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diagrams/layout8.xml" ContentType="application/vnd.openxmlformats-officedocument.drawingml.diagramLayout+xml"/>
  <Override PartName="/ppt/slides/slide50.xml" ContentType="application/vnd.openxmlformats-officedocument.presentationml.slide+xml"/>
  <Override PartName="/ppt/slides/slide18.xml" ContentType="application/vnd.openxmlformats-officedocument.presentationml.slide+xml"/>
  <Override PartName="/ppt/diagrams/data12.xml" ContentType="application/vnd.openxmlformats-officedocument.drawingml.diagramData+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diagrams/quickStyle6.xml" ContentType="application/vnd.openxmlformats-officedocument.drawingml.diagramStyle+xml"/>
  <Override PartName="/ppt/slides/slide47.xml" ContentType="application/vnd.openxmlformats-officedocument.presentationml.slide+xml"/>
  <Override PartName="/ppt/diagrams/colors2.xml" ContentType="application/vnd.openxmlformats-officedocument.drawingml.diagramColors+xml"/>
  <Override PartName="/ppt/diagrams/drawing10.xml" ContentType="application/vnd.ms-office.drawingml.diagramDrawing+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diagrams/drawing1.xml" ContentType="application/vnd.ms-office.drawingml.diagramDrawing+xml"/>
  <Override PartName="/ppt/slides/slide66.xml" ContentType="application/vnd.openxmlformats-officedocument.presentationml.slide+xml"/>
  <Override PartName="/ppt/theme/theme1.xml" ContentType="application/vnd.openxmlformats-officedocument.theme+xml"/>
  <Default Extension="vml" ContentType="application/vnd.openxmlformats-officedocument.vmlDrawing"/>
  <Override PartName="/ppt/notesSlides/notesSlide2.xml" ContentType="application/vnd.openxmlformats-officedocument.presentationml.notesSlide+xml"/>
  <Override PartName="/ppt/embeddings/oleObject1.bin" ContentType="application/vnd.openxmlformats-officedocument.oleObject"/>
  <Override PartName="/ppt/diagrams/colors8.xml" ContentType="application/vnd.openxmlformats-officedocument.drawingml.diagramColors+xml"/>
  <Override PartName="/ppt/diagrams/drawing7.xml" ContentType="application/vnd.ms-office.drawingml.diagramDrawing+xml"/>
  <Override PartName="/ppt/diagrams/data6.xml" ContentType="application/vnd.openxmlformats-officedocument.drawingml.diagramData+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diagrams/quickStyle11.xml" ContentType="application/vnd.openxmlformats-officedocument.drawingml.diagramStyl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diagrams/layout11.xml" ContentType="application/vnd.openxmlformats-officedocument.drawingml.diagramLayout+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notesSlides/notesSlide40.xml" ContentType="application/vnd.openxmlformats-officedocument.presentationml.notesSlide+xml"/>
  <Override PartName="/ppt/notesSlides/notesSlide17.xml" ContentType="application/vnd.openxmlformats-officedocument.presentationml.notesSlide+xml"/>
  <Override PartName="/ppt/diagrams/layout9.xml" ContentType="application/vnd.openxmlformats-officedocument.drawingml.diagramLayout+xml"/>
  <Override PartName="/ppt/slides/slide51.xml" ContentType="application/vnd.openxmlformats-officedocument.presentationml.slide+xml"/>
  <Override PartName="/ppt/slides/slide19.xml" ContentType="application/vnd.openxmlformats-officedocument.presentationml.slide+xml"/>
  <Override PartName="/ppt/diagrams/data13.xml" ContentType="application/vnd.openxmlformats-officedocument.drawingml.diagramData+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diagrams/quickStyle7.xml" ContentType="application/vnd.openxmlformats-officedocument.drawingml.diagramStyle+xml"/>
  <Override PartName="/ppt/slides/slide48.xml" ContentType="application/vnd.openxmlformats-officedocument.presentationml.slide+xml"/>
  <Override PartName="/ppt/diagrams/colors10.xml" ContentType="application/vnd.openxmlformats-officedocument.drawingml.diagramColors+xml"/>
  <Override PartName="/ppt/diagrams/colors3.xml" ContentType="application/vnd.openxmlformats-officedocument.drawingml.diagramColors+xml"/>
  <Override PartName="/ppt/diagrams/drawing11.xml" ContentType="application/vnd.ms-office.drawingml.diagramDrawing+xml"/>
  <Override PartName="/ppt/slides/slide57.xml" ContentType="application/vnd.openxmlformats-officedocument.presentationml.slide+xml"/>
  <Override PartName="/ppt/diagrams/drawing2.xml" ContentType="application/vnd.ms-office.drawingml.diagramDrawing+xml"/>
  <Override PartName="/ppt/slides/slide67.xml" ContentType="application/vnd.openxmlformats-officedocument.presentationml.slide+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Default Extension="emf" ContentType="image/x-emf"/>
  <Override PartName="/ppt/charts/chart1.xml" ContentType="application/vnd.openxmlformats-officedocument.drawingml.chart+xml"/>
  <Override PartName="/ppt/diagrams/colors9.xml" ContentType="application/vnd.openxmlformats-officedocument.drawingml.diagramColors+xml"/>
  <Override PartName="/ppt/diagrams/drawing8.xml" ContentType="application/vnd.ms-office.drawingml.diagramDrawing+xml"/>
  <Override PartName="/ppt/diagrams/data7.xml" ContentType="application/vnd.openxmlformats-officedocument.drawingml.diagramData+xml"/>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diagrams/quickStyle12.xml" ContentType="application/vnd.openxmlformats-officedocument.drawingml.diagramStyl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diagrams/layout12.xml" ContentType="application/vnd.openxmlformats-officedocument.drawingml.diagramLayout+xml"/>
  <Override PartName="/ppt/slides/slide52.xml" ContentType="application/vnd.openxmlformats-officedocument.presentationml.slide+xml"/>
  <Override PartName="/ppt/diagrams/data14.xml" ContentType="application/vnd.openxmlformats-officedocument.drawingml.diagramData+xml"/>
  <Override PartName="/ppt/notesSlides/notesSlide41.xml" ContentType="application/vnd.openxmlformats-officedocument.presentationml.notesSlide+xml"/>
  <Override PartName="/ppt/notesSlides/notesSlide28.xml" ContentType="application/vnd.openxmlformats-officedocument.presentationml.notesSlide+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diagrams/quickStyle8.xml" ContentType="application/vnd.openxmlformats-officedocument.drawingml.diagramStyle+xml"/>
  <Override PartName="/ppt/slides/slide49.xml" ContentType="application/vnd.openxmlformats-officedocument.presentationml.slide+xml"/>
  <Override PartName="/ppt/diagrams/colors11.xml" ContentType="application/vnd.openxmlformats-officedocument.drawingml.diagramColors+xml"/>
  <Override PartName="/ppt/diagrams/colors4.xml" ContentType="application/vnd.openxmlformats-officedocument.drawingml.diagramColors+xml"/>
  <Override PartName="/ppt/slides/slide58.xml" ContentType="application/vnd.openxmlformats-officedocument.presentationml.slide+xml"/>
  <Override PartName="/docProps/core.xml" ContentType="application/vnd.openxmlformats-package.core-properties+xml"/>
  <Override PartName="/ppt/diagrams/drawing3.xml" ContentType="application/vnd.ms-office.drawingml.diagramDrawing+xml"/>
  <Override PartName="/ppt/slides/slide68.xml" ContentType="application/vnd.openxmlformats-officedocument.presentationml.slide+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Default Extension="xlsx" ContentType="application/vnd.openxmlformats-officedocument.spreadsheetml.sheet"/>
  <Override PartName="/ppt/slideLayouts/slideLayout1.xml" ContentType="application/vnd.openxmlformats-officedocument.presentationml.slideLayout+xml"/>
  <Override PartName="/ppt/diagrams/drawing9.xml" ContentType="application/vnd.ms-office.drawingml.diagramDrawing+xml"/>
  <Override PartName="/ppt/diagrams/data8.xml" ContentType="application/vnd.openxmlformats-officedocument.drawingml.diagramData+xml"/>
  <Override PartName="/ppt/notesSlides/notesSlide9.xml" ContentType="application/vnd.openxmlformats-officedocument.presentationml.notesSlide+xml"/>
  <Override PartName="/ppt/notesSlides/notesSlide13.xml" ContentType="application/vnd.openxmlformats-officedocument.presentationml.notesSlide+xml"/>
  <Override PartName="/ppt/diagrams/layout5.xml" ContentType="application/vnd.openxmlformats-officedocument.drawingml.diagramLayout+xml"/>
  <Override PartName="/ppt/slides/slide15.xml" ContentType="application/vnd.openxmlformats-officedocument.presentationml.slide+xml"/>
  <Override PartName="/ppt/diagrams/quickStyle13.xml" ContentType="application/vnd.openxmlformats-officedocument.drawingml.diagramStyl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diagrams/quickStyle3.xml" ContentType="application/vnd.openxmlformats-officedocument.drawingml.diagramStyle+xml"/>
  <Override PartName="/ppt/slides/slide44.xml" ContentType="application/vnd.openxmlformats-officedocument.presentationml.slide+xml"/>
  <Override PartName="/ppt/diagrams/layout13.xml" ContentType="application/vnd.openxmlformats-officedocument.drawingml.diagramLayout+xml"/>
  <Override PartName="/ppt/notesSlides/notesSlide19.xml" ContentType="application/vnd.openxmlformats-officedocument.presentationml.notesSlide+xml"/>
  <Override PartName="/ppt/notesSlides/notesSlide42.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s/slide63.xml" ContentType="application/vnd.openxmlformats-officedocument.presentationml.slide+xml"/>
  <Override PartName="/ppt/notesSlides/notesSlide38.xml" ContentType="application/vnd.openxmlformats-officedocument.presentationml.notesSlide+xml"/>
  <Override PartName="/ppt/diagrams/quickStyle9.xml" ContentType="application/vnd.openxmlformats-officedocument.drawingml.diagramStyle+xml"/>
  <Override PartName="/ppt/diagrams/colors12.xml" ContentType="application/vnd.openxmlformats-officedocument.drawingml.diagramColors+xml"/>
  <Override PartName="/ppt/diagrams/colors5.xml" ContentType="application/vnd.openxmlformats-officedocument.drawingml.diagramColors+xml"/>
  <Override PartName="/ppt/diagrams/drawing12.xml" ContentType="application/vnd.ms-office.drawingml.diagramDrawing+xml"/>
  <Override PartName="/ppt/slides/slide59.xml" ContentType="application/vnd.openxmlformats-officedocument.presentationml.slide+xml"/>
  <Override PartName="/ppt/diagrams/drawing4.xml" ContentType="application/vnd.ms-office.drawingml.diagramDrawing+xml"/>
  <Override PartName="/ppt/slides/slide69.xml" ContentType="application/vnd.openxmlformats-officedocument.presentationml.slide+xml"/>
  <Override PartName="/ppt/diagrams/data3.xml" ContentType="application/vnd.openxmlformats-officedocument.drawingml.diagramData+xml"/>
  <Override PartName="/ppt/notesSlides/notesSlide5.xml" ContentType="application/vnd.openxmlformats-officedocument.presentationml.notesSlide+xml"/>
  <Override PartName="/ppt/slides/slide10.xml" ContentType="application/vnd.openxmlformats-officedocument.presentationml.slide+xml"/>
  <Override PartName="/ppt/commentAuthors.xml" ContentType="application/vnd.openxmlformats-officedocument.presentationml.commentAuthors+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diagrams/data9.xml" ContentType="application/vnd.openxmlformats-officedocument.drawingml.diagramData+xml"/>
  <Override PartName="/ppt/notesSlides/notesSlide14.xml" ContentType="application/vnd.openxmlformats-officedocument.presentationml.notesSlide+xml"/>
  <Override PartName="/ppt/diagrams/layout6.xml" ContentType="application/vnd.openxmlformats-officedocument.drawingml.diagramLayout+xml"/>
  <Override PartName="/ppt/slides/slide16.xml" ContentType="application/vnd.openxmlformats-officedocument.presentationml.slide+xml"/>
  <Override PartName="/ppt/diagrams/data10.xml" ContentType="application/vnd.openxmlformats-officedocument.drawingml.diagramData+xml"/>
  <Override PartName="/ppt/viewProps.xml" ContentType="application/vnd.openxmlformats-officedocument.presentationml.viewProps+xml"/>
  <Override PartName="/ppt/notesSlides/notesSlide24.xml" ContentType="application/vnd.openxmlformats-officedocument.presentationml.notesSlide+xml"/>
  <Override PartName="/ppt/diagrams/quickStyle14.xml" ContentType="application/vnd.openxmlformats-officedocument.drawingml.diagramStyle+xml"/>
  <Override PartName="/ppt/slides/slide26.xml" ContentType="application/vnd.openxmlformats-officedocument.presentationml.slide+xml"/>
  <Default Extension="rels" ContentType="application/vnd.openxmlformats-package.relationships+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diagrams/layout14.xml" ContentType="application/vnd.openxmlformats-officedocument.drawingml.diagramLayout+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s/slide45.xml" ContentType="application/vnd.openxmlformats-officedocument.presentationml.slide+xml"/>
  <Override PartName="/ppt/notesSlides/notesSlide43.xml" ContentType="application/vnd.openxmlformats-officedocument.presentationml.notesSlide+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presentation.xml" ContentType="application/vnd.openxmlformats-officedocument.presentationml.presentation.main+xml"/>
  <Override PartName="/ppt/diagrams/colors13.xml" ContentType="application/vnd.openxmlformats-officedocument.drawingml.diagramColors+xml"/>
  <Override PartName="/ppt/diagrams/colors6.xml" ContentType="application/vnd.openxmlformats-officedocument.drawingml.diagramColors+xml"/>
  <Override PartName="/ppt/diagrams/drawing13.xml" ContentType="application/vnd.ms-office.drawingml.diagramDrawing+xml"/>
  <Default Extension="tiff" ContentType="image/tiff"/>
  <Override PartName="/ppt/diagrams/drawing5.xml" ContentType="application/vnd.ms-office.drawingml.diagramDrawing+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diagrams/layout7.xml" ContentType="application/vnd.openxmlformats-officedocument.drawingml.diagramLayout+xml"/>
  <Override PartName="/ppt/slides/slide17.xml" ContentType="application/vnd.openxmlformats-officedocument.presentationml.slide+xml"/>
  <Override PartName="/ppt/diagrams/data11.xml" ContentType="application/vnd.openxmlformats-officedocument.drawingml.diagramData+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diagrams/quickStyle5.xml" ContentType="application/vnd.openxmlformats-officedocument.drawingml.diagramStyle+xml"/>
  <Override PartName="/ppt/slides/slide46.xml" ContentType="application/vnd.openxmlformats-officedocument.presentationml.slide+xml"/>
  <Override PartName="/ppt/diagrams/colors1.xml" ContentType="application/vnd.openxmlformats-officedocument.drawingml.diagramColors+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diagrams/colors14.xml" ContentType="application/vnd.openxmlformats-officedocument.drawingml.diagramColors+xml"/>
  <Override PartName="/ppt/diagrams/colors7.xml" ContentType="application/vnd.openxmlformats-officedocument.drawingml.diagramColors+xml"/>
  <Override PartName="/ppt/diagrams/drawing14.xml" ContentType="application/vnd.ms-office.drawingml.diagramDrawing+xml"/>
  <Override PartName="/ppt/diagrams/drawing6.xml" ContentType="application/vnd.ms-office.drawingml.diagramDrawing+xml"/>
  <Override PartName="/ppt/diagrams/data5.xml" ContentType="application/vnd.openxmlformats-officedocument.drawingml.diagramData+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diagrams/quickStyle10.xml" ContentType="application/vnd.openxmlformats-officedocument.drawingml.diagramStyl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diagrams/layout10.xml" ContentType="application/vnd.openxmlformats-officedocument.drawingml.diagramLayout+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p:sldMasterIdLst>
    <p:sldMasterId id="2147483648" r:id="rId1"/>
  </p:sldMasterIdLst>
  <p:notesMasterIdLst>
    <p:notesMasterId r:id="rId73"/>
  </p:notesMasterIdLst>
  <p:handoutMasterIdLst>
    <p:handoutMasterId r:id="rId74"/>
  </p:handoutMasterIdLst>
  <p:sldIdLst>
    <p:sldId id="568" r:id="rId2"/>
    <p:sldId id="649" r:id="rId3"/>
    <p:sldId id="650" r:id="rId4"/>
    <p:sldId id="569" r:id="rId5"/>
    <p:sldId id="625" r:id="rId6"/>
    <p:sldId id="571" r:id="rId7"/>
    <p:sldId id="572" r:id="rId8"/>
    <p:sldId id="573" r:id="rId9"/>
    <p:sldId id="614" r:id="rId10"/>
    <p:sldId id="574" r:id="rId11"/>
    <p:sldId id="580" r:id="rId12"/>
    <p:sldId id="581" r:id="rId13"/>
    <p:sldId id="582" r:id="rId14"/>
    <p:sldId id="583" r:id="rId15"/>
    <p:sldId id="651" r:id="rId16"/>
    <p:sldId id="652" r:id="rId17"/>
    <p:sldId id="653" r:id="rId18"/>
    <p:sldId id="654" r:id="rId19"/>
    <p:sldId id="655" r:id="rId20"/>
    <p:sldId id="647" r:id="rId21"/>
    <p:sldId id="570" r:id="rId22"/>
    <p:sldId id="615" r:id="rId23"/>
    <p:sldId id="616" r:id="rId24"/>
    <p:sldId id="628" r:id="rId25"/>
    <p:sldId id="629" r:id="rId26"/>
    <p:sldId id="630" r:id="rId27"/>
    <p:sldId id="645" r:id="rId28"/>
    <p:sldId id="634" r:id="rId29"/>
    <p:sldId id="635" r:id="rId30"/>
    <p:sldId id="623" r:id="rId31"/>
    <p:sldId id="585" r:id="rId32"/>
    <p:sldId id="586" r:id="rId33"/>
    <p:sldId id="587" r:id="rId34"/>
    <p:sldId id="588" r:id="rId35"/>
    <p:sldId id="648" r:id="rId36"/>
    <p:sldId id="636" r:id="rId37"/>
    <p:sldId id="637" r:id="rId38"/>
    <p:sldId id="638" r:id="rId39"/>
    <p:sldId id="646" r:id="rId40"/>
    <p:sldId id="642" r:id="rId41"/>
    <p:sldId id="633" r:id="rId42"/>
    <p:sldId id="632" r:id="rId43"/>
    <p:sldId id="626" r:id="rId44"/>
    <p:sldId id="590" r:id="rId45"/>
    <p:sldId id="591" r:id="rId46"/>
    <p:sldId id="592" r:id="rId47"/>
    <p:sldId id="656" r:id="rId48"/>
    <p:sldId id="657" r:id="rId49"/>
    <p:sldId id="594" r:id="rId50"/>
    <p:sldId id="595" r:id="rId51"/>
    <p:sldId id="596" r:id="rId52"/>
    <p:sldId id="597" r:id="rId53"/>
    <p:sldId id="643" r:id="rId54"/>
    <p:sldId id="659" r:id="rId55"/>
    <p:sldId id="660" r:id="rId56"/>
    <p:sldId id="661" r:id="rId57"/>
    <p:sldId id="662" r:id="rId58"/>
    <p:sldId id="663" r:id="rId59"/>
    <p:sldId id="664" r:id="rId60"/>
    <p:sldId id="665" r:id="rId61"/>
    <p:sldId id="666" r:id="rId62"/>
    <p:sldId id="667" r:id="rId63"/>
    <p:sldId id="668" r:id="rId64"/>
    <p:sldId id="669" r:id="rId65"/>
    <p:sldId id="670" r:id="rId66"/>
    <p:sldId id="671" r:id="rId67"/>
    <p:sldId id="672" r:id="rId68"/>
    <p:sldId id="673" r:id="rId69"/>
    <p:sldId id="674" r:id="rId70"/>
    <p:sldId id="675" r:id="rId71"/>
    <p:sldId id="676" r:id="rId72"/>
  </p:sldIdLst>
  <p:sldSz cx="9144000" cy="6858000" type="screen4x3"/>
  <p:notesSz cx="6858000" cy="9296400"/>
  <p:custDataLst>
    <p:tags r:id="rId76"/>
  </p:custDataLst>
  <p:defaultTex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Jacqueline Sears" initials="JS" lastIdx="6"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FFFF66"/>
    <a:srgbClr val="5D5DD7"/>
    <a:srgbClr val="FF0000"/>
    <a:srgbClr val="526AE2"/>
    <a:srgbClr val="7286E8"/>
    <a:srgbClr val="819687"/>
    <a:srgbClr val="FF8000"/>
    <a:srgbClr val="CBCB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8302" autoAdjust="0"/>
    <p:restoredTop sz="77083" autoAdjust="0"/>
  </p:normalViewPr>
  <p:slideViewPr>
    <p:cSldViewPr snapToGrid="0">
      <p:cViewPr varScale="1">
        <p:scale>
          <a:sx n="118" d="100"/>
          <a:sy n="118" d="100"/>
        </p:scale>
        <p:origin x="-1992" y="-120"/>
      </p:cViewPr>
      <p:guideLst>
        <p:guide orient="horz" pos="2160"/>
        <p:guide pos="2880"/>
      </p:guideLst>
    </p:cSldViewPr>
  </p:slideViewPr>
  <p:outlineViewPr>
    <p:cViewPr>
      <p:scale>
        <a:sx n="33" d="100"/>
        <a:sy n="33" d="100"/>
      </p:scale>
      <p:origin x="0" y="837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250" y="-11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tags" Target="tags/tag1.xml"/><Relationship Id="rId77" Type="http://schemas.openxmlformats.org/officeDocument/2006/relationships/commentAuthors" Target="commentAuthors.xml"/><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manualLayout>
          <c:layoutTarget val="inner"/>
          <c:xMode val="edge"/>
          <c:yMode val="edge"/>
          <c:x val="0.166465621230399"/>
          <c:y val="0.0663596869287384"/>
          <c:w val="0.529601996471755"/>
          <c:h val="0.677021159388662"/>
        </c:manualLayout>
      </c:layout>
      <c:lineChart>
        <c:grouping val="standard"/>
        <c:ser>
          <c:idx val="0"/>
          <c:order val="0"/>
          <c:tx>
            <c:strRef>
              <c:f>Sheet1!$A$2</c:f>
              <c:strCache>
                <c:ptCount val="1"/>
                <c:pt idx="0">
                  <c:v>Preventive care</c:v>
                </c:pt>
              </c:strCache>
            </c:strRef>
          </c:tx>
          <c:cat>
            <c:numRef>
              <c:f>Sheet1!$B$1:$AI$1</c:f>
              <c:numCache>
                <c:formatCode>General</c:formatCode>
                <c:ptCount val="34"/>
                <c:pt idx="0">
                  <c:v>1978.0</c:v>
                </c:pt>
                <c:pt idx="1">
                  <c:v>1979.0</c:v>
                </c:pt>
                <c:pt idx="2">
                  <c:v>1980.0</c:v>
                </c:pt>
                <c:pt idx="3">
                  <c:v>1981.0</c:v>
                </c:pt>
                <c:pt idx="4">
                  <c:v>1982.0</c:v>
                </c:pt>
                <c:pt idx="5">
                  <c:v>1983.0</c:v>
                </c:pt>
                <c:pt idx="6">
                  <c:v>1984.0</c:v>
                </c:pt>
                <c:pt idx="7">
                  <c:v>1985.0</c:v>
                </c:pt>
                <c:pt idx="8">
                  <c:v>1986.0</c:v>
                </c:pt>
                <c:pt idx="9">
                  <c:v>1987.0</c:v>
                </c:pt>
                <c:pt idx="10">
                  <c:v>1988.0</c:v>
                </c:pt>
                <c:pt idx="11">
                  <c:v>1989.0</c:v>
                </c:pt>
                <c:pt idx="12">
                  <c:v>1990.0</c:v>
                </c:pt>
                <c:pt idx="13">
                  <c:v>1991.0</c:v>
                </c:pt>
                <c:pt idx="14">
                  <c:v>1992.0</c:v>
                </c:pt>
                <c:pt idx="15">
                  <c:v>1993.0</c:v>
                </c:pt>
                <c:pt idx="16">
                  <c:v>1994.0</c:v>
                </c:pt>
                <c:pt idx="17">
                  <c:v>1995.0</c:v>
                </c:pt>
                <c:pt idx="18">
                  <c:v>1996.0</c:v>
                </c:pt>
                <c:pt idx="19">
                  <c:v>1997.0</c:v>
                </c:pt>
                <c:pt idx="20">
                  <c:v>1998.0</c:v>
                </c:pt>
                <c:pt idx="21">
                  <c:v>1999.0</c:v>
                </c:pt>
                <c:pt idx="22">
                  <c:v>2000.0</c:v>
                </c:pt>
                <c:pt idx="23">
                  <c:v>2001.0</c:v>
                </c:pt>
                <c:pt idx="24">
                  <c:v>2002.0</c:v>
                </c:pt>
                <c:pt idx="25">
                  <c:v>2003.0</c:v>
                </c:pt>
                <c:pt idx="26">
                  <c:v>2004.0</c:v>
                </c:pt>
                <c:pt idx="27">
                  <c:v>2005.0</c:v>
                </c:pt>
                <c:pt idx="28">
                  <c:v>2006.0</c:v>
                </c:pt>
                <c:pt idx="29">
                  <c:v>2007.0</c:v>
                </c:pt>
                <c:pt idx="30">
                  <c:v>2008.0</c:v>
                </c:pt>
                <c:pt idx="31">
                  <c:v>2009.0</c:v>
                </c:pt>
                <c:pt idx="32">
                  <c:v>2010.0</c:v>
                </c:pt>
                <c:pt idx="33">
                  <c:v>2011.0</c:v>
                </c:pt>
              </c:numCache>
            </c:numRef>
          </c:cat>
          <c:val>
            <c:numRef>
              <c:f>Sheet1!$B$2:$AI$2</c:f>
              <c:numCache>
                <c:formatCode>General</c:formatCode>
                <c:ptCount val="34"/>
                <c:pt idx="0">
                  <c:v>0.58</c:v>
                </c:pt>
                <c:pt idx="1">
                  <c:v>0.7</c:v>
                </c:pt>
                <c:pt idx="2">
                  <c:v>0.68</c:v>
                </c:pt>
                <c:pt idx="3">
                  <c:v>0.63</c:v>
                </c:pt>
                <c:pt idx="4">
                  <c:v>0.62</c:v>
                </c:pt>
                <c:pt idx="5">
                  <c:v>0.6</c:v>
                </c:pt>
                <c:pt idx="6">
                  <c:v>0.61</c:v>
                </c:pt>
                <c:pt idx="7">
                  <c:v>0.6</c:v>
                </c:pt>
                <c:pt idx="8">
                  <c:v>0.61</c:v>
                </c:pt>
                <c:pt idx="9">
                  <c:v>0.6</c:v>
                </c:pt>
                <c:pt idx="10">
                  <c:v>0.55</c:v>
                </c:pt>
                <c:pt idx="11">
                  <c:v>0.56</c:v>
                </c:pt>
                <c:pt idx="12">
                  <c:v>0.55</c:v>
                </c:pt>
                <c:pt idx="13">
                  <c:v>0.55</c:v>
                </c:pt>
                <c:pt idx="14">
                  <c:v>0.5</c:v>
                </c:pt>
              </c:numCache>
            </c:numRef>
          </c:val>
        </c:ser>
        <c:ser>
          <c:idx val="1"/>
          <c:order val="1"/>
          <c:tx>
            <c:strRef>
              <c:f>Sheet1!$A$3</c:f>
              <c:strCache>
                <c:ptCount val="1"/>
                <c:pt idx="0">
                  <c:v>Public health &amp; community medicine</c:v>
                </c:pt>
              </c:strCache>
            </c:strRef>
          </c:tx>
          <c:cat>
            <c:numRef>
              <c:f>Sheet1!$B$1:$AI$1</c:f>
              <c:numCache>
                <c:formatCode>General</c:formatCode>
                <c:ptCount val="34"/>
                <c:pt idx="0">
                  <c:v>1978.0</c:v>
                </c:pt>
                <c:pt idx="1">
                  <c:v>1979.0</c:v>
                </c:pt>
                <c:pt idx="2">
                  <c:v>1980.0</c:v>
                </c:pt>
                <c:pt idx="3">
                  <c:v>1981.0</c:v>
                </c:pt>
                <c:pt idx="4">
                  <c:v>1982.0</c:v>
                </c:pt>
                <c:pt idx="5">
                  <c:v>1983.0</c:v>
                </c:pt>
                <c:pt idx="6">
                  <c:v>1984.0</c:v>
                </c:pt>
                <c:pt idx="7">
                  <c:v>1985.0</c:v>
                </c:pt>
                <c:pt idx="8">
                  <c:v>1986.0</c:v>
                </c:pt>
                <c:pt idx="9">
                  <c:v>1987.0</c:v>
                </c:pt>
                <c:pt idx="10">
                  <c:v>1988.0</c:v>
                </c:pt>
                <c:pt idx="11">
                  <c:v>1989.0</c:v>
                </c:pt>
                <c:pt idx="12">
                  <c:v>1990.0</c:v>
                </c:pt>
                <c:pt idx="13">
                  <c:v>1991.0</c:v>
                </c:pt>
                <c:pt idx="14">
                  <c:v>1992.0</c:v>
                </c:pt>
                <c:pt idx="15">
                  <c:v>1993.0</c:v>
                </c:pt>
                <c:pt idx="16">
                  <c:v>1994.0</c:v>
                </c:pt>
                <c:pt idx="17">
                  <c:v>1995.0</c:v>
                </c:pt>
                <c:pt idx="18">
                  <c:v>1996.0</c:v>
                </c:pt>
                <c:pt idx="19">
                  <c:v>1997.0</c:v>
                </c:pt>
                <c:pt idx="20">
                  <c:v>1998.0</c:v>
                </c:pt>
                <c:pt idx="21">
                  <c:v>1999.0</c:v>
                </c:pt>
                <c:pt idx="22">
                  <c:v>2000.0</c:v>
                </c:pt>
                <c:pt idx="23">
                  <c:v>2001.0</c:v>
                </c:pt>
                <c:pt idx="24">
                  <c:v>2002.0</c:v>
                </c:pt>
                <c:pt idx="25">
                  <c:v>2003.0</c:v>
                </c:pt>
                <c:pt idx="26">
                  <c:v>2004.0</c:v>
                </c:pt>
                <c:pt idx="27">
                  <c:v>2005.0</c:v>
                </c:pt>
                <c:pt idx="28">
                  <c:v>2006.0</c:v>
                </c:pt>
                <c:pt idx="29">
                  <c:v>2007.0</c:v>
                </c:pt>
                <c:pt idx="30">
                  <c:v>2008.0</c:v>
                </c:pt>
                <c:pt idx="31">
                  <c:v>2009.0</c:v>
                </c:pt>
                <c:pt idx="32">
                  <c:v>2010.0</c:v>
                </c:pt>
                <c:pt idx="33">
                  <c:v>2011.0</c:v>
                </c:pt>
              </c:numCache>
            </c:numRef>
          </c:cat>
          <c:val>
            <c:numRef>
              <c:f>Sheet1!$B$3:$AI$3</c:f>
              <c:numCache>
                <c:formatCode>General</c:formatCode>
                <c:ptCount val="34"/>
                <c:pt idx="0">
                  <c:v>0.56</c:v>
                </c:pt>
                <c:pt idx="1">
                  <c:v>0.7</c:v>
                </c:pt>
                <c:pt idx="2">
                  <c:v>0.67</c:v>
                </c:pt>
                <c:pt idx="3">
                  <c:v>0.5</c:v>
                </c:pt>
                <c:pt idx="4">
                  <c:v>0.49</c:v>
                </c:pt>
                <c:pt idx="5">
                  <c:v>0.47</c:v>
                </c:pt>
                <c:pt idx="6">
                  <c:v>0.49</c:v>
                </c:pt>
                <c:pt idx="7">
                  <c:v>0.5</c:v>
                </c:pt>
                <c:pt idx="8">
                  <c:v>0.5</c:v>
                </c:pt>
                <c:pt idx="9">
                  <c:v>0.52</c:v>
                </c:pt>
                <c:pt idx="10">
                  <c:v>0.49</c:v>
                </c:pt>
                <c:pt idx="11">
                  <c:v>0.5</c:v>
                </c:pt>
                <c:pt idx="12">
                  <c:v>0.49</c:v>
                </c:pt>
                <c:pt idx="13">
                  <c:v>0.49</c:v>
                </c:pt>
                <c:pt idx="14">
                  <c:v>0.47</c:v>
                </c:pt>
                <c:pt idx="15">
                  <c:v>0.46</c:v>
                </c:pt>
                <c:pt idx="16">
                  <c:v>0.45</c:v>
                </c:pt>
                <c:pt idx="17">
                  <c:v>0.39</c:v>
                </c:pt>
                <c:pt idx="18">
                  <c:v>0.3</c:v>
                </c:pt>
                <c:pt idx="19">
                  <c:v>0.37</c:v>
                </c:pt>
                <c:pt idx="20">
                  <c:v>0.36</c:v>
                </c:pt>
                <c:pt idx="21">
                  <c:v>0.33</c:v>
                </c:pt>
                <c:pt idx="22">
                  <c:v>0.32</c:v>
                </c:pt>
                <c:pt idx="23">
                  <c:v>0.27</c:v>
                </c:pt>
                <c:pt idx="24">
                  <c:v>0.28</c:v>
                </c:pt>
                <c:pt idx="25">
                  <c:v>0.25</c:v>
                </c:pt>
                <c:pt idx="26">
                  <c:v>0.25</c:v>
                </c:pt>
                <c:pt idx="27">
                  <c:v>0.26</c:v>
                </c:pt>
              </c:numCache>
            </c:numRef>
          </c:val>
        </c:ser>
        <c:ser>
          <c:idx val="2"/>
          <c:order val="2"/>
          <c:tx>
            <c:strRef>
              <c:f>Sheet1!$A$4</c:f>
              <c:strCache>
                <c:ptCount val="1"/>
                <c:pt idx="0">
                  <c:v>Health promotion &amp; disease prevention</c:v>
                </c:pt>
              </c:strCache>
            </c:strRef>
          </c:tx>
          <c:cat>
            <c:numRef>
              <c:f>Sheet1!$B$1:$AI$1</c:f>
              <c:numCache>
                <c:formatCode>General</c:formatCode>
                <c:ptCount val="34"/>
                <c:pt idx="0">
                  <c:v>1978.0</c:v>
                </c:pt>
                <c:pt idx="1">
                  <c:v>1979.0</c:v>
                </c:pt>
                <c:pt idx="2">
                  <c:v>1980.0</c:v>
                </c:pt>
                <c:pt idx="3">
                  <c:v>1981.0</c:v>
                </c:pt>
                <c:pt idx="4">
                  <c:v>1982.0</c:v>
                </c:pt>
                <c:pt idx="5">
                  <c:v>1983.0</c:v>
                </c:pt>
                <c:pt idx="6">
                  <c:v>1984.0</c:v>
                </c:pt>
                <c:pt idx="7">
                  <c:v>1985.0</c:v>
                </c:pt>
                <c:pt idx="8">
                  <c:v>1986.0</c:v>
                </c:pt>
                <c:pt idx="9">
                  <c:v>1987.0</c:v>
                </c:pt>
                <c:pt idx="10">
                  <c:v>1988.0</c:v>
                </c:pt>
                <c:pt idx="11">
                  <c:v>1989.0</c:v>
                </c:pt>
                <c:pt idx="12">
                  <c:v>1990.0</c:v>
                </c:pt>
                <c:pt idx="13">
                  <c:v>1991.0</c:v>
                </c:pt>
                <c:pt idx="14">
                  <c:v>1992.0</c:v>
                </c:pt>
                <c:pt idx="15">
                  <c:v>1993.0</c:v>
                </c:pt>
                <c:pt idx="16">
                  <c:v>1994.0</c:v>
                </c:pt>
                <c:pt idx="17">
                  <c:v>1995.0</c:v>
                </c:pt>
                <c:pt idx="18">
                  <c:v>1996.0</c:v>
                </c:pt>
                <c:pt idx="19">
                  <c:v>1997.0</c:v>
                </c:pt>
                <c:pt idx="20">
                  <c:v>1998.0</c:v>
                </c:pt>
                <c:pt idx="21">
                  <c:v>1999.0</c:v>
                </c:pt>
                <c:pt idx="22">
                  <c:v>2000.0</c:v>
                </c:pt>
                <c:pt idx="23">
                  <c:v>2001.0</c:v>
                </c:pt>
                <c:pt idx="24">
                  <c:v>2002.0</c:v>
                </c:pt>
                <c:pt idx="25">
                  <c:v>2003.0</c:v>
                </c:pt>
                <c:pt idx="26">
                  <c:v>2004.0</c:v>
                </c:pt>
                <c:pt idx="27">
                  <c:v>2005.0</c:v>
                </c:pt>
                <c:pt idx="28">
                  <c:v>2006.0</c:v>
                </c:pt>
                <c:pt idx="29">
                  <c:v>2007.0</c:v>
                </c:pt>
                <c:pt idx="30">
                  <c:v>2008.0</c:v>
                </c:pt>
                <c:pt idx="31">
                  <c:v>2009.0</c:v>
                </c:pt>
                <c:pt idx="32">
                  <c:v>2010.0</c:v>
                </c:pt>
                <c:pt idx="33">
                  <c:v>2011.0</c:v>
                </c:pt>
              </c:numCache>
            </c:numRef>
          </c:cat>
          <c:val>
            <c:numRef>
              <c:f>Sheet1!$B$4:$AI$4</c:f>
              <c:numCache>
                <c:formatCode>General</c:formatCode>
                <c:ptCount val="34"/>
                <c:pt idx="15">
                  <c:v>0.44</c:v>
                </c:pt>
                <c:pt idx="16">
                  <c:v>0.43</c:v>
                </c:pt>
                <c:pt idx="17">
                  <c:v>0.36</c:v>
                </c:pt>
                <c:pt idx="18">
                  <c:v>0.25</c:v>
                </c:pt>
                <c:pt idx="19">
                  <c:v>0.23</c:v>
                </c:pt>
                <c:pt idx="20">
                  <c:v>0.24</c:v>
                </c:pt>
                <c:pt idx="21">
                  <c:v>0.21</c:v>
                </c:pt>
                <c:pt idx="22">
                  <c:v>0.19</c:v>
                </c:pt>
                <c:pt idx="23">
                  <c:v>0.17</c:v>
                </c:pt>
                <c:pt idx="24">
                  <c:v>0.17</c:v>
                </c:pt>
                <c:pt idx="25">
                  <c:v>0.16</c:v>
                </c:pt>
                <c:pt idx="26">
                  <c:v>0.13</c:v>
                </c:pt>
                <c:pt idx="27">
                  <c:v>0.15</c:v>
                </c:pt>
                <c:pt idx="28">
                  <c:v>0.14</c:v>
                </c:pt>
              </c:numCache>
            </c:numRef>
          </c:val>
        </c:ser>
        <c:ser>
          <c:idx val="3"/>
          <c:order val="3"/>
          <c:tx>
            <c:strRef>
              <c:f>Sheet1!$A$5</c:f>
              <c:strCache>
                <c:ptCount val="1"/>
                <c:pt idx="0">
                  <c:v>Occupational medicine</c:v>
                </c:pt>
              </c:strCache>
            </c:strRef>
          </c:tx>
          <c:cat>
            <c:numRef>
              <c:f>Sheet1!$B$1:$AI$1</c:f>
              <c:numCache>
                <c:formatCode>General</c:formatCode>
                <c:ptCount val="34"/>
                <c:pt idx="0">
                  <c:v>1978.0</c:v>
                </c:pt>
                <c:pt idx="1">
                  <c:v>1979.0</c:v>
                </c:pt>
                <c:pt idx="2">
                  <c:v>1980.0</c:v>
                </c:pt>
                <c:pt idx="3">
                  <c:v>1981.0</c:v>
                </c:pt>
                <c:pt idx="4">
                  <c:v>1982.0</c:v>
                </c:pt>
                <c:pt idx="5">
                  <c:v>1983.0</c:v>
                </c:pt>
                <c:pt idx="6">
                  <c:v>1984.0</c:v>
                </c:pt>
                <c:pt idx="7">
                  <c:v>1985.0</c:v>
                </c:pt>
                <c:pt idx="8">
                  <c:v>1986.0</c:v>
                </c:pt>
                <c:pt idx="9">
                  <c:v>1987.0</c:v>
                </c:pt>
                <c:pt idx="10">
                  <c:v>1988.0</c:v>
                </c:pt>
                <c:pt idx="11">
                  <c:v>1989.0</c:v>
                </c:pt>
                <c:pt idx="12">
                  <c:v>1990.0</c:v>
                </c:pt>
                <c:pt idx="13">
                  <c:v>1991.0</c:v>
                </c:pt>
                <c:pt idx="14">
                  <c:v>1992.0</c:v>
                </c:pt>
                <c:pt idx="15">
                  <c:v>1993.0</c:v>
                </c:pt>
                <c:pt idx="16">
                  <c:v>1994.0</c:v>
                </c:pt>
                <c:pt idx="17">
                  <c:v>1995.0</c:v>
                </c:pt>
                <c:pt idx="18">
                  <c:v>1996.0</c:v>
                </c:pt>
                <c:pt idx="19">
                  <c:v>1997.0</c:v>
                </c:pt>
                <c:pt idx="20">
                  <c:v>1998.0</c:v>
                </c:pt>
                <c:pt idx="21">
                  <c:v>1999.0</c:v>
                </c:pt>
                <c:pt idx="22">
                  <c:v>2000.0</c:v>
                </c:pt>
                <c:pt idx="23">
                  <c:v>2001.0</c:v>
                </c:pt>
                <c:pt idx="24">
                  <c:v>2002.0</c:v>
                </c:pt>
                <c:pt idx="25">
                  <c:v>2003.0</c:v>
                </c:pt>
                <c:pt idx="26">
                  <c:v>2004.0</c:v>
                </c:pt>
                <c:pt idx="27">
                  <c:v>2005.0</c:v>
                </c:pt>
                <c:pt idx="28">
                  <c:v>2006.0</c:v>
                </c:pt>
                <c:pt idx="29">
                  <c:v>2007.0</c:v>
                </c:pt>
                <c:pt idx="30">
                  <c:v>2008.0</c:v>
                </c:pt>
                <c:pt idx="31">
                  <c:v>2009.0</c:v>
                </c:pt>
                <c:pt idx="32">
                  <c:v>2010.0</c:v>
                </c:pt>
                <c:pt idx="33">
                  <c:v>2011.0</c:v>
                </c:pt>
              </c:numCache>
            </c:numRef>
          </c:cat>
          <c:val>
            <c:numRef>
              <c:f>Sheet1!$B$5:$AI$5</c:f>
              <c:numCache>
                <c:formatCode>General</c:formatCode>
                <c:ptCount val="34"/>
                <c:pt idx="19">
                  <c:v>0.49</c:v>
                </c:pt>
                <c:pt idx="20">
                  <c:v>0.58</c:v>
                </c:pt>
                <c:pt idx="21">
                  <c:v>0.54</c:v>
                </c:pt>
                <c:pt idx="22">
                  <c:v>0.55</c:v>
                </c:pt>
                <c:pt idx="23">
                  <c:v>0.52</c:v>
                </c:pt>
                <c:pt idx="24">
                  <c:v>0.5</c:v>
                </c:pt>
                <c:pt idx="25">
                  <c:v>0.46</c:v>
                </c:pt>
                <c:pt idx="26">
                  <c:v>0.46</c:v>
                </c:pt>
                <c:pt idx="27">
                  <c:v>0.43</c:v>
                </c:pt>
                <c:pt idx="28">
                  <c:v>0.45</c:v>
                </c:pt>
                <c:pt idx="29">
                  <c:v>0.42</c:v>
                </c:pt>
                <c:pt idx="30">
                  <c:v>0.44</c:v>
                </c:pt>
                <c:pt idx="31">
                  <c:v>0.42</c:v>
                </c:pt>
                <c:pt idx="32">
                  <c:v>0.39</c:v>
                </c:pt>
                <c:pt idx="33" formatCode="0.00">
                  <c:v>0.387</c:v>
                </c:pt>
              </c:numCache>
            </c:numRef>
          </c:val>
        </c:ser>
        <c:ser>
          <c:idx val="4"/>
          <c:order val="4"/>
          <c:tx>
            <c:strRef>
              <c:f>Sheet1!$A$6</c:f>
              <c:strCache>
                <c:ptCount val="1"/>
                <c:pt idx="0">
                  <c:v>Health care systems</c:v>
                </c:pt>
              </c:strCache>
            </c:strRef>
          </c:tx>
          <c:cat>
            <c:numRef>
              <c:f>Sheet1!$B$1:$AI$1</c:f>
              <c:numCache>
                <c:formatCode>General</c:formatCode>
                <c:ptCount val="34"/>
                <c:pt idx="0">
                  <c:v>1978.0</c:v>
                </c:pt>
                <c:pt idx="1">
                  <c:v>1979.0</c:v>
                </c:pt>
                <c:pt idx="2">
                  <c:v>1980.0</c:v>
                </c:pt>
                <c:pt idx="3">
                  <c:v>1981.0</c:v>
                </c:pt>
                <c:pt idx="4">
                  <c:v>1982.0</c:v>
                </c:pt>
                <c:pt idx="5">
                  <c:v>1983.0</c:v>
                </c:pt>
                <c:pt idx="6">
                  <c:v>1984.0</c:v>
                </c:pt>
                <c:pt idx="7">
                  <c:v>1985.0</c:v>
                </c:pt>
                <c:pt idx="8">
                  <c:v>1986.0</c:v>
                </c:pt>
                <c:pt idx="9">
                  <c:v>1987.0</c:v>
                </c:pt>
                <c:pt idx="10">
                  <c:v>1988.0</c:v>
                </c:pt>
                <c:pt idx="11">
                  <c:v>1989.0</c:v>
                </c:pt>
                <c:pt idx="12">
                  <c:v>1990.0</c:v>
                </c:pt>
                <c:pt idx="13">
                  <c:v>1991.0</c:v>
                </c:pt>
                <c:pt idx="14">
                  <c:v>1992.0</c:v>
                </c:pt>
                <c:pt idx="15">
                  <c:v>1993.0</c:v>
                </c:pt>
                <c:pt idx="16">
                  <c:v>1994.0</c:v>
                </c:pt>
                <c:pt idx="17">
                  <c:v>1995.0</c:v>
                </c:pt>
                <c:pt idx="18">
                  <c:v>1996.0</c:v>
                </c:pt>
                <c:pt idx="19">
                  <c:v>1997.0</c:v>
                </c:pt>
                <c:pt idx="20">
                  <c:v>1998.0</c:v>
                </c:pt>
                <c:pt idx="21">
                  <c:v>1999.0</c:v>
                </c:pt>
                <c:pt idx="22">
                  <c:v>2000.0</c:v>
                </c:pt>
                <c:pt idx="23">
                  <c:v>2001.0</c:v>
                </c:pt>
                <c:pt idx="24">
                  <c:v>2002.0</c:v>
                </c:pt>
                <c:pt idx="25">
                  <c:v>2003.0</c:v>
                </c:pt>
                <c:pt idx="26">
                  <c:v>2004.0</c:v>
                </c:pt>
                <c:pt idx="27">
                  <c:v>2005.0</c:v>
                </c:pt>
                <c:pt idx="28">
                  <c:v>2006.0</c:v>
                </c:pt>
                <c:pt idx="29">
                  <c:v>2007.0</c:v>
                </c:pt>
                <c:pt idx="30">
                  <c:v>2008.0</c:v>
                </c:pt>
                <c:pt idx="31">
                  <c:v>2009.0</c:v>
                </c:pt>
                <c:pt idx="32">
                  <c:v>2010.0</c:v>
                </c:pt>
                <c:pt idx="33">
                  <c:v>2011.0</c:v>
                </c:pt>
              </c:numCache>
            </c:numRef>
          </c:cat>
          <c:val>
            <c:numRef>
              <c:f>Sheet1!$B$6:$AI$6</c:f>
              <c:numCache>
                <c:formatCode>General</c:formatCode>
                <c:ptCount val="34"/>
                <c:pt idx="26">
                  <c:v>0.46</c:v>
                </c:pt>
                <c:pt idx="27">
                  <c:v>0.45</c:v>
                </c:pt>
                <c:pt idx="28">
                  <c:v>0.42</c:v>
                </c:pt>
                <c:pt idx="29">
                  <c:v>0.4</c:v>
                </c:pt>
                <c:pt idx="30">
                  <c:v>0.39</c:v>
                </c:pt>
                <c:pt idx="32">
                  <c:v>0.4</c:v>
                </c:pt>
                <c:pt idx="33" formatCode="0.00">
                  <c:v>0.371</c:v>
                </c:pt>
              </c:numCache>
            </c:numRef>
          </c:val>
        </c:ser>
        <c:ser>
          <c:idx val="5"/>
          <c:order val="5"/>
          <c:tx>
            <c:strRef>
              <c:f>Sheet1!$A$7</c:f>
              <c:strCache>
                <c:ptCount val="1"/>
                <c:pt idx="0">
                  <c:v>Public health </c:v>
                </c:pt>
              </c:strCache>
            </c:strRef>
          </c:tx>
          <c:cat>
            <c:numRef>
              <c:f>Sheet1!$B$1:$AI$1</c:f>
              <c:numCache>
                <c:formatCode>General</c:formatCode>
                <c:ptCount val="34"/>
                <c:pt idx="0">
                  <c:v>1978.0</c:v>
                </c:pt>
                <c:pt idx="1">
                  <c:v>1979.0</c:v>
                </c:pt>
                <c:pt idx="2">
                  <c:v>1980.0</c:v>
                </c:pt>
                <c:pt idx="3">
                  <c:v>1981.0</c:v>
                </c:pt>
                <c:pt idx="4">
                  <c:v>1982.0</c:v>
                </c:pt>
                <c:pt idx="5">
                  <c:v>1983.0</c:v>
                </c:pt>
                <c:pt idx="6">
                  <c:v>1984.0</c:v>
                </c:pt>
                <c:pt idx="7">
                  <c:v>1985.0</c:v>
                </c:pt>
                <c:pt idx="8">
                  <c:v>1986.0</c:v>
                </c:pt>
                <c:pt idx="9">
                  <c:v>1987.0</c:v>
                </c:pt>
                <c:pt idx="10">
                  <c:v>1988.0</c:v>
                </c:pt>
                <c:pt idx="11">
                  <c:v>1989.0</c:v>
                </c:pt>
                <c:pt idx="12">
                  <c:v>1990.0</c:v>
                </c:pt>
                <c:pt idx="13">
                  <c:v>1991.0</c:v>
                </c:pt>
                <c:pt idx="14">
                  <c:v>1992.0</c:v>
                </c:pt>
                <c:pt idx="15">
                  <c:v>1993.0</c:v>
                </c:pt>
                <c:pt idx="16">
                  <c:v>1994.0</c:v>
                </c:pt>
                <c:pt idx="17">
                  <c:v>1995.0</c:v>
                </c:pt>
                <c:pt idx="18">
                  <c:v>1996.0</c:v>
                </c:pt>
                <c:pt idx="19">
                  <c:v>1997.0</c:v>
                </c:pt>
                <c:pt idx="20">
                  <c:v>1998.0</c:v>
                </c:pt>
                <c:pt idx="21">
                  <c:v>1999.0</c:v>
                </c:pt>
                <c:pt idx="22">
                  <c:v>2000.0</c:v>
                </c:pt>
                <c:pt idx="23">
                  <c:v>2001.0</c:v>
                </c:pt>
                <c:pt idx="24">
                  <c:v>2002.0</c:v>
                </c:pt>
                <c:pt idx="25">
                  <c:v>2003.0</c:v>
                </c:pt>
                <c:pt idx="26">
                  <c:v>2004.0</c:v>
                </c:pt>
                <c:pt idx="27">
                  <c:v>2005.0</c:v>
                </c:pt>
                <c:pt idx="28">
                  <c:v>2006.0</c:v>
                </c:pt>
                <c:pt idx="29">
                  <c:v>2007.0</c:v>
                </c:pt>
                <c:pt idx="30">
                  <c:v>2008.0</c:v>
                </c:pt>
                <c:pt idx="31">
                  <c:v>2009.0</c:v>
                </c:pt>
                <c:pt idx="32">
                  <c:v>2010.0</c:v>
                </c:pt>
                <c:pt idx="33">
                  <c:v>2011.0</c:v>
                </c:pt>
              </c:numCache>
            </c:numRef>
          </c:cat>
          <c:val>
            <c:numRef>
              <c:f>Sheet1!$B$7:$AI$7</c:f>
              <c:numCache>
                <c:formatCode>General</c:formatCode>
                <c:ptCount val="34"/>
                <c:pt idx="28">
                  <c:v>0.32</c:v>
                </c:pt>
                <c:pt idx="29">
                  <c:v>0.35</c:v>
                </c:pt>
                <c:pt idx="30">
                  <c:v>0.34</c:v>
                </c:pt>
                <c:pt idx="31">
                  <c:v>0.3</c:v>
                </c:pt>
                <c:pt idx="32">
                  <c:v>0.24</c:v>
                </c:pt>
                <c:pt idx="33" formatCode="0.00">
                  <c:v>0.228</c:v>
                </c:pt>
              </c:numCache>
            </c:numRef>
          </c:val>
        </c:ser>
        <c:ser>
          <c:idx val="6"/>
          <c:order val="6"/>
          <c:tx>
            <c:strRef>
              <c:f>Sheet1!$A$8</c:f>
              <c:strCache>
                <c:ptCount val="1"/>
                <c:pt idx="0">
                  <c:v>Community medicine</c:v>
                </c:pt>
              </c:strCache>
            </c:strRef>
          </c:tx>
          <c:cat>
            <c:numRef>
              <c:f>Sheet1!$B$1:$AI$1</c:f>
              <c:numCache>
                <c:formatCode>General</c:formatCode>
                <c:ptCount val="34"/>
                <c:pt idx="0">
                  <c:v>1978.0</c:v>
                </c:pt>
                <c:pt idx="1">
                  <c:v>1979.0</c:v>
                </c:pt>
                <c:pt idx="2">
                  <c:v>1980.0</c:v>
                </c:pt>
                <c:pt idx="3">
                  <c:v>1981.0</c:v>
                </c:pt>
                <c:pt idx="4">
                  <c:v>1982.0</c:v>
                </c:pt>
                <c:pt idx="5">
                  <c:v>1983.0</c:v>
                </c:pt>
                <c:pt idx="6">
                  <c:v>1984.0</c:v>
                </c:pt>
                <c:pt idx="7">
                  <c:v>1985.0</c:v>
                </c:pt>
                <c:pt idx="8">
                  <c:v>1986.0</c:v>
                </c:pt>
                <c:pt idx="9">
                  <c:v>1987.0</c:v>
                </c:pt>
                <c:pt idx="10">
                  <c:v>1988.0</c:v>
                </c:pt>
                <c:pt idx="11">
                  <c:v>1989.0</c:v>
                </c:pt>
                <c:pt idx="12">
                  <c:v>1990.0</c:v>
                </c:pt>
                <c:pt idx="13">
                  <c:v>1991.0</c:v>
                </c:pt>
                <c:pt idx="14">
                  <c:v>1992.0</c:v>
                </c:pt>
                <c:pt idx="15">
                  <c:v>1993.0</c:v>
                </c:pt>
                <c:pt idx="16">
                  <c:v>1994.0</c:v>
                </c:pt>
                <c:pt idx="17">
                  <c:v>1995.0</c:v>
                </c:pt>
                <c:pt idx="18">
                  <c:v>1996.0</c:v>
                </c:pt>
                <c:pt idx="19">
                  <c:v>1997.0</c:v>
                </c:pt>
                <c:pt idx="20">
                  <c:v>1998.0</c:v>
                </c:pt>
                <c:pt idx="21">
                  <c:v>1999.0</c:v>
                </c:pt>
                <c:pt idx="22">
                  <c:v>2000.0</c:v>
                </c:pt>
                <c:pt idx="23">
                  <c:v>2001.0</c:v>
                </c:pt>
                <c:pt idx="24">
                  <c:v>2002.0</c:v>
                </c:pt>
                <c:pt idx="25">
                  <c:v>2003.0</c:v>
                </c:pt>
                <c:pt idx="26">
                  <c:v>2004.0</c:v>
                </c:pt>
                <c:pt idx="27">
                  <c:v>2005.0</c:v>
                </c:pt>
                <c:pt idx="28">
                  <c:v>2006.0</c:v>
                </c:pt>
                <c:pt idx="29">
                  <c:v>2007.0</c:v>
                </c:pt>
                <c:pt idx="30">
                  <c:v>2008.0</c:v>
                </c:pt>
                <c:pt idx="31">
                  <c:v>2009.0</c:v>
                </c:pt>
                <c:pt idx="32">
                  <c:v>2010.0</c:v>
                </c:pt>
                <c:pt idx="33">
                  <c:v>2011.0</c:v>
                </c:pt>
              </c:numCache>
            </c:numRef>
          </c:cat>
          <c:val>
            <c:numRef>
              <c:f>Sheet1!$B$8:$AI$8</c:f>
              <c:numCache>
                <c:formatCode>General</c:formatCode>
                <c:ptCount val="34"/>
                <c:pt idx="28">
                  <c:v>0.21</c:v>
                </c:pt>
                <c:pt idx="29">
                  <c:v>0.23</c:v>
                </c:pt>
                <c:pt idx="30">
                  <c:v>0.21</c:v>
                </c:pt>
                <c:pt idx="31">
                  <c:v>0.19</c:v>
                </c:pt>
                <c:pt idx="32">
                  <c:v>0.17</c:v>
                </c:pt>
                <c:pt idx="33" formatCode="0.00">
                  <c:v>0.115</c:v>
                </c:pt>
              </c:numCache>
            </c:numRef>
          </c:val>
        </c:ser>
        <c:ser>
          <c:idx val="7"/>
          <c:order val="7"/>
          <c:tx>
            <c:strRef>
              <c:f>Sheet1!$A$9</c:f>
              <c:strCache>
                <c:ptCount val="1"/>
                <c:pt idx="0">
                  <c:v>Health policy</c:v>
                </c:pt>
              </c:strCache>
            </c:strRef>
          </c:tx>
          <c:cat>
            <c:numRef>
              <c:f>Sheet1!$B$1:$AI$1</c:f>
              <c:numCache>
                <c:formatCode>General</c:formatCode>
                <c:ptCount val="34"/>
                <c:pt idx="0">
                  <c:v>1978.0</c:v>
                </c:pt>
                <c:pt idx="1">
                  <c:v>1979.0</c:v>
                </c:pt>
                <c:pt idx="2">
                  <c:v>1980.0</c:v>
                </c:pt>
                <c:pt idx="3">
                  <c:v>1981.0</c:v>
                </c:pt>
                <c:pt idx="4">
                  <c:v>1982.0</c:v>
                </c:pt>
                <c:pt idx="5">
                  <c:v>1983.0</c:v>
                </c:pt>
                <c:pt idx="6">
                  <c:v>1984.0</c:v>
                </c:pt>
                <c:pt idx="7">
                  <c:v>1985.0</c:v>
                </c:pt>
                <c:pt idx="8">
                  <c:v>1986.0</c:v>
                </c:pt>
                <c:pt idx="9">
                  <c:v>1987.0</c:v>
                </c:pt>
                <c:pt idx="10">
                  <c:v>1988.0</c:v>
                </c:pt>
                <c:pt idx="11">
                  <c:v>1989.0</c:v>
                </c:pt>
                <c:pt idx="12">
                  <c:v>1990.0</c:v>
                </c:pt>
                <c:pt idx="13">
                  <c:v>1991.0</c:v>
                </c:pt>
                <c:pt idx="14">
                  <c:v>1992.0</c:v>
                </c:pt>
                <c:pt idx="15">
                  <c:v>1993.0</c:v>
                </c:pt>
                <c:pt idx="16">
                  <c:v>1994.0</c:v>
                </c:pt>
                <c:pt idx="17">
                  <c:v>1995.0</c:v>
                </c:pt>
                <c:pt idx="18">
                  <c:v>1996.0</c:v>
                </c:pt>
                <c:pt idx="19">
                  <c:v>1997.0</c:v>
                </c:pt>
                <c:pt idx="20">
                  <c:v>1998.0</c:v>
                </c:pt>
                <c:pt idx="21">
                  <c:v>1999.0</c:v>
                </c:pt>
                <c:pt idx="22">
                  <c:v>2000.0</c:v>
                </c:pt>
                <c:pt idx="23">
                  <c:v>2001.0</c:v>
                </c:pt>
                <c:pt idx="24">
                  <c:v>2002.0</c:v>
                </c:pt>
                <c:pt idx="25">
                  <c:v>2003.0</c:v>
                </c:pt>
                <c:pt idx="26">
                  <c:v>2004.0</c:v>
                </c:pt>
                <c:pt idx="27">
                  <c:v>2005.0</c:v>
                </c:pt>
                <c:pt idx="28">
                  <c:v>2006.0</c:v>
                </c:pt>
                <c:pt idx="29">
                  <c:v>2007.0</c:v>
                </c:pt>
                <c:pt idx="30">
                  <c:v>2008.0</c:v>
                </c:pt>
                <c:pt idx="31">
                  <c:v>2009.0</c:v>
                </c:pt>
                <c:pt idx="32">
                  <c:v>2010.0</c:v>
                </c:pt>
                <c:pt idx="33">
                  <c:v>2011.0</c:v>
                </c:pt>
              </c:numCache>
            </c:numRef>
          </c:cat>
          <c:val>
            <c:numRef>
              <c:f>Sheet1!$B$9:$AI$9</c:f>
              <c:numCache>
                <c:formatCode>General</c:formatCode>
                <c:ptCount val="34"/>
                <c:pt idx="28">
                  <c:v>0.46</c:v>
                </c:pt>
                <c:pt idx="29">
                  <c:v>0.46</c:v>
                </c:pt>
                <c:pt idx="30">
                  <c:v>0.49</c:v>
                </c:pt>
                <c:pt idx="31">
                  <c:v>0.42</c:v>
                </c:pt>
                <c:pt idx="32">
                  <c:v>0.44</c:v>
                </c:pt>
                <c:pt idx="33" formatCode="0.00">
                  <c:v>0.411</c:v>
                </c:pt>
              </c:numCache>
            </c:numRef>
          </c:val>
        </c:ser>
        <c:ser>
          <c:idx val="8"/>
          <c:order val="8"/>
          <c:tx>
            <c:strRef>
              <c:f>Sheet1!$A$10</c:f>
              <c:strCache>
                <c:ptCount val="1"/>
                <c:pt idx="0">
                  <c:v>Biological, chemical and natural disaster management</c:v>
                </c:pt>
              </c:strCache>
            </c:strRef>
          </c:tx>
          <c:cat>
            <c:numRef>
              <c:f>Sheet1!$B$1:$AI$1</c:f>
              <c:numCache>
                <c:formatCode>General</c:formatCode>
                <c:ptCount val="34"/>
                <c:pt idx="0">
                  <c:v>1978.0</c:v>
                </c:pt>
                <c:pt idx="1">
                  <c:v>1979.0</c:v>
                </c:pt>
                <c:pt idx="2">
                  <c:v>1980.0</c:v>
                </c:pt>
                <c:pt idx="3">
                  <c:v>1981.0</c:v>
                </c:pt>
                <c:pt idx="4">
                  <c:v>1982.0</c:v>
                </c:pt>
                <c:pt idx="5">
                  <c:v>1983.0</c:v>
                </c:pt>
                <c:pt idx="6">
                  <c:v>1984.0</c:v>
                </c:pt>
                <c:pt idx="7">
                  <c:v>1985.0</c:v>
                </c:pt>
                <c:pt idx="8">
                  <c:v>1986.0</c:v>
                </c:pt>
                <c:pt idx="9">
                  <c:v>1987.0</c:v>
                </c:pt>
                <c:pt idx="10">
                  <c:v>1988.0</c:v>
                </c:pt>
                <c:pt idx="11">
                  <c:v>1989.0</c:v>
                </c:pt>
                <c:pt idx="12">
                  <c:v>1990.0</c:v>
                </c:pt>
                <c:pt idx="13">
                  <c:v>1991.0</c:v>
                </c:pt>
                <c:pt idx="14">
                  <c:v>1992.0</c:v>
                </c:pt>
                <c:pt idx="15">
                  <c:v>1993.0</c:v>
                </c:pt>
                <c:pt idx="16">
                  <c:v>1994.0</c:v>
                </c:pt>
                <c:pt idx="17">
                  <c:v>1995.0</c:v>
                </c:pt>
                <c:pt idx="18">
                  <c:v>1996.0</c:v>
                </c:pt>
                <c:pt idx="19">
                  <c:v>1997.0</c:v>
                </c:pt>
                <c:pt idx="20">
                  <c:v>1998.0</c:v>
                </c:pt>
                <c:pt idx="21">
                  <c:v>1999.0</c:v>
                </c:pt>
                <c:pt idx="22">
                  <c:v>2000.0</c:v>
                </c:pt>
                <c:pt idx="23">
                  <c:v>2001.0</c:v>
                </c:pt>
                <c:pt idx="24">
                  <c:v>2002.0</c:v>
                </c:pt>
                <c:pt idx="25">
                  <c:v>2003.0</c:v>
                </c:pt>
                <c:pt idx="26">
                  <c:v>2004.0</c:v>
                </c:pt>
                <c:pt idx="27">
                  <c:v>2005.0</c:v>
                </c:pt>
                <c:pt idx="28">
                  <c:v>2006.0</c:v>
                </c:pt>
                <c:pt idx="29">
                  <c:v>2007.0</c:v>
                </c:pt>
                <c:pt idx="30">
                  <c:v>2008.0</c:v>
                </c:pt>
                <c:pt idx="31">
                  <c:v>2009.0</c:v>
                </c:pt>
                <c:pt idx="32">
                  <c:v>2010.0</c:v>
                </c:pt>
                <c:pt idx="33">
                  <c:v>2011.0</c:v>
                </c:pt>
              </c:numCache>
            </c:numRef>
          </c:cat>
          <c:val>
            <c:numRef>
              <c:f>Sheet1!$B$10:$AI$10</c:f>
              <c:numCache>
                <c:formatCode>General</c:formatCode>
                <c:ptCount val="34"/>
                <c:pt idx="28">
                  <c:v>0.42</c:v>
                </c:pt>
                <c:pt idx="29">
                  <c:v>0.45</c:v>
                </c:pt>
                <c:pt idx="30">
                  <c:v>0.47</c:v>
                </c:pt>
                <c:pt idx="31">
                  <c:v>0.45</c:v>
                </c:pt>
                <c:pt idx="32">
                  <c:v>0.46</c:v>
                </c:pt>
                <c:pt idx="33" formatCode="0.00">
                  <c:v>0.456</c:v>
                </c:pt>
              </c:numCache>
            </c:numRef>
          </c:val>
        </c:ser>
        <c:ser>
          <c:idx val="9"/>
          <c:order val="9"/>
          <c:tx>
            <c:strRef>
              <c:f>Sheet1!$A$11</c:f>
              <c:strCache>
                <c:ptCount val="1"/>
                <c:pt idx="0">
                  <c:v>Disease prevention</c:v>
                </c:pt>
              </c:strCache>
            </c:strRef>
          </c:tx>
          <c:cat>
            <c:numRef>
              <c:f>Sheet1!$B$1:$AI$1</c:f>
              <c:numCache>
                <c:formatCode>General</c:formatCode>
                <c:ptCount val="34"/>
                <c:pt idx="0">
                  <c:v>1978.0</c:v>
                </c:pt>
                <c:pt idx="1">
                  <c:v>1979.0</c:v>
                </c:pt>
                <c:pt idx="2">
                  <c:v>1980.0</c:v>
                </c:pt>
                <c:pt idx="3">
                  <c:v>1981.0</c:v>
                </c:pt>
                <c:pt idx="4">
                  <c:v>1982.0</c:v>
                </c:pt>
                <c:pt idx="5">
                  <c:v>1983.0</c:v>
                </c:pt>
                <c:pt idx="6">
                  <c:v>1984.0</c:v>
                </c:pt>
                <c:pt idx="7">
                  <c:v>1985.0</c:v>
                </c:pt>
                <c:pt idx="8">
                  <c:v>1986.0</c:v>
                </c:pt>
                <c:pt idx="9">
                  <c:v>1987.0</c:v>
                </c:pt>
                <c:pt idx="10">
                  <c:v>1988.0</c:v>
                </c:pt>
                <c:pt idx="11">
                  <c:v>1989.0</c:v>
                </c:pt>
                <c:pt idx="12">
                  <c:v>1990.0</c:v>
                </c:pt>
                <c:pt idx="13">
                  <c:v>1991.0</c:v>
                </c:pt>
                <c:pt idx="14">
                  <c:v>1992.0</c:v>
                </c:pt>
                <c:pt idx="15">
                  <c:v>1993.0</c:v>
                </c:pt>
                <c:pt idx="16">
                  <c:v>1994.0</c:v>
                </c:pt>
                <c:pt idx="17">
                  <c:v>1995.0</c:v>
                </c:pt>
                <c:pt idx="18">
                  <c:v>1996.0</c:v>
                </c:pt>
                <c:pt idx="19">
                  <c:v>1997.0</c:v>
                </c:pt>
                <c:pt idx="20">
                  <c:v>1998.0</c:v>
                </c:pt>
                <c:pt idx="21">
                  <c:v>1999.0</c:v>
                </c:pt>
                <c:pt idx="22">
                  <c:v>2000.0</c:v>
                </c:pt>
                <c:pt idx="23">
                  <c:v>2001.0</c:v>
                </c:pt>
                <c:pt idx="24">
                  <c:v>2002.0</c:v>
                </c:pt>
                <c:pt idx="25">
                  <c:v>2003.0</c:v>
                </c:pt>
                <c:pt idx="26">
                  <c:v>2004.0</c:v>
                </c:pt>
                <c:pt idx="27">
                  <c:v>2005.0</c:v>
                </c:pt>
                <c:pt idx="28">
                  <c:v>2006.0</c:v>
                </c:pt>
                <c:pt idx="29">
                  <c:v>2007.0</c:v>
                </c:pt>
                <c:pt idx="30">
                  <c:v>2008.0</c:v>
                </c:pt>
                <c:pt idx="31">
                  <c:v>2009.0</c:v>
                </c:pt>
                <c:pt idx="32">
                  <c:v>2010.0</c:v>
                </c:pt>
                <c:pt idx="33">
                  <c:v>2011.0</c:v>
                </c:pt>
              </c:numCache>
            </c:numRef>
          </c:cat>
          <c:val>
            <c:numRef>
              <c:f>Sheet1!$B$11:$AI$11</c:f>
              <c:numCache>
                <c:formatCode>General</c:formatCode>
                <c:ptCount val="34"/>
                <c:pt idx="29">
                  <c:v>0.14</c:v>
                </c:pt>
                <c:pt idx="30">
                  <c:v>0.13</c:v>
                </c:pt>
                <c:pt idx="31">
                  <c:v>0.11</c:v>
                </c:pt>
                <c:pt idx="32">
                  <c:v>0.09</c:v>
                </c:pt>
                <c:pt idx="33" formatCode="0.00">
                  <c:v>0.083</c:v>
                </c:pt>
              </c:numCache>
            </c:numRef>
          </c:val>
        </c:ser>
        <c:marker val="1"/>
        <c:axId val="604287368"/>
        <c:axId val="616352808"/>
      </c:lineChart>
      <c:catAx>
        <c:axId val="604287368"/>
        <c:scaling>
          <c:orientation val="minMax"/>
        </c:scaling>
        <c:axPos val="b"/>
        <c:title>
          <c:tx>
            <c:rich>
              <a:bodyPr/>
              <a:lstStyle/>
              <a:p>
                <a:pPr>
                  <a:defRPr/>
                </a:pPr>
                <a:r>
                  <a:rPr lang="en-US" dirty="0"/>
                  <a:t>Graduating year</a:t>
                </a:r>
              </a:p>
            </c:rich>
          </c:tx>
          <c:layout>
            <c:manualLayout>
              <c:xMode val="edge"/>
              <c:yMode val="edge"/>
              <c:x val="0.256936067551267"/>
              <c:y val="0.904276985743381"/>
            </c:manualLayout>
          </c:layout>
        </c:title>
        <c:numFmt formatCode="General" sourceLinked="1"/>
        <c:tickLblPos val="nextTo"/>
        <c:txPr>
          <a:bodyPr rot="-2700000" vert="horz"/>
          <a:lstStyle/>
          <a:p>
            <a:pPr>
              <a:defRPr/>
            </a:pPr>
            <a:endParaRPr lang="en-US"/>
          </a:p>
        </c:txPr>
        <c:crossAx val="616352808"/>
        <c:crosses val="autoZero"/>
        <c:auto val="1"/>
        <c:lblAlgn val="ctr"/>
        <c:lblOffset val="100"/>
        <c:tickLblSkip val="3"/>
        <c:tickMarkSkip val="1"/>
      </c:catAx>
      <c:valAx>
        <c:axId val="616352808"/>
        <c:scaling>
          <c:orientation val="minMax"/>
        </c:scaling>
        <c:axPos val="l"/>
        <c:majorGridlines/>
        <c:title>
          <c:tx>
            <c:rich>
              <a:bodyPr/>
              <a:lstStyle/>
              <a:p>
                <a:pPr>
                  <a:defRPr/>
                </a:pPr>
                <a:r>
                  <a:rPr lang="en-US" dirty="0"/>
                  <a:t>% Graduates</a:t>
                </a:r>
              </a:p>
            </c:rich>
          </c:tx>
          <c:layout>
            <c:manualLayout>
              <c:xMode val="edge"/>
              <c:yMode val="edge"/>
              <c:x val="0.00120627261761158"/>
              <c:y val="0.262729124236253"/>
            </c:manualLayout>
          </c:layout>
        </c:title>
        <c:numFmt formatCode="0%" sourceLinked="0"/>
        <c:tickLblPos val="nextTo"/>
        <c:txPr>
          <a:bodyPr rot="0" vert="horz"/>
          <a:lstStyle/>
          <a:p>
            <a:pPr>
              <a:defRPr/>
            </a:pPr>
            <a:endParaRPr lang="en-US"/>
          </a:p>
        </c:txPr>
        <c:crossAx val="604287368"/>
        <c:crosses val="autoZero"/>
        <c:crossBetween val="between"/>
      </c:valAx>
    </c:plotArea>
    <c:legend>
      <c:legendPos val="tr"/>
      <c:legendEntry>
        <c:idx val="3"/>
        <c:txPr>
          <a:bodyPr/>
          <a:lstStyle/>
          <a:p>
            <a:pPr>
              <a:defRPr sz="1100" baseline="0"/>
            </a:pPr>
            <a:endParaRPr lang="en-US"/>
          </a:p>
        </c:txPr>
      </c:legendEntry>
      <c:legendEntry>
        <c:idx val="4"/>
        <c:txPr>
          <a:bodyPr/>
          <a:lstStyle/>
          <a:p>
            <a:pPr>
              <a:defRPr sz="1100" baseline="0"/>
            </a:pPr>
            <a:endParaRPr lang="en-US"/>
          </a:p>
        </c:txPr>
      </c:legendEntry>
      <c:legendEntry>
        <c:idx val="5"/>
        <c:txPr>
          <a:bodyPr/>
          <a:lstStyle/>
          <a:p>
            <a:pPr>
              <a:defRPr sz="1100" baseline="0"/>
            </a:pPr>
            <a:endParaRPr lang="en-US"/>
          </a:p>
        </c:txPr>
      </c:legendEntry>
      <c:legendEntry>
        <c:idx val="6"/>
        <c:txPr>
          <a:bodyPr/>
          <a:lstStyle/>
          <a:p>
            <a:pPr>
              <a:defRPr sz="1100" baseline="0"/>
            </a:pPr>
            <a:endParaRPr lang="en-US"/>
          </a:p>
        </c:txPr>
      </c:legendEntry>
      <c:legendEntry>
        <c:idx val="7"/>
        <c:txPr>
          <a:bodyPr/>
          <a:lstStyle/>
          <a:p>
            <a:pPr>
              <a:defRPr sz="1100" baseline="0"/>
            </a:pPr>
            <a:endParaRPr lang="en-US"/>
          </a:p>
        </c:txPr>
      </c:legendEntry>
      <c:legendEntry>
        <c:idx val="8"/>
        <c:txPr>
          <a:bodyPr/>
          <a:lstStyle/>
          <a:p>
            <a:pPr>
              <a:defRPr sz="1100" baseline="0"/>
            </a:pPr>
            <a:endParaRPr lang="en-US"/>
          </a:p>
        </c:txPr>
      </c:legendEntry>
      <c:legendEntry>
        <c:idx val="9"/>
        <c:txPr>
          <a:bodyPr/>
          <a:lstStyle/>
          <a:p>
            <a:pPr>
              <a:defRPr sz="1100" baseline="0"/>
            </a:pPr>
            <a:endParaRPr lang="en-US"/>
          </a:p>
        </c:txPr>
      </c:legendEntry>
      <c:legendEntry>
        <c:idx val="0"/>
        <c:txPr>
          <a:bodyPr/>
          <a:lstStyle/>
          <a:p>
            <a:pPr>
              <a:defRPr sz="1100" baseline="0"/>
            </a:pPr>
            <a:endParaRPr lang="en-US"/>
          </a:p>
        </c:txPr>
      </c:legendEntry>
      <c:legendEntry>
        <c:idx val="1"/>
        <c:txPr>
          <a:bodyPr/>
          <a:lstStyle/>
          <a:p>
            <a:pPr>
              <a:defRPr sz="1100" baseline="0"/>
            </a:pPr>
            <a:endParaRPr lang="en-US"/>
          </a:p>
        </c:txPr>
      </c:legendEntry>
      <c:legendEntry>
        <c:idx val="2"/>
        <c:txPr>
          <a:bodyPr/>
          <a:lstStyle/>
          <a:p>
            <a:pPr>
              <a:defRPr sz="1100" baseline="0"/>
            </a:pPr>
            <a:endParaRPr lang="en-US"/>
          </a:p>
        </c:txPr>
      </c:legendEntry>
      <c:layout>
        <c:manualLayout>
          <c:xMode val="edge"/>
          <c:yMode val="edge"/>
          <c:x val="0.707549978127734"/>
          <c:y val="0.0196934298957508"/>
          <c:w val="0.292450021872268"/>
          <c:h val="0.901532850521246"/>
        </c:manualLayout>
      </c:layout>
      <c:txPr>
        <a:bodyPr/>
        <a:lstStyle/>
        <a:p>
          <a:pPr>
            <a:defRPr sz="1100" baseline="0"/>
          </a:pPr>
          <a:endParaRPr lang="en-US"/>
        </a:p>
      </c:txPr>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242CE-C06E-4EE7-A76B-191FB32FBD68}"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D9705B59-903C-4415-90D8-82F96806A84D}">
      <dgm:prSet phldrT="[Text]" custT="1"/>
      <dgm:spPr/>
      <dgm:t>
        <a:bodyPr/>
        <a:lstStyle/>
        <a:p>
          <a:r>
            <a:rPr lang="en-US" sz="1600" dirty="0" smtClean="0"/>
            <a:t>Handgun Control</a:t>
          </a:r>
          <a:endParaRPr lang="en-US" sz="1600" dirty="0"/>
        </a:p>
      </dgm:t>
    </dgm:pt>
    <dgm:pt modelId="{04D9CF22-CB48-49D3-86AF-713E8F009652}" type="parTrans" cxnId="{CEBAA3A0-EA8F-4CD4-8472-2C034AA9AA69}">
      <dgm:prSet/>
      <dgm:spPr/>
      <dgm:t>
        <a:bodyPr/>
        <a:lstStyle/>
        <a:p>
          <a:endParaRPr lang="en-US"/>
        </a:p>
      </dgm:t>
    </dgm:pt>
    <dgm:pt modelId="{90E50D35-3CEC-4194-8406-25461203B4D2}" type="sibTrans" cxnId="{CEBAA3A0-EA8F-4CD4-8472-2C034AA9AA69}">
      <dgm:prSet/>
      <dgm:spPr/>
      <dgm:t>
        <a:bodyPr/>
        <a:lstStyle/>
        <a:p>
          <a:endParaRPr lang="en-US"/>
        </a:p>
      </dgm:t>
    </dgm:pt>
    <dgm:pt modelId="{C4492AD0-F8D2-4056-B4FC-ACFD0F71574D}">
      <dgm:prSet phldrT="[Text]" custT="1"/>
      <dgm:spPr/>
      <dgm:t>
        <a:bodyPr/>
        <a:lstStyle/>
        <a:p>
          <a:r>
            <a:rPr lang="en-US" sz="1600" dirty="0" smtClean="0"/>
            <a:t>Responding to Antimicrobial Resistance (MRSA)</a:t>
          </a:r>
          <a:endParaRPr lang="en-US" sz="1600" dirty="0"/>
        </a:p>
      </dgm:t>
    </dgm:pt>
    <dgm:pt modelId="{239F46A7-B831-49F3-B5D1-6D6487952E4A}" type="parTrans" cxnId="{1F324FAD-2873-4072-9028-E5FE4FB0AE85}">
      <dgm:prSet/>
      <dgm:spPr/>
      <dgm:t>
        <a:bodyPr/>
        <a:lstStyle/>
        <a:p>
          <a:endParaRPr lang="en-US"/>
        </a:p>
      </dgm:t>
    </dgm:pt>
    <dgm:pt modelId="{6F932281-39C5-41C7-989F-DF668EE125D2}" type="sibTrans" cxnId="{1F324FAD-2873-4072-9028-E5FE4FB0AE85}">
      <dgm:prSet/>
      <dgm:spPr/>
      <dgm:t>
        <a:bodyPr/>
        <a:lstStyle/>
        <a:p>
          <a:endParaRPr lang="en-US"/>
        </a:p>
      </dgm:t>
    </dgm:pt>
    <dgm:pt modelId="{AA44942D-17A0-4777-A1AD-9AE5B33DD299}">
      <dgm:prSet phldrT="[Text]" custT="1"/>
      <dgm:spPr/>
      <dgm:t>
        <a:bodyPr/>
        <a:lstStyle/>
        <a:p>
          <a:r>
            <a:rPr lang="en-US" sz="1600" dirty="0" smtClean="0"/>
            <a:t>West Nile Virus</a:t>
          </a:r>
          <a:endParaRPr lang="en-US" sz="1600" dirty="0"/>
        </a:p>
      </dgm:t>
    </dgm:pt>
    <dgm:pt modelId="{50B62EF7-8D6B-406A-8E95-2DB9C1043FDD}" type="parTrans" cxnId="{EA5CF65D-4F32-4C64-AC72-8CB694E6D379}">
      <dgm:prSet/>
      <dgm:spPr/>
      <dgm:t>
        <a:bodyPr/>
        <a:lstStyle/>
        <a:p>
          <a:endParaRPr lang="en-US"/>
        </a:p>
      </dgm:t>
    </dgm:pt>
    <dgm:pt modelId="{6C84B75C-0AE5-46BF-A914-B1858A43D03E}" type="sibTrans" cxnId="{EA5CF65D-4F32-4C64-AC72-8CB694E6D379}">
      <dgm:prSet/>
      <dgm:spPr/>
      <dgm:t>
        <a:bodyPr/>
        <a:lstStyle/>
        <a:p>
          <a:endParaRPr lang="en-US"/>
        </a:p>
      </dgm:t>
    </dgm:pt>
    <dgm:pt modelId="{129D77D9-C57B-4EF1-AFE1-3B1821DBA90B}">
      <dgm:prSet phldrT="[Text]" custT="1"/>
      <dgm:spPr/>
      <dgm:t>
        <a:bodyPr/>
        <a:lstStyle/>
        <a:p>
          <a:r>
            <a:rPr lang="en-US" sz="1600" dirty="0" smtClean="0"/>
            <a:t>Pandemic/Avian Flu</a:t>
          </a:r>
          <a:endParaRPr lang="en-US" sz="1600" dirty="0"/>
        </a:p>
      </dgm:t>
    </dgm:pt>
    <dgm:pt modelId="{C6682474-D479-40A4-B375-92B6CCC9D0CA}" type="parTrans" cxnId="{B876F00A-298A-4762-A6DC-A859564469B5}">
      <dgm:prSet/>
      <dgm:spPr/>
      <dgm:t>
        <a:bodyPr/>
        <a:lstStyle/>
        <a:p>
          <a:endParaRPr lang="en-US"/>
        </a:p>
      </dgm:t>
    </dgm:pt>
    <dgm:pt modelId="{2EC97C30-B43C-4688-852E-6E118534266E}" type="sibTrans" cxnId="{B876F00A-298A-4762-A6DC-A859564469B5}">
      <dgm:prSet/>
      <dgm:spPr/>
      <dgm:t>
        <a:bodyPr/>
        <a:lstStyle/>
        <a:p>
          <a:endParaRPr lang="en-US"/>
        </a:p>
      </dgm:t>
    </dgm:pt>
    <dgm:pt modelId="{BCA346FE-EAD4-4486-835D-09BE4CDC80EB}">
      <dgm:prSet phldrT="[Text]" custT="1"/>
      <dgm:spPr/>
      <dgm:t>
        <a:bodyPr/>
        <a:lstStyle/>
        <a:p>
          <a:r>
            <a:rPr lang="en-US" sz="1600" dirty="0" smtClean="0"/>
            <a:t>Childhood Obesity</a:t>
          </a:r>
          <a:endParaRPr lang="en-US" sz="1600" dirty="0"/>
        </a:p>
      </dgm:t>
    </dgm:pt>
    <dgm:pt modelId="{782A031C-3C95-471D-9FA5-05E4A1208D89}" type="parTrans" cxnId="{019CEBC9-FB35-4659-95E2-ACE12F667F44}">
      <dgm:prSet/>
      <dgm:spPr/>
      <dgm:t>
        <a:bodyPr/>
        <a:lstStyle/>
        <a:p>
          <a:endParaRPr lang="en-US"/>
        </a:p>
      </dgm:t>
    </dgm:pt>
    <dgm:pt modelId="{92BA7677-6F61-415F-AF8A-F142CED2403C}" type="sibTrans" cxnId="{019CEBC9-FB35-4659-95E2-ACE12F667F44}">
      <dgm:prSet/>
      <dgm:spPr/>
      <dgm:t>
        <a:bodyPr/>
        <a:lstStyle/>
        <a:p>
          <a:endParaRPr lang="en-US"/>
        </a:p>
      </dgm:t>
    </dgm:pt>
    <dgm:pt modelId="{039DE813-CFB2-4671-82C5-A711A1DBAFF0}">
      <dgm:prSet phldrT="[Text]" custT="1"/>
      <dgm:spPr/>
      <dgm:t>
        <a:bodyPr/>
        <a:lstStyle/>
        <a:p>
          <a:r>
            <a:rPr lang="en-US" sz="1600" dirty="0" smtClean="0"/>
            <a:t>Public Health Preparedness/Disasters</a:t>
          </a:r>
          <a:endParaRPr lang="en-US" sz="1600" dirty="0"/>
        </a:p>
      </dgm:t>
    </dgm:pt>
    <dgm:pt modelId="{ED8FB119-2EFC-41B1-AA17-47425FAC7348}" type="parTrans" cxnId="{D659F949-C17F-4019-9EE8-30265BB7778A}">
      <dgm:prSet/>
      <dgm:spPr/>
      <dgm:t>
        <a:bodyPr/>
        <a:lstStyle/>
        <a:p>
          <a:endParaRPr lang="en-US"/>
        </a:p>
      </dgm:t>
    </dgm:pt>
    <dgm:pt modelId="{F89FD2C8-E2D5-4A00-94EB-A5CD2059B924}" type="sibTrans" cxnId="{D659F949-C17F-4019-9EE8-30265BB7778A}">
      <dgm:prSet/>
      <dgm:spPr/>
      <dgm:t>
        <a:bodyPr/>
        <a:lstStyle/>
        <a:p>
          <a:endParaRPr lang="en-US"/>
        </a:p>
      </dgm:t>
    </dgm:pt>
    <dgm:pt modelId="{E64847BB-D190-48BC-8683-F3992F83D4DE}">
      <dgm:prSet phldrT="[Text]" custT="1"/>
      <dgm:spPr/>
      <dgm:t>
        <a:bodyPr/>
        <a:lstStyle/>
        <a:p>
          <a:r>
            <a:rPr lang="en-US" sz="1600" dirty="0" smtClean="0"/>
            <a:t>Terrorism</a:t>
          </a:r>
          <a:endParaRPr lang="en-US" sz="1600" dirty="0"/>
        </a:p>
      </dgm:t>
    </dgm:pt>
    <dgm:pt modelId="{EF68D0A5-C4A0-4CC9-9F9F-0D236F9699A0}" type="parTrans" cxnId="{59836BD4-1C36-45CF-8381-35BCBD7457E2}">
      <dgm:prSet/>
      <dgm:spPr/>
      <dgm:t>
        <a:bodyPr/>
        <a:lstStyle/>
        <a:p>
          <a:endParaRPr lang="en-US"/>
        </a:p>
      </dgm:t>
    </dgm:pt>
    <dgm:pt modelId="{F7A852DA-A575-4D94-8A66-6A827331712D}" type="sibTrans" cxnId="{59836BD4-1C36-45CF-8381-35BCBD7457E2}">
      <dgm:prSet/>
      <dgm:spPr/>
      <dgm:t>
        <a:bodyPr/>
        <a:lstStyle/>
        <a:p>
          <a:endParaRPr lang="en-US"/>
        </a:p>
      </dgm:t>
    </dgm:pt>
    <dgm:pt modelId="{4B7813F3-49D7-4809-BDF9-EC0398829A28}">
      <dgm:prSet phldrT="[Text]" custT="1"/>
      <dgm:spPr/>
      <dgm:t>
        <a:bodyPr/>
        <a:lstStyle/>
        <a:p>
          <a:r>
            <a:rPr lang="en-US" sz="1600" dirty="0" smtClean="0"/>
            <a:t>Addressing Disparities in Health Care/Health and Human Rights</a:t>
          </a:r>
          <a:endParaRPr lang="en-US" sz="1600" dirty="0"/>
        </a:p>
      </dgm:t>
    </dgm:pt>
    <dgm:pt modelId="{92AF7757-B0DF-48EA-86AB-1DC2C3642629}" type="parTrans" cxnId="{31ECF659-57C9-441D-AC8C-F91A96ACA80F}">
      <dgm:prSet/>
      <dgm:spPr/>
      <dgm:t>
        <a:bodyPr/>
        <a:lstStyle/>
        <a:p>
          <a:endParaRPr lang="en-US"/>
        </a:p>
      </dgm:t>
    </dgm:pt>
    <dgm:pt modelId="{08D6BAB6-121D-46B2-B27F-6B26588DB040}" type="sibTrans" cxnId="{31ECF659-57C9-441D-AC8C-F91A96ACA80F}">
      <dgm:prSet/>
      <dgm:spPr/>
      <dgm:t>
        <a:bodyPr/>
        <a:lstStyle/>
        <a:p>
          <a:endParaRPr lang="en-US"/>
        </a:p>
      </dgm:t>
    </dgm:pt>
    <dgm:pt modelId="{667CA432-6BF4-4A3A-AB9C-4ED4C7AA7B0A}" type="pres">
      <dgm:prSet presAssocID="{6AD242CE-C06E-4EE7-A76B-191FB32FBD68}" presName="linear" presStyleCnt="0">
        <dgm:presLayoutVars>
          <dgm:animLvl val="lvl"/>
          <dgm:resizeHandles val="exact"/>
        </dgm:presLayoutVars>
      </dgm:prSet>
      <dgm:spPr/>
      <dgm:t>
        <a:bodyPr/>
        <a:lstStyle/>
        <a:p>
          <a:endParaRPr lang="en-US"/>
        </a:p>
      </dgm:t>
    </dgm:pt>
    <dgm:pt modelId="{2529EF88-132A-42BE-BCD4-6846C4BB1B64}" type="pres">
      <dgm:prSet presAssocID="{D9705B59-903C-4415-90D8-82F96806A84D}" presName="parentText" presStyleLbl="node1" presStyleIdx="0" presStyleCnt="8" custLinFactNeighborY="91928">
        <dgm:presLayoutVars>
          <dgm:chMax val="0"/>
          <dgm:bulletEnabled val="1"/>
        </dgm:presLayoutVars>
      </dgm:prSet>
      <dgm:spPr/>
      <dgm:t>
        <a:bodyPr/>
        <a:lstStyle/>
        <a:p>
          <a:endParaRPr lang="en-US"/>
        </a:p>
      </dgm:t>
    </dgm:pt>
    <dgm:pt modelId="{3CB2D1DA-6A9C-48C3-B3E7-5BD533ED4D8D}" type="pres">
      <dgm:prSet presAssocID="{90E50D35-3CEC-4194-8406-25461203B4D2}" presName="spacer" presStyleCnt="0"/>
      <dgm:spPr/>
    </dgm:pt>
    <dgm:pt modelId="{DC572E77-888C-4A51-A6A1-1ED47E4880BA}" type="pres">
      <dgm:prSet presAssocID="{C4492AD0-F8D2-4056-B4FC-ACFD0F71574D}" presName="parentText" presStyleLbl="node1" presStyleIdx="1" presStyleCnt="8">
        <dgm:presLayoutVars>
          <dgm:chMax val="0"/>
          <dgm:bulletEnabled val="1"/>
        </dgm:presLayoutVars>
      </dgm:prSet>
      <dgm:spPr/>
      <dgm:t>
        <a:bodyPr/>
        <a:lstStyle/>
        <a:p>
          <a:endParaRPr lang="en-US"/>
        </a:p>
      </dgm:t>
    </dgm:pt>
    <dgm:pt modelId="{8E2B44E8-A9B1-4AB1-91A5-2A32D80D1567}" type="pres">
      <dgm:prSet presAssocID="{6F932281-39C5-41C7-989F-DF668EE125D2}" presName="spacer" presStyleCnt="0"/>
      <dgm:spPr/>
    </dgm:pt>
    <dgm:pt modelId="{AB646773-EC90-4E33-BFB3-112046BEC836}" type="pres">
      <dgm:prSet presAssocID="{AA44942D-17A0-4777-A1AD-9AE5B33DD299}" presName="parentText" presStyleLbl="node1" presStyleIdx="2" presStyleCnt="8" custLinFactNeighborY="-91926">
        <dgm:presLayoutVars>
          <dgm:chMax val="0"/>
          <dgm:bulletEnabled val="1"/>
        </dgm:presLayoutVars>
      </dgm:prSet>
      <dgm:spPr/>
      <dgm:t>
        <a:bodyPr/>
        <a:lstStyle/>
        <a:p>
          <a:endParaRPr lang="en-US"/>
        </a:p>
      </dgm:t>
    </dgm:pt>
    <dgm:pt modelId="{D25522A2-8AFF-4BE9-B438-07DA33B6B12D}" type="pres">
      <dgm:prSet presAssocID="{6C84B75C-0AE5-46BF-A914-B1858A43D03E}" presName="spacer" presStyleCnt="0"/>
      <dgm:spPr/>
    </dgm:pt>
    <dgm:pt modelId="{FEAF13BF-2AB6-4D50-A3EF-9A4055C97D06}" type="pres">
      <dgm:prSet presAssocID="{129D77D9-C57B-4EF1-AFE1-3B1821DBA90B}" presName="parentText" presStyleLbl="node1" presStyleIdx="3" presStyleCnt="8" custLinFactY="-10880" custLinFactNeighborY="-100000">
        <dgm:presLayoutVars>
          <dgm:chMax val="0"/>
          <dgm:bulletEnabled val="1"/>
        </dgm:presLayoutVars>
      </dgm:prSet>
      <dgm:spPr/>
      <dgm:t>
        <a:bodyPr/>
        <a:lstStyle/>
        <a:p>
          <a:endParaRPr lang="en-US"/>
        </a:p>
      </dgm:t>
    </dgm:pt>
    <dgm:pt modelId="{64970B98-E512-46F3-AD5A-E2AB1DFF7817}" type="pres">
      <dgm:prSet presAssocID="{2EC97C30-B43C-4688-852E-6E118534266E}" presName="spacer" presStyleCnt="0"/>
      <dgm:spPr/>
    </dgm:pt>
    <dgm:pt modelId="{E6A0D9BF-D1AE-4466-B12D-1E2FB5C86C1E}" type="pres">
      <dgm:prSet presAssocID="{BCA346FE-EAD4-4486-835D-09BE4CDC80EB}" presName="parentText" presStyleLbl="node1" presStyleIdx="4" presStyleCnt="8" custLinFactY="-25023" custLinFactNeighborX="143" custLinFactNeighborY="-100000">
        <dgm:presLayoutVars>
          <dgm:chMax val="0"/>
          <dgm:bulletEnabled val="1"/>
        </dgm:presLayoutVars>
      </dgm:prSet>
      <dgm:spPr/>
      <dgm:t>
        <a:bodyPr/>
        <a:lstStyle/>
        <a:p>
          <a:endParaRPr lang="en-US"/>
        </a:p>
      </dgm:t>
    </dgm:pt>
    <dgm:pt modelId="{D35C0D59-BEBE-45F8-92B3-123B763CD562}" type="pres">
      <dgm:prSet presAssocID="{92BA7677-6F61-415F-AF8A-F142CED2403C}" presName="spacer" presStyleCnt="0"/>
      <dgm:spPr/>
    </dgm:pt>
    <dgm:pt modelId="{49D618FC-9A62-47CD-8CD7-0C0DEE36253F}" type="pres">
      <dgm:prSet presAssocID="{039DE813-CFB2-4671-82C5-A711A1DBAFF0}" presName="parentText" presStyleLbl="node1" presStyleIdx="5" presStyleCnt="8" custLinFactY="-39166" custLinFactNeighborY="-100000">
        <dgm:presLayoutVars>
          <dgm:chMax val="0"/>
          <dgm:bulletEnabled val="1"/>
        </dgm:presLayoutVars>
      </dgm:prSet>
      <dgm:spPr/>
      <dgm:t>
        <a:bodyPr/>
        <a:lstStyle/>
        <a:p>
          <a:endParaRPr lang="en-US"/>
        </a:p>
      </dgm:t>
    </dgm:pt>
    <dgm:pt modelId="{E08A4B7D-C6B1-495A-8AB7-E70A03D763F7}" type="pres">
      <dgm:prSet presAssocID="{F89FD2C8-E2D5-4A00-94EB-A5CD2059B924}" presName="spacer" presStyleCnt="0"/>
      <dgm:spPr/>
    </dgm:pt>
    <dgm:pt modelId="{C2046D7D-9334-4A26-AE46-02AEC61C0F70}" type="pres">
      <dgm:prSet presAssocID="{E64847BB-D190-48BC-8683-F3992F83D4DE}" presName="parentText" presStyleLbl="node1" presStyleIdx="6" presStyleCnt="8" custLinFactY="-51288" custLinFactNeighborX="143" custLinFactNeighborY="-100000">
        <dgm:presLayoutVars>
          <dgm:chMax val="0"/>
          <dgm:bulletEnabled val="1"/>
        </dgm:presLayoutVars>
      </dgm:prSet>
      <dgm:spPr/>
      <dgm:t>
        <a:bodyPr/>
        <a:lstStyle/>
        <a:p>
          <a:endParaRPr lang="en-US"/>
        </a:p>
      </dgm:t>
    </dgm:pt>
    <dgm:pt modelId="{2B331701-9B9B-4B3F-B7F4-A7726461AE7D}" type="pres">
      <dgm:prSet presAssocID="{F7A852DA-A575-4D94-8A66-6A827331712D}" presName="spacer" presStyleCnt="0"/>
      <dgm:spPr/>
    </dgm:pt>
    <dgm:pt modelId="{9FCC475B-2C80-41FD-8795-33444E159AD0}" type="pres">
      <dgm:prSet presAssocID="{4B7813F3-49D7-4809-BDF9-EC0398829A28}" presName="parentText" presStyleLbl="node1" presStyleIdx="7" presStyleCnt="8" custLinFactY="-63410" custLinFactNeighborX="143" custLinFactNeighborY="-100000">
        <dgm:presLayoutVars>
          <dgm:chMax val="0"/>
          <dgm:bulletEnabled val="1"/>
        </dgm:presLayoutVars>
      </dgm:prSet>
      <dgm:spPr/>
      <dgm:t>
        <a:bodyPr/>
        <a:lstStyle/>
        <a:p>
          <a:endParaRPr lang="en-US"/>
        </a:p>
      </dgm:t>
    </dgm:pt>
  </dgm:ptLst>
  <dgm:cxnLst>
    <dgm:cxn modelId="{45B77D33-029A-9347-8C43-D90C657B49C5}" type="presOf" srcId="{6AD242CE-C06E-4EE7-A76B-191FB32FBD68}" destId="{667CA432-6BF4-4A3A-AB9C-4ED4C7AA7B0A}" srcOrd="0" destOrd="0" presId="urn:microsoft.com/office/officeart/2005/8/layout/vList2"/>
    <dgm:cxn modelId="{415985D2-CED6-EC4C-A235-02D14D4F8423}" type="presOf" srcId="{129D77D9-C57B-4EF1-AFE1-3B1821DBA90B}" destId="{FEAF13BF-2AB6-4D50-A3EF-9A4055C97D06}" srcOrd="0" destOrd="0" presId="urn:microsoft.com/office/officeart/2005/8/layout/vList2"/>
    <dgm:cxn modelId="{019CEBC9-FB35-4659-95E2-ACE12F667F44}" srcId="{6AD242CE-C06E-4EE7-A76B-191FB32FBD68}" destId="{BCA346FE-EAD4-4486-835D-09BE4CDC80EB}" srcOrd="4" destOrd="0" parTransId="{782A031C-3C95-471D-9FA5-05E4A1208D89}" sibTransId="{92BA7677-6F61-415F-AF8A-F142CED2403C}"/>
    <dgm:cxn modelId="{2FAB04EA-4157-6D4F-8BEB-AB2D8213A444}" type="presOf" srcId="{039DE813-CFB2-4671-82C5-A711A1DBAFF0}" destId="{49D618FC-9A62-47CD-8CD7-0C0DEE36253F}" srcOrd="0" destOrd="0" presId="urn:microsoft.com/office/officeart/2005/8/layout/vList2"/>
    <dgm:cxn modelId="{D659F949-C17F-4019-9EE8-30265BB7778A}" srcId="{6AD242CE-C06E-4EE7-A76B-191FB32FBD68}" destId="{039DE813-CFB2-4671-82C5-A711A1DBAFF0}" srcOrd="5" destOrd="0" parTransId="{ED8FB119-2EFC-41B1-AA17-47425FAC7348}" sibTransId="{F89FD2C8-E2D5-4A00-94EB-A5CD2059B924}"/>
    <dgm:cxn modelId="{11B20F48-14B6-0A47-B31E-2480CDB0EFCC}" type="presOf" srcId="{AA44942D-17A0-4777-A1AD-9AE5B33DD299}" destId="{AB646773-EC90-4E33-BFB3-112046BEC836}" srcOrd="0" destOrd="0" presId="urn:microsoft.com/office/officeart/2005/8/layout/vList2"/>
    <dgm:cxn modelId="{2DE2575D-CFE0-E741-8421-F0CC4CC8D57F}" type="presOf" srcId="{E64847BB-D190-48BC-8683-F3992F83D4DE}" destId="{C2046D7D-9334-4A26-AE46-02AEC61C0F70}" srcOrd="0" destOrd="0" presId="urn:microsoft.com/office/officeart/2005/8/layout/vList2"/>
    <dgm:cxn modelId="{A4B852BA-C2D7-0B41-B5F9-4F41310CD2F8}" type="presOf" srcId="{4B7813F3-49D7-4809-BDF9-EC0398829A28}" destId="{9FCC475B-2C80-41FD-8795-33444E159AD0}" srcOrd="0" destOrd="0" presId="urn:microsoft.com/office/officeart/2005/8/layout/vList2"/>
    <dgm:cxn modelId="{B876F00A-298A-4762-A6DC-A859564469B5}" srcId="{6AD242CE-C06E-4EE7-A76B-191FB32FBD68}" destId="{129D77D9-C57B-4EF1-AFE1-3B1821DBA90B}" srcOrd="3" destOrd="0" parTransId="{C6682474-D479-40A4-B375-92B6CCC9D0CA}" sibTransId="{2EC97C30-B43C-4688-852E-6E118534266E}"/>
    <dgm:cxn modelId="{59836BD4-1C36-45CF-8381-35BCBD7457E2}" srcId="{6AD242CE-C06E-4EE7-A76B-191FB32FBD68}" destId="{E64847BB-D190-48BC-8683-F3992F83D4DE}" srcOrd="6" destOrd="0" parTransId="{EF68D0A5-C4A0-4CC9-9F9F-0D236F9699A0}" sibTransId="{F7A852DA-A575-4D94-8A66-6A827331712D}"/>
    <dgm:cxn modelId="{1F324FAD-2873-4072-9028-E5FE4FB0AE85}" srcId="{6AD242CE-C06E-4EE7-A76B-191FB32FBD68}" destId="{C4492AD0-F8D2-4056-B4FC-ACFD0F71574D}" srcOrd="1" destOrd="0" parTransId="{239F46A7-B831-49F3-B5D1-6D6487952E4A}" sibTransId="{6F932281-39C5-41C7-989F-DF668EE125D2}"/>
    <dgm:cxn modelId="{CEBAA3A0-EA8F-4CD4-8472-2C034AA9AA69}" srcId="{6AD242CE-C06E-4EE7-A76B-191FB32FBD68}" destId="{D9705B59-903C-4415-90D8-82F96806A84D}" srcOrd="0" destOrd="0" parTransId="{04D9CF22-CB48-49D3-86AF-713E8F009652}" sibTransId="{90E50D35-3CEC-4194-8406-25461203B4D2}"/>
    <dgm:cxn modelId="{A3DAB8BA-C015-F543-BC49-80B165BF8CC0}" type="presOf" srcId="{BCA346FE-EAD4-4486-835D-09BE4CDC80EB}" destId="{E6A0D9BF-D1AE-4466-B12D-1E2FB5C86C1E}" srcOrd="0" destOrd="0" presId="urn:microsoft.com/office/officeart/2005/8/layout/vList2"/>
    <dgm:cxn modelId="{D304FAEF-E7A0-1240-8774-66C9F1A55604}" type="presOf" srcId="{C4492AD0-F8D2-4056-B4FC-ACFD0F71574D}" destId="{DC572E77-888C-4A51-A6A1-1ED47E4880BA}" srcOrd="0" destOrd="0" presId="urn:microsoft.com/office/officeart/2005/8/layout/vList2"/>
    <dgm:cxn modelId="{31ECF659-57C9-441D-AC8C-F91A96ACA80F}" srcId="{6AD242CE-C06E-4EE7-A76B-191FB32FBD68}" destId="{4B7813F3-49D7-4809-BDF9-EC0398829A28}" srcOrd="7" destOrd="0" parTransId="{92AF7757-B0DF-48EA-86AB-1DC2C3642629}" sibTransId="{08D6BAB6-121D-46B2-B27F-6B26588DB040}"/>
    <dgm:cxn modelId="{25AC6722-33FA-4C44-A4EE-B87CA27B37B2}" type="presOf" srcId="{D9705B59-903C-4415-90D8-82F96806A84D}" destId="{2529EF88-132A-42BE-BCD4-6846C4BB1B64}" srcOrd="0" destOrd="0" presId="urn:microsoft.com/office/officeart/2005/8/layout/vList2"/>
    <dgm:cxn modelId="{EA5CF65D-4F32-4C64-AC72-8CB694E6D379}" srcId="{6AD242CE-C06E-4EE7-A76B-191FB32FBD68}" destId="{AA44942D-17A0-4777-A1AD-9AE5B33DD299}" srcOrd="2" destOrd="0" parTransId="{50B62EF7-8D6B-406A-8E95-2DB9C1043FDD}" sibTransId="{6C84B75C-0AE5-46BF-A914-B1858A43D03E}"/>
    <dgm:cxn modelId="{9C32FCEC-709A-2545-93F8-5ED2ED41A218}" type="presParOf" srcId="{667CA432-6BF4-4A3A-AB9C-4ED4C7AA7B0A}" destId="{2529EF88-132A-42BE-BCD4-6846C4BB1B64}" srcOrd="0" destOrd="0" presId="urn:microsoft.com/office/officeart/2005/8/layout/vList2"/>
    <dgm:cxn modelId="{21532F8F-401C-4841-8599-F8A3717DC148}" type="presParOf" srcId="{667CA432-6BF4-4A3A-AB9C-4ED4C7AA7B0A}" destId="{3CB2D1DA-6A9C-48C3-B3E7-5BD533ED4D8D}" srcOrd="1" destOrd="0" presId="urn:microsoft.com/office/officeart/2005/8/layout/vList2"/>
    <dgm:cxn modelId="{8A94AC52-E4CD-F34B-A13D-8D84485FBCBD}" type="presParOf" srcId="{667CA432-6BF4-4A3A-AB9C-4ED4C7AA7B0A}" destId="{DC572E77-888C-4A51-A6A1-1ED47E4880BA}" srcOrd="2" destOrd="0" presId="urn:microsoft.com/office/officeart/2005/8/layout/vList2"/>
    <dgm:cxn modelId="{E81CADD4-5C8B-E246-B8F6-74210CC8585F}" type="presParOf" srcId="{667CA432-6BF4-4A3A-AB9C-4ED4C7AA7B0A}" destId="{8E2B44E8-A9B1-4AB1-91A5-2A32D80D1567}" srcOrd="3" destOrd="0" presId="urn:microsoft.com/office/officeart/2005/8/layout/vList2"/>
    <dgm:cxn modelId="{B93DCE90-E57B-BD43-95DC-AFBC4A4C9E14}" type="presParOf" srcId="{667CA432-6BF4-4A3A-AB9C-4ED4C7AA7B0A}" destId="{AB646773-EC90-4E33-BFB3-112046BEC836}" srcOrd="4" destOrd="0" presId="urn:microsoft.com/office/officeart/2005/8/layout/vList2"/>
    <dgm:cxn modelId="{53CE5F81-2A6E-D344-AD1A-742A4F8F1B8A}" type="presParOf" srcId="{667CA432-6BF4-4A3A-AB9C-4ED4C7AA7B0A}" destId="{D25522A2-8AFF-4BE9-B438-07DA33B6B12D}" srcOrd="5" destOrd="0" presId="urn:microsoft.com/office/officeart/2005/8/layout/vList2"/>
    <dgm:cxn modelId="{060BD44A-F595-FE42-82DD-EA82B98FECF3}" type="presParOf" srcId="{667CA432-6BF4-4A3A-AB9C-4ED4C7AA7B0A}" destId="{FEAF13BF-2AB6-4D50-A3EF-9A4055C97D06}" srcOrd="6" destOrd="0" presId="urn:microsoft.com/office/officeart/2005/8/layout/vList2"/>
    <dgm:cxn modelId="{B388A13F-4742-6C42-B353-2374626E0840}" type="presParOf" srcId="{667CA432-6BF4-4A3A-AB9C-4ED4C7AA7B0A}" destId="{64970B98-E512-46F3-AD5A-E2AB1DFF7817}" srcOrd="7" destOrd="0" presId="urn:microsoft.com/office/officeart/2005/8/layout/vList2"/>
    <dgm:cxn modelId="{018C5D63-7243-B946-8511-E5045F36C6F1}" type="presParOf" srcId="{667CA432-6BF4-4A3A-AB9C-4ED4C7AA7B0A}" destId="{E6A0D9BF-D1AE-4466-B12D-1E2FB5C86C1E}" srcOrd="8" destOrd="0" presId="urn:microsoft.com/office/officeart/2005/8/layout/vList2"/>
    <dgm:cxn modelId="{7DD0802E-A446-F244-B234-3B641C27B3E8}" type="presParOf" srcId="{667CA432-6BF4-4A3A-AB9C-4ED4C7AA7B0A}" destId="{D35C0D59-BEBE-45F8-92B3-123B763CD562}" srcOrd="9" destOrd="0" presId="urn:microsoft.com/office/officeart/2005/8/layout/vList2"/>
    <dgm:cxn modelId="{309D4013-D279-134E-9AF3-E9B2990069F0}" type="presParOf" srcId="{667CA432-6BF4-4A3A-AB9C-4ED4C7AA7B0A}" destId="{49D618FC-9A62-47CD-8CD7-0C0DEE36253F}" srcOrd="10" destOrd="0" presId="urn:microsoft.com/office/officeart/2005/8/layout/vList2"/>
    <dgm:cxn modelId="{F0E0A6E2-D6E4-3245-BAC3-86741628AA82}" type="presParOf" srcId="{667CA432-6BF4-4A3A-AB9C-4ED4C7AA7B0A}" destId="{E08A4B7D-C6B1-495A-8AB7-E70A03D763F7}" srcOrd="11" destOrd="0" presId="urn:microsoft.com/office/officeart/2005/8/layout/vList2"/>
    <dgm:cxn modelId="{829967D4-65D6-DA48-8D9E-1E664E2B74B6}" type="presParOf" srcId="{667CA432-6BF4-4A3A-AB9C-4ED4C7AA7B0A}" destId="{C2046D7D-9334-4A26-AE46-02AEC61C0F70}" srcOrd="12" destOrd="0" presId="urn:microsoft.com/office/officeart/2005/8/layout/vList2"/>
    <dgm:cxn modelId="{E924780A-7A59-6B4D-A629-553ADB6CD27D}" type="presParOf" srcId="{667CA432-6BF4-4A3A-AB9C-4ED4C7AA7B0A}" destId="{2B331701-9B9B-4B3F-B7F4-A7726461AE7D}" srcOrd="13" destOrd="0" presId="urn:microsoft.com/office/officeart/2005/8/layout/vList2"/>
    <dgm:cxn modelId="{69E0D761-3ED7-2546-992D-06755220E652}" type="presParOf" srcId="{667CA432-6BF4-4A3A-AB9C-4ED4C7AA7B0A}" destId="{9FCC475B-2C80-41FD-8795-33444E159AD0}" srcOrd="1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B50C34-2171-4AEB-BE13-8FEAC810A57C}" type="doc">
      <dgm:prSet loTypeId="urn:microsoft.com/office/officeart/2005/8/layout/venn1" loCatId="relationship" qsTypeId="urn:microsoft.com/office/officeart/2005/8/quickstyle/simple1" qsCatId="simple" csTypeId="urn:microsoft.com/office/officeart/2005/8/colors/colorful4" csCatId="colorful" phldr="1"/>
      <dgm:spPr/>
    </dgm:pt>
    <dgm:pt modelId="{A0738FCB-4A4A-49E0-BB31-ABE59D59ED0D}">
      <dgm:prSet phldrT="[Text]"/>
      <dgm:spPr/>
      <dgm:t>
        <a:bodyPr/>
        <a:lstStyle/>
        <a:p>
          <a:r>
            <a:rPr lang="en-US" dirty="0" smtClean="0"/>
            <a:t>Health Care Reform</a:t>
          </a:r>
          <a:endParaRPr lang="en-US" dirty="0"/>
        </a:p>
      </dgm:t>
    </dgm:pt>
    <dgm:pt modelId="{618DE8A8-C4FD-4391-AEAA-36312707A7E3}" type="parTrans" cxnId="{94612EA4-94BC-4D61-9CB0-29ADF6160CDD}">
      <dgm:prSet/>
      <dgm:spPr/>
      <dgm:t>
        <a:bodyPr/>
        <a:lstStyle/>
        <a:p>
          <a:endParaRPr lang="en-US"/>
        </a:p>
      </dgm:t>
    </dgm:pt>
    <dgm:pt modelId="{8D64FDEC-BC38-4357-B0FB-7D129FC421AD}" type="sibTrans" cxnId="{94612EA4-94BC-4D61-9CB0-29ADF6160CDD}">
      <dgm:prSet/>
      <dgm:spPr/>
      <dgm:t>
        <a:bodyPr/>
        <a:lstStyle/>
        <a:p>
          <a:endParaRPr lang="en-US"/>
        </a:p>
      </dgm:t>
    </dgm:pt>
    <dgm:pt modelId="{66990A1D-1675-4761-9BA2-FA7FFDE63AB5}">
      <dgm:prSet phldrT="[Text]"/>
      <dgm:spPr/>
      <dgm:t>
        <a:bodyPr/>
        <a:lstStyle/>
        <a:p>
          <a:pPr algn="ctr"/>
          <a:r>
            <a:rPr lang="en-US" dirty="0" smtClean="0"/>
            <a:t>Increasing Population Diversity</a:t>
          </a:r>
          <a:endParaRPr lang="en-US" dirty="0"/>
        </a:p>
      </dgm:t>
    </dgm:pt>
    <dgm:pt modelId="{A1625975-E834-44CE-96A6-1226EB1A254D}" type="parTrans" cxnId="{D7CDBC9E-3B10-45B2-BEAC-3FE7A091BC24}">
      <dgm:prSet/>
      <dgm:spPr/>
      <dgm:t>
        <a:bodyPr/>
        <a:lstStyle/>
        <a:p>
          <a:endParaRPr lang="en-US"/>
        </a:p>
      </dgm:t>
    </dgm:pt>
    <dgm:pt modelId="{CD3036F6-C604-47A7-BF0D-3F717289014F}" type="sibTrans" cxnId="{D7CDBC9E-3B10-45B2-BEAC-3FE7A091BC24}">
      <dgm:prSet/>
      <dgm:spPr/>
      <dgm:t>
        <a:bodyPr/>
        <a:lstStyle/>
        <a:p>
          <a:endParaRPr lang="en-US"/>
        </a:p>
      </dgm:t>
    </dgm:pt>
    <dgm:pt modelId="{60833663-1B75-45F3-8F44-C3BC6E386BA7}">
      <dgm:prSet phldrT="[Text]"/>
      <dgm:spPr/>
      <dgm:t>
        <a:bodyPr/>
        <a:lstStyle/>
        <a:p>
          <a:pPr algn="ctr"/>
          <a:r>
            <a:rPr lang="en-US" dirty="0" smtClean="0"/>
            <a:t>   Aging     Population</a:t>
          </a:r>
          <a:endParaRPr lang="en-US" dirty="0"/>
        </a:p>
      </dgm:t>
    </dgm:pt>
    <dgm:pt modelId="{D3E91C05-7F3B-4645-ACEC-14A2B3BE8ED2}" type="parTrans" cxnId="{C8B4D6C6-AE80-4A4A-9803-48D3B8AEE420}">
      <dgm:prSet/>
      <dgm:spPr/>
      <dgm:t>
        <a:bodyPr/>
        <a:lstStyle/>
        <a:p>
          <a:endParaRPr lang="en-US"/>
        </a:p>
      </dgm:t>
    </dgm:pt>
    <dgm:pt modelId="{CD96884B-4343-465D-91A7-ACBEE35FADDD}" type="sibTrans" cxnId="{C8B4D6C6-AE80-4A4A-9803-48D3B8AEE420}">
      <dgm:prSet/>
      <dgm:spPr/>
      <dgm:t>
        <a:bodyPr/>
        <a:lstStyle/>
        <a:p>
          <a:endParaRPr lang="en-US"/>
        </a:p>
      </dgm:t>
    </dgm:pt>
    <dgm:pt modelId="{A0442148-CF18-439E-8B52-04C0E2C289D0}" type="pres">
      <dgm:prSet presAssocID="{65B50C34-2171-4AEB-BE13-8FEAC810A57C}" presName="compositeShape" presStyleCnt="0">
        <dgm:presLayoutVars>
          <dgm:chMax val="7"/>
          <dgm:dir/>
          <dgm:resizeHandles val="exact"/>
        </dgm:presLayoutVars>
      </dgm:prSet>
      <dgm:spPr/>
    </dgm:pt>
    <dgm:pt modelId="{1E15D772-3DB7-4EAA-B673-DFC6C6CAD4AA}" type="pres">
      <dgm:prSet presAssocID="{A0738FCB-4A4A-49E0-BB31-ABE59D59ED0D}" presName="circ1" presStyleLbl="vennNode1" presStyleIdx="0" presStyleCnt="3"/>
      <dgm:spPr/>
      <dgm:t>
        <a:bodyPr/>
        <a:lstStyle/>
        <a:p>
          <a:endParaRPr lang="en-US"/>
        </a:p>
      </dgm:t>
    </dgm:pt>
    <dgm:pt modelId="{C9978552-8D89-4977-B006-B2B4A019ADD1}" type="pres">
      <dgm:prSet presAssocID="{A0738FCB-4A4A-49E0-BB31-ABE59D59ED0D}" presName="circ1Tx" presStyleLbl="revTx" presStyleIdx="0" presStyleCnt="0">
        <dgm:presLayoutVars>
          <dgm:chMax val="0"/>
          <dgm:chPref val="0"/>
          <dgm:bulletEnabled val="1"/>
        </dgm:presLayoutVars>
      </dgm:prSet>
      <dgm:spPr/>
      <dgm:t>
        <a:bodyPr/>
        <a:lstStyle/>
        <a:p>
          <a:endParaRPr lang="en-US"/>
        </a:p>
      </dgm:t>
    </dgm:pt>
    <dgm:pt modelId="{0DD62FBC-AFEF-42A9-A578-D68BF1668963}" type="pres">
      <dgm:prSet presAssocID="{66990A1D-1675-4761-9BA2-FA7FFDE63AB5}" presName="circ2" presStyleLbl="vennNode1" presStyleIdx="1" presStyleCnt="3"/>
      <dgm:spPr/>
      <dgm:t>
        <a:bodyPr/>
        <a:lstStyle/>
        <a:p>
          <a:endParaRPr lang="en-US"/>
        </a:p>
      </dgm:t>
    </dgm:pt>
    <dgm:pt modelId="{8D196AB4-C059-443B-9315-20FAED3A8ACE}" type="pres">
      <dgm:prSet presAssocID="{66990A1D-1675-4761-9BA2-FA7FFDE63AB5}" presName="circ2Tx" presStyleLbl="revTx" presStyleIdx="0" presStyleCnt="0">
        <dgm:presLayoutVars>
          <dgm:chMax val="0"/>
          <dgm:chPref val="0"/>
          <dgm:bulletEnabled val="1"/>
        </dgm:presLayoutVars>
      </dgm:prSet>
      <dgm:spPr/>
      <dgm:t>
        <a:bodyPr/>
        <a:lstStyle/>
        <a:p>
          <a:endParaRPr lang="en-US"/>
        </a:p>
      </dgm:t>
    </dgm:pt>
    <dgm:pt modelId="{9DFA2F94-FAD2-4C16-9239-74F6A7781DC8}" type="pres">
      <dgm:prSet presAssocID="{60833663-1B75-45F3-8F44-C3BC6E386BA7}" presName="circ3" presStyleLbl="vennNode1" presStyleIdx="2" presStyleCnt="3"/>
      <dgm:spPr/>
      <dgm:t>
        <a:bodyPr/>
        <a:lstStyle/>
        <a:p>
          <a:endParaRPr lang="en-US"/>
        </a:p>
      </dgm:t>
    </dgm:pt>
    <dgm:pt modelId="{F8AC2BF3-B14C-4D2C-8656-3F3B1352CE98}" type="pres">
      <dgm:prSet presAssocID="{60833663-1B75-45F3-8F44-C3BC6E386BA7}" presName="circ3Tx" presStyleLbl="revTx" presStyleIdx="0" presStyleCnt="0">
        <dgm:presLayoutVars>
          <dgm:chMax val="0"/>
          <dgm:chPref val="0"/>
          <dgm:bulletEnabled val="1"/>
        </dgm:presLayoutVars>
      </dgm:prSet>
      <dgm:spPr/>
      <dgm:t>
        <a:bodyPr/>
        <a:lstStyle/>
        <a:p>
          <a:endParaRPr lang="en-US"/>
        </a:p>
      </dgm:t>
    </dgm:pt>
  </dgm:ptLst>
  <dgm:cxnLst>
    <dgm:cxn modelId="{D7CDBC9E-3B10-45B2-BEAC-3FE7A091BC24}" srcId="{65B50C34-2171-4AEB-BE13-8FEAC810A57C}" destId="{66990A1D-1675-4761-9BA2-FA7FFDE63AB5}" srcOrd="1" destOrd="0" parTransId="{A1625975-E834-44CE-96A6-1226EB1A254D}" sibTransId="{CD3036F6-C604-47A7-BF0D-3F717289014F}"/>
    <dgm:cxn modelId="{0847DD45-AB94-1A45-A092-723D45A415F1}" type="presOf" srcId="{65B50C34-2171-4AEB-BE13-8FEAC810A57C}" destId="{A0442148-CF18-439E-8B52-04C0E2C289D0}" srcOrd="0" destOrd="0" presId="urn:microsoft.com/office/officeart/2005/8/layout/venn1"/>
    <dgm:cxn modelId="{2F209BED-FC2A-8C4F-966D-44674FD74644}" type="presOf" srcId="{66990A1D-1675-4761-9BA2-FA7FFDE63AB5}" destId="{0DD62FBC-AFEF-42A9-A578-D68BF1668963}" srcOrd="0" destOrd="0" presId="urn:microsoft.com/office/officeart/2005/8/layout/venn1"/>
    <dgm:cxn modelId="{CFB75EAB-8129-EF48-8B33-F570FBD7D00F}" type="presOf" srcId="{60833663-1B75-45F3-8F44-C3BC6E386BA7}" destId="{9DFA2F94-FAD2-4C16-9239-74F6A7781DC8}" srcOrd="0" destOrd="0" presId="urn:microsoft.com/office/officeart/2005/8/layout/venn1"/>
    <dgm:cxn modelId="{FC37884B-D2C9-2441-AD0F-C5249186BE33}" type="presOf" srcId="{A0738FCB-4A4A-49E0-BB31-ABE59D59ED0D}" destId="{1E15D772-3DB7-4EAA-B673-DFC6C6CAD4AA}" srcOrd="0" destOrd="0" presId="urn:microsoft.com/office/officeart/2005/8/layout/venn1"/>
    <dgm:cxn modelId="{DF7A3C1A-F48A-E645-B0C5-08006EFAA969}" type="presOf" srcId="{A0738FCB-4A4A-49E0-BB31-ABE59D59ED0D}" destId="{C9978552-8D89-4977-B006-B2B4A019ADD1}" srcOrd="1" destOrd="0" presId="urn:microsoft.com/office/officeart/2005/8/layout/venn1"/>
    <dgm:cxn modelId="{F8B3E552-5B20-D54A-B023-F788EBCDC7FA}" type="presOf" srcId="{60833663-1B75-45F3-8F44-C3BC6E386BA7}" destId="{F8AC2BF3-B14C-4D2C-8656-3F3B1352CE98}" srcOrd="1" destOrd="0" presId="urn:microsoft.com/office/officeart/2005/8/layout/venn1"/>
    <dgm:cxn modelId="{38613546-1F27-6446-B40D-6262CCE2284D}" type="presOf" srcId="{66990A1D-1675-4761-9BA2-FA7FFDE63AB5}" destId="{8D196AB4-C059-443B-9315-20FAED3A8ACE}" srcOrd="1" destOrd="0" presId="urn:microsoft.com/office/officeart/2005/8/layout/venn1"/>
    <dgm:cxn modelId="{C8B4D6C6-AE80-4A4A-9803-48D3B8AEE420}" srcId="{65B50C34-2171-4AEB-BE13-8FEAC810A57C}" destId="{60833663-1B75-45F3-8F44-C3BC6E386BA7}" srcOrd="2" destOrd="0" parTransId="{D3E91C05-7F3B-4645-ACEC-14A2B3BE8ED2}" sibTransId="{CD96884B-4343-465D-91A7-ACBEE35FADDD}"/>
    <dgm:cxn modelId="{94612EA4-94BC-4D61-9CB0-29ADF6160CDD}" srcId="{65B50C34-2171-4AEB-BE13-8FEAC810A57C}" destId="{A0738FCB-4A4A-49E0-BB31-ABE59D59ED0D}" srcOrd="0" destOrd="0" parTransId="{618DE8A8-C4FD-4391-AEAA-36312707A7E3}" sibTransId="{8D64FDEC-BC38-4357-B0FB-7D129FC421AD}"/>
    <dgm:cxn modelId="{619EA933-123E-8B42-95B6-91BC63F01B4A}" type="presParOf" srcId="{A0442148-CF18-439E-8B52-04C0E2C289D0}" destId="{1E15D772-3DB7-4EAA-B673-DFC6C6CAD4AA}" srcOrd="0" destOrd="0" presId="urn:microsoft.com/office/officeart/2005/8/layout/venn1"/>
    <dgm:cxn modelId="{F7B12269-AD90-C344-AAAE-92C7677E753C}" type="presParOf" srcId="{A0442148-CF18-439E-8B52-04C0E2C289D0}" destId="{C9978552-8D89-4977-B006-B2B4A019ADD1}" srcOrd="1" destOrd="0" presId="urn:microsoft.com/office/officeart/2005/8/layout/venn1"/>
    <dgm:cxn modelId="{2B108224-9B2F-2942-B21D-27B8896AFC07}" type="presParOf" srcId="{A0442148-CF18-439E-8B52-04C0E2C289D0}" destId="{0DD62FBC-AFEF-42A9-A578-D68BF1668963}" srcOrd="2" destOrd="0" presId="urn:microsoft.com/office/officeart/2005/8/layout/venn1"/>
    <dgm:cxn modelId="{FC594520-C366-F94E-9E88-C457323EB5A2}" type="presParOf" srcId="{A0442148-CF18-439E-8B52-04C0E2C289D0}" destId="{8D196AB4-C059-443B-9315-20FAED3A8ACE}" srcOrd="3" destOrd="0" presId="urn:microsoft.com/office/officeart/2005/8/layout/venn1"/>
    <dgm:cxn modelId="{72E3CFA4-5BA4-FF49-A79E-A37807A3814B}" type="presParOf" srcId="{A0442148-CF18-439E-8B52-04C0E2C289D0}" destId="{9DFA2F94-FAD2-4C16-9239-74F6A7781DC8}" srcOrd="4" destOrd="0" presId="urn:microsoft.com/office/officeart/2005/8/layout/venn1"/>
    <dgm:cxn modelId="{E6258E46-88CC-C243-A892-E6A0C424C295}" type="presParOf" srcId="{A0442148-CF18-439E-8B52-04C0E2C289D0}" destId="{F8AC2BF3-B14C-4D2C-8656-3F3B1352CE98}"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88634D-FEAA-CE44-ACF9-2F17EC8C8D0C}"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8C1114D2-907E-6141-BA77-626138958593}">
      <dgm:prSet phldrT="[Text]"/>
      <dgm:spPr/>
      <dgm:t>
        <a:bodyPr/>
        <a:lstStyle/>
        <a:p>
          <a:r>
            <a:rPr lang="en-US" dirty="0" smtClean="0">
              <a:solidFill>
                <a:schemeClr val="bg1"/>
              </a:solidFill>
            </a:rPr>
            <a:t>Public Health Student Interest Groups (SIG)</a:t>
          </a:r>
          <a:endParaRPr lang="en-US" dirty="0">
            <a:solidFill>
              <a:schemeClr val="bg1"/>
            </a:solidFill>
          </a:endParaRPr>
        </a:p>
      </dgm:t>
    </dgm:pt>
    <dgm:pt modelId="{F92BBD08-8D4F-A848-83B1-0ED59A953307}" type="parTrans" cxnId="{75E3A4CF-4F53-2845-A387-85A14B182AB5}">
      <dgm:prSet/>
      <dgm:spPr/>
      <dgm:t>
        <a:bodyPr/>
        <a:lstStyle/>
        <a:p>
          <a:endParaRPr lang="en-US"/>
        </a:p>
      </dgm:t>
    </dgm:pt>
    <dgm:pt modelId="{D3CFCF94-9353-2641-B901-4D6E0722E6CB}" type="sibTrans" cxnId="{75E3A4CF-4F53-2845-A387-85A14B182AB5}">
      <dgm:prSet/>
      <dgm:spPr/>
      <dgm:t>
        <a:bodyPr/>
        <a:lstStyle/>
        <a:p>
          <a:endParaRPr lang="en-US"/>
        </a:p>
      </dgm:t>
    </dgm:pt>
    <dgm:pt modelId="{F3D1AEE1-7AD3-DD49-80CA-BD467158EEF5}">
      <dgm:prSet phldrT="[Text]"/>
      <dgm:spPr/>
      <dgm:t>
        <a:bodyPr/>
        <a:lstStyle/>
        <a:p>
          <a:r>
            <a:rPr lang="en-US" dirty="0" smtClean="0"/>
            <a:t>Use Your Position to Help Others</a:t>
          </a:r>
          <a:endParaRPr lang="en-US" dirty="0"/>
        </a:p>
      </dgm:t>
    </dgm:pt>
    <dgm:pt modelId="{2B28B126-921C-9044-9170-09503E4A4E93}" type="parTrans" cxnId="{05622C39-44DC-CD40-8037-6117FE1A79BD}">
      <dgm:prSet/>
      <dgm:spPr/>
      <dgm:t>
        <a:bodyPr/>
        <a:lstStyle/>
        <a:p>
          <a:endParaRPr lang="en-US"/>
        </a:p>
      </dgm:t>
    </dgm:pt>
    <dgm:pt modelId="{5E5F55BB-1CD9-FD47-983C-7422181EAFB8}" type="sibTrans" cxnId="{05622C39-44DC-CD40-8037-6117FE1A79BD}">
      <dgm:prSet/>
      <dgm:spPr/>
      <dgm:t>
        <a:bodyPr/>
        <a:lstStyle/>
        <a:p>
          <a:endParaRPr lang="en-US"/>
        </a:p>
      </dgm:t>
    </dgm:pt>
    <dgm:pt modelId="{87CA4704-DBC5-9943-99C2-29AC5E2C72FD}">
      <dgm:prSet/>
      <dgm:spPr/>
      <dgm:t>
        <a:bodyPr/>
        <a:lstStyle/>
        <a:p>
          <a:r>
            <a:rPr lang="en-US" dirty="0" smtClean="0">
              <a:solidFill>
                <a:schemeClr val="tx1"/>
              </a:solidFill>
            </a:rPr>
            <a:t>Join a local, state, or national SIG </a:t>
          </a:r>
        </a:p>
      </dgm:t>
    </dgm:pt>
    <dgm:pt modelId="{36A45E98-3B39-0E4B-9C48-5E6B4CB97B95}" type="parTrans" cxnId="{F8FB076E-184A-724E-B715-AD54A5232B97}">
      <dgm:prSet/>
      <dgm:spPr/>
      <dgm:t>
        <a:bodyPr/>
        <a:lstStyle/>
        <a:p>
          <a:endParaRPr lang="en-US"/>
        </a:p>
      </dgm:t>
    </dgm:pt>
    <dgm:pt modelId="{8228DD4F-94E1-F845-A3A5-ED14D3F300A1}" type="sibTrans" cxnId="{F8FB076E-184A-724E-B715-AD54A5232B97}">
      <dgm:prSet/>
      <dgm:spPr/>
      <dgm:t>
        <a:bodyPr/>
        <a:lstStyle/>
        <a:p>
          <a:endParaRPr lang="en-US"/>
        </a:p>
      </dgm:t>
    </dgm:pt>
    <dgm:pt modelId="{91A4BADC-B49B-DC4A-9630-8E2E2E0DA735}">
      <dgm:prSet/>
      <dgm:spPr/>
      <dgm:t>
        <a:bodyPr/>
        <a:lstStyle/>
        <a:p>
          <a:r>
            <a:rPr lang="en-US" dirty="0" smtClean="0">
              <a:solidFill>
                <a:schemeClr val="tx1"/>
              </a:solidFill>
            </a:rPr>
            <a:t>AMSA</a:t>
          </a:r>
        </a:p>
      </dgm:t>
    </dgm:pt>
    <dgm:pt modelId="{1539EE0F-CB3F-9B48-9C5F-31F60AE290E7}" type="parTrans" cxnId="{CBE4F3D8-B91A-F547-9D8E-4B04922C0863}">
      <dgm:prSet/>
      <dgm:spPr/>
      <dgm:t>
        <a:bodyPr/>
        <a:lstStyle/>
        <a:p>
          <a:endParaRPr lang="en-US"/>
        </a:p>
      </dgm:t>
    </dgm:pt>
    <dgm:pt modelId="{570F8DF9-DEE8-1D4A-B4F6-2B1C02CC57FF}" type="sibTrans" cxnId="{CBE4F3D8-B91A-F547-9D8E-4B04922C0863}">
      <dgm:prSet/>
      <dgm:spPr/>
      <dgm:t>
        <a:bodyPr/>
        <a:lstStyle/>
        <a:p>
          <a:endParaRPr lang="en-US"/>
        </a:p>
      </dgm:t>
    </dgm:pt>
    <dgm:pt modelId="{2CA11629-6EBA-C144-B68F-BF3056E7663C}">
      <dgm:prSet/>
      <dgm:spPr/>
      <dgm:t>
        <a:bodyPr/>
        <a:lstStyle/>
        <a:p>
          <a:r>
            <a:rPr lang="en-US" dirty="0" smtClean="0">
              <a:solidFill>
                <a:schemeClr val="tx1"/>
              </a:solidFill>
            </a:rPr>
            <a:t>Specialty Societies</a:t>
          </a:r>
        </a:p>
      </dgm:t>
    </dgm:pt>
    <dgm:pt modelId="{E0D702B9-CE57-D04B-BF46-0C79B4C6E008}" type="parTrans" cxnId="{3A2529EC-88D6-A145-BAF7-6F315DDCC615}">
      <dgm:prSet/>
      <dgm:spPr/>
      <dgm:t>
        <a:bodyPr/>
        <a:lstStyle/>
        <a:p>
          <a:endParaRPr lang="en-US"/>
        </a:p>
      </dgm:t>
    </dgm:pt>
    <dgm:pt modelId="{897444E7-FD2D-0E49-A461-5C8052077E16}" type="sibTrans" cxnId="{3A2529EC-88D6-A145-BAF7-6F315DDCC615}">
      <dgm:prSet/>
      <dgm:spPr/>
      <dgm:t>
        <a:bodyPr/>
        <a:lstStyle/>
        <a:p>
          <a:endParaRPr lang="en-US"/>
        </a:p>
      </dgm:t>
    </dgm:pt>
    <dgm:pt modelId="{DFF643A8-A9F0-EB40-B524-13EAD00452B6}">
      <dgm:prSet/>
      <dgm:spPr/>
      <dgm:t>
        <a:bodyPr/>
        <a:lstStyle/>
        <a:p>
          <a:r>
            <a:rPr lang="en-US" dirty="0" smtClean="0">
              <a:solidFill>
                <a:schemeClr val="tx1"/>
              </a:solidFill>
            </a:rPr>
            <a:t>Start a local SIG</a:t>
          </a:r>
        </a:p>
      </dgm:t>
    </dgm:pt>
    <dgm:pt modelId="{D825801F-CECC-4D4C-A2B5-DE70726C3931}" type="parTrans" cxnId="{442EF0A7-A14F-6C40-A804-62DA9D60D1FE}">
      <dgm:prSet/>
      <dgm:spPr/>
      <dgm:t>
        <a:bodyPr/>
        <a:lstStyle/>
        <a:p>
          <a:endParaRPr lang="en-US"/>
        </a:p>
      </dgm:t>
    </dgm:pt>
    <dgm:pt modelId="{DF289CC6-90A1-8C4D-8D02-5298B8F59DED}" type="sibTrans" cxnId="{442EF0A7-A14F-6C40-A804-62DA9D60D1FE}">
      <dgm:prSet/>
      <dgm:spPr/>
      <dgm:t>
        <a:bodyPr/>
        <a:lstStyle/>
        <a:p>
          <a:endParaRPr lang="en-US"/>
        </a:p>
      </dgm:t>
    </dgm:pt>
    <dgm:pt modelId="{AFBCBB4F-55D0-D140-9B3F-75D86B493438}">
      <dgm:prSet/>
      <dgm:spPr/>
      <dgm:t>
        <a:bodyPr/>
        <a:lstStyle/>
        <a:p>
          <a:r>
            <a:rPr lang="en-US" dirty="0" smtClean="0">
              <a:solidFill>
                <a:srgbClr val="FFFFFF"/>
              </a:solidFill>
            </a:rPr>
            <a:t>National Organizations</a:t>
          </a:r>
        </a:p>
      </dgm:t>
    </dgm:pt>
    <dgm:pt modelId="{3D9CE83B-9611-6F4E-9830-EBF64B62C4D3}" type="parTrans" cxnId="{635AEB48-7EEF-C441-8902-11114C84D9F8}">
      <dgm:prSet/>
      <dgm:spPr/>
      <dgm:t>
        <a:bodyPr/>
        <a:lstStyle/>
        <a:p>
          <a:endParaRPr lang="en-US"/>
        </a:p>
      </dgm:t>
    </dgm:pt>
    <dgm:pt modelId="{C191A4BC-C511-174E-A7BA-EC4E0B72CCD7}" type="sibTrans" cxnId="{635AEB48-7EEF-C441-8902-11114C84D9F8}">
      <dgm:prSet/>
      <dgm:spPr/>
      <dgm:t>
        <a:bodyPr/>
        <a:lstStyle/>
        <a:p>
          <a:endParaRPr lang="en-US"/>
        </a:p>
      </dgm:t>
    </dgm:pt>
    <dgm:pt modelId="{D61D5DA4-B7A2-B848-9894-26595AEF1ADA}">
      <dgm:prSet/>
      <dgm:spPr/>
      <dgm:t>
        <a:bodyPr/>
        <a:lstStyle/>
        <a:p>
          <a:r>
            <a:rPr lang="en-US" dirty="0" smtClean="0">
              <a:solidFill>
                <a:schemeClr val="tx1"/>
              </a:solidFill>
            </a:rPr>
            <a:t>Join a student section</a:t>
          </a:r>
        </a:p>
      </dgm:t>
    </dgm:pt>
    <dgm:pt modelId="{A7D12E84-731C-FE40-9464-6D3029AF163C}" type="parTrans" cxnId="{D8DBDF81-D8D0-7944-961A-01CC793505D3}">
      <dgm:prSet/>
      <dgm:spPr/>
      <dgm:t>
        <a:bodyPr/>
        <a:lstStyle/>
        <a:p>
          <a:endParaRPr lang="en-US"/>
        </a:p>
      </dgm:t>
    </dgm:pt>
    <dgm:pt modelId="{9633C48B-6D04-1C40-B520-FC8B27D536ED}" type="sibTrans" cxnId="{D8DBDF81-D8D0-7944-961A-01CC793505D3}">
      <dgm:prSet/>
      <dgm:spPr/>
      <dgm:t>
        <a:bodyPr/>
        <a:lstStyle/>
        <a:p>
          <a:endParaRPr lang="en-US"/>
        </a:p>
      </dgm:t>
    </dgm:pt>
    <dgm:pt modelId="{E2C5924F-8EE5-6949-B73A-0A143613D892}">
      <dgm:prSet/>
      <dgm:spPr/>
      <dgm:t>
        <a:bodyPr/>
        <a:lstStyle/>
        <a:p>
          <a:r>
            <a:rPr lang="en-US" dirty="0" smtClean="0">
              <a:solidFill>
                <a:schemeClr val="tx1"/>
              </a:solidFill>
            </a:rPr>
            <a:t>APHA</a:t>
          </a:r>
        </a:p>
      </dgm:t>
    </dgm:pt>
    <dgm:pt modelId="{8696B871-5804-3C48-97EC-FD90DBFF641B}" type="parTrans" cxnId="{5C008642-B20D-4D46-ACCC-E01A49C492FD}">
      <dgm:prSet/>
      <dgm:spPr/>
      <dgm:t>
        <a:bodyPr/>
        <a:lstStyle/>
        <a:p>
          <a:endParaRPr lang="en-US"/>
        </a:p>
      </dgm:t>
    </dgm:pt>
    <dgm:pt modelId="{B6C85302-1218-DA4D-AEFA-D4132AAAEEFC}" type="sibTrans" cxnId="{5C008642-B20D-4D46-ACCC-E01A49C492FD}">
      <dgm:prSet/>
      <dgm:spPr/>
      <dgm:t>
        <a:bodyPr/>
        <a:lstStyle/>
        <a:p>
          <a:endParaRPr lang="en-US"/>
        </a:p>
      </dgm:t>
    </dgm:pt>
    <dgm:pt modelId="{23B8E34A-4DE0-B64C-9103-F1E264314C8F}">
      <dgm:prSet/>
      <dgm:spPr/>
      <dgm:t>
        <a:bodyPr/>
        <a:lstStyle/>
        <a:p>
          <a:r>
            <a:rPr lang="en-US" dirty="0" smtClean="0">
              <a:solidFill>
                <a:schemeClr val="tx1"/>
              </a:solidFill>
            </a:rPr>
            <a:t>APTR</a:t>
          </a:r>
        </a:p>
      </dgm:t>
    </dgm:pt>
    <dgm:pt modelId="{FA42BBD9-6DB5-0E4D-9F86-188DACD2422E}" type="parTrans" cxnId="{29E6E7FB-628A-A84F-B391-583CD160A119}">
      <dgm:prSet/>
      <dgm:spPr/>
      <dgm:t>
        <a:bodyPr/>
        <a:lstStyle/>
        <a:p>
          <a:endParaRPr lang="en-US"/>
        </a:p>
      </dgm:t>
    </dgm:pt>
    <dgm:pt modelId="{6B0E15C4-1B7F-D946-9123-71A5AED95BD1}" type="sibTrans" cxnId="{29E6E7FB-628A-A84F-B391-583CD160A119}">
      <dgm:prSet/>
      <dgm:spPr/>
      <dgm:t>
        <a:bodyPr/>
        <a:lstStyle/>
        <a:p>
          <a:endParaRPr lang="en-US"/>
        </a:p>
      </dgm:t>
    </dgm:pt>
    <dgm:pt modelId="{FB20EFDE-8301-124F-BFED-BEB81FAE3097}">
      <dgm:prSet/>
      <dgm:spPr/>
      <dgm:t>
        <a:bodyPr/>
        <a:lstStyle/>
        <a:p>
          <a:r>
            <a:rPr lang="en-US" dirty="0" smtClean="0">
              <a:solidFill>
                <a:schemeClr val="tx1"/>
              </a:solidFill>
            </a:rPr>
            <a:t>ACPM</a:t>
          </a:r>
        </a:p>
      </dgm:t>
    </dgm:pt>
    <dgm:pt modelId="{784CC9F7-D04A-C34C-95D4-75B9A17F9D2E}" type="parTrans" cxnId="{A2F966DB-818B-DD46-AD54-7B1F0270A3A2}">
      <dgm:prSet/>
      <dgm:spPr/>
      <dgm:t>
        <a:bodyPr/>
        <a:lstStyle/>
        <a:p>
          <a:endParaRPr lang="en-US"/>
        </a:p>
      </dgm:t>
    </dgm:pt>
    <dgm:pt modelId="{15554C9E-C24A-D64A-AF2C-46138A0532F8}" type="sibTrans" cxnId="{A2F966DB-818B-DD46-AD54-7B1F0270A3A2}">
      <dgm:prSet/>
      <dgm:spPr/>
      <dgm:t>
        <a:bodyPr/>
        <a:lstStyle/>
        <a:p>
          <a:endParaRPr lang="en-US"/>
        </a:p>
      </dgm:t>
    </dgm:pt>
    <dgm:pt modelId="{FF468D25-AE32-DE4F-AD3F-0788A7FBB361}">
      <dgm:prSet/>
      <dgm:spPr/>
      <dgm:t>
        <a:bodyPr/>
        <a:lstStyle/>
        <a:p>
          <a:r>
            <a:rPr lang="en-US" dirty="0" smtClean="0">
              <a:solidFill>
                <a:schemeClr val="tx1"/>
              </a:solidFill>
            </a:rPr>
            <a:t>AMA</a:t>
          </a:r>
          <a:endParaRPr lang="en-US" dirty="0"/>
        </a:p>
      </dgm:t>
    </dgm:pt>
    <dgm:pt modelId="{F3B23C85-2C65-4E4B-9833-103850A8072F}" type="parTrans" cxnId="{47D1AD50-DA3E-FD43-8433-D227032D93F8}">
      <dgm:prSet/>
      <dgm:spPr/>
      <dgm:t>
        <a:bodyPr/>
        <a:lstStyle/>
        <a:p>
          <a:endParaRPr lang="en-US"/>
        </a:p>
      </dgm:t>
    </dgm:pt>
    <dgm:pt modelId="{35AC1376-0EC2-914D-9BA9-AE3EE4959AC7}" type="sibTrans" cxnId="{47D1AD50-DA3E-FD43-8433-D227032D93F8}">
      <dgm:prSet/>
      <dgm:spPr/>
      <dgm:t>
        <a:bodyPr/>
        <a:lstStyle/>
        <a:p>
          <a:endParaRPr lang="en-US"/>
        </a:p>
      </dgm:t>
    </dgm:pt>
    <dgm:pt modelId="{D192497F-C262-A840-BD49-752D2A67F63C}">
      <dgm:prSet/>
      <dgm:spPr/>
      <dgm:t>
        <a:bodyPr/>
        <a:lstStyle/>
        <a:p>
          <a:r>
            <a:rPr lang="en-US" dirty="0" smtClean="0"/>
            <a:t>Political Advocacy </a:t>
          </a:r>
        </a:p>
      </dgm:t>
    </dgm:pt>
    <dgm:pt modelId="{A141C7F8-51C6-EC45-8EBA-B6D3C92C4BCD}" type="parTrans" cxnId="{0782E704-F7AC-5F4E-81DC-A84B35BB22B0}">
      <dgm:prSet/>
      <dgm:spPr/>
      <dgm:t>
        <a:bodyPr/>
        <a:lstStyle/>
        <a:p>
          <a:endParaRPr lang="en-US"/>
        </a:p>
      </dgm:t>
    </dgm:pt>
    <dgm:pt modelId="{58660501-9368-AB49-A4C3-D98117E57460}" type="sibTrans" cxnId="{0782E704-F7AC-5F4E-81DC-A84B35BB22B0}">
      <dgm:prSet/>
      <dgm:spPr/>
      <dgm:t>
        <a:bodyPr/>
        <a:lstStyle/>
        <a:p>
          <a:endParaRPr lang="en-US"/>
        </a:p>
      </dgm:t>
    </dgm:pt>
    <dgm:pt modelId="{5270702B-17A0-F542-A2C6-DD093A34FEA7}">
      <dgm:prSet/>
      <dgm:spPr/>
      <dgm:t>
        <a:bodyPr/>
        <a:lstStyle/>
        <a:p>
          <a:r>
            <a:rPr lang="en-US" dirty="0" smtClean="0"/>
            <a:t>Grassroots Activism</a:t>
          </a:r>
        </a:p>
      </dgm:t>
    </dgm:pt>
    <dgm:pt modelId="{4E394CD5-11FB-814E-BF73-AC74D378AD4A}" type="parTrans" cxnId="{635B35AC-8A69-3F49-8FA1-6427446452AB}">
      <dgm:prSet/>
      <dgm:spPr/>
      <dgm:t>
        <a:bodyPr/>
        <a:lstStyle/>
        <a:p>
          <a:endParaRPr lang="en-US"/>
        </a:p>
      </dgm:t>
    </dgm:pt>
    <dgm:pt modelId="{938242D7-D36F-A74F-AA5F-CD9D96AECB20}" type="sibTrans" cxnId="{635B35AC-8A69-3F49-8FA1-6427446452AB}">
      <dgm:prSet/>
      <dgm:spPr/>
      <dgm:t>
        <a:bodyPr/>
        <a:lstStyle/>
        <a:p>
          <a:endParaRPr lang="en-US"/>
        </a:p>
      </dgm:t>
    </dgm:pt>
    <dgm:pt modelId="{B4DA2CC2-55DC-7946-9C84-30817DD6FCC8}">
      <dgm:prSet/>
      <dgm:spPr/>
      <dgm:t>
        <a:bodyPr/>
        <a:lstStyle/>
        <a:p>
          <a:r>
            <a:rPr lang="en-US" dirty="0" smtClean="0"/>
            <a:t>Contact your specialty society to advocate for mission statements that include public health</a:t>
          </a:r>
        </a:p>
      </dgm:t>
    </dgm:pt>
    <dgm:pt modelId="{AED3A1F8-AD37-9241-B81C-63385B498572}" type="parTrans" cxnId="{79934F42-BB6F-294F-B17E-4DE7A3CA2513}">
      <dgm:prSet/>
      <dgm:spPr/>
      <dgm:t>
        <a:bodyPr/>
        <a:lstStyle/>
        <a:p>
          <a:endParaRPr lang="en-US"/>
        </a:p>
      </dgm:t>
    </dgm:pt>
    <dgm:pt modelId="{795B629C-9287-3E4B-A052-178E21096B77}" type="sibTrans" cxnId="{79934F42-BB6F-294F-B17E-4DE7A3CA2513}">
      <dgm:prSet/>
      <dgm:spPr/>
      <dgm:t>
        <a:bodyPr/>
        <a:lstStyle/>
        <a:p>
          <a:endParaRPr lang="en-US"/>
        </a:p>
      </dgm:t>
    </dgm:pt>
    <dgm:pt modelId="{F45EBD4A-58CF-4D4A-AA7E-94F36911C7DD}" type="pres">
      <dgm:prSet presAssocID="{2588634D-FEAA-CE44-ACF9-2F17EC8C8D0C}" presName="Name0" presStyleCnt="0">
        <dgm:presLayoutVars>
          <dgm:dir/>
          <dgm:animLvl val="lvl"/>
          <dgm:resizeHandles val="exact"/>
        </dgm:presLayoutVars>
      </dgm:prSet>
      <dgm:spPr/>
      <dgm:t>
        <a:bodyPr/>
        <a:lstStyle/>
        <a:p>
          <a:endParaRPr lang="en-US"/>
        </a:p>
      </dgm:t>
    </dgm:pt>
    <dgm:pt modelId="{41A43A7D-9129-6B4B-8229-D0275F954CFC}" type="pres">
      <dgm:prSet presAssocID="{8C1114D2-907E-6141-BA77-626138958593}" presName="composite" presStyleCnt="0"/>
      <dgm:spPr/>
    </dgm:pt>
    <dgm:pt modelId="{A3E89C9F-18DA-6140-AA37-78BB67076DB2}" type="pres">
      <dgm:prSet presAssocID="{8C1114D2-907E-6141-BA77-626138958593}" presName="parTx" presStyleLbl="alignNode1" presStyleIdx="0" presStyleCnt="3">
        <dgm:presLayoutVars>
          <dgm:chMax val="0"/>
          <dgm:chPref val="0"/>
          <dgm:bulletEnabled val="1"/>
        </dgm:presLayoutVars>
      </dgm:prSet>
      <dgm:spPr/>
      <dgm:t>
        <a:bodyPr/>
        <a:lstStyle/>
        <a:p>
          <a:endParaRPr lang="en-US"/>
        </a:p>
      </dgm:t>
    </dgm:pt>
    <dgm:pt modelId="{23E45248-BBFD-9849-BF66-137F14F9A2BF}" type="pres">
      <dgm:prSet presAssocID="{8C1114D2-907E-6141-BA77-626138958593}" presName="desTx" presStyleLbl="alignAccFollowNode1" presStyleIdx="0" presStyleCnt="3">
        <dgm:presLayoutVars>
          <dgm:bulletEnabled val="1"/>
        </dgm:presLayoutVars>
      </dgm:prSet>
      <dgm:spPr/>
      <dgm:t>
        <a:bodyPr/>
        <a:lstStyle/>
        <a:p>
          <a:endParaRPr lang="en-US"/>
        </a:p>
      </dgm:t>
    </dgm:pt>
    <dgm:pt modelId="{B9602854-F9A7-1B46-8689-119EFFBD5CB4}" type="pres">
      <dgm:prSet presAssocID="{D3CFCF94-9353-2641-B901-4D6E0722E6CB}" presName="space" presStyleCnt="0"/>
      <dgm:spPr/>
    </dgm:pt>
    <dgm:pt modelId="{E86FFE9E-D643-AE41-866F-ECA7D22FA95F}" type="pres">
      <dgm:prSet presAssocID="{AFBCBB4F-55D0-D140-9B3F-75D86B493438}" presName="composite" presStyleCnt="0"/>
      <dgm:spPr/>
    </dgm:pt>
    <dgm:pt modelId="{B2C70D10-E244-294E-A841-D207DF0CAD2A}" type="pres">
      <dgm:prSet presAssocID="{AFBCBB4F-55D0-D140-9B3F-75D86B493438}" presName="parTx" presStyleLbl="alignNode1" presStyleIdx="1" presStyleCnt="3">
        <dgm:presLayoutVars>
          <dgm:chMax val="0"/>
          <dgm:chPref val="0"/>
          <dgm:bulletEnabled val="1"/>
        </dgm:presLayoutVars>
      </dgm:prSet>
      <dgm:spPr/>
      <dgm:t>
        <a:bodyPr/>
        <a:lstStyle/>
        <a:p>
          <a:endParaRPr lang="en-US"/>
        </a:p>
      </dgm:t>
    </dgm:pt>
    <dgm:pt modelId="{152984A4-C080-8B4C-9FC8-3E91A489FB00}" type="pres">
      <dgm:prSet presAssocID="{AFBCBB4F-55D0-D140-9B3F-75D86B493438}" presName="desTx" presStyleLbl="alignAccFollowNode1" presStyleIdx="1" presStyleCnt="3">
        <dgm:presLayoutVars>
          <dgm:bulletEnabled val="1"/>
        </dgm:presLayoutVars>
      </dgm:prSet>
      <dgm:spPr/>
      <dgm:t>
        <a:bodyPr/>
        <a:lstStyle/>
        <a:p>
          <a:endParaRPr lang="en-US"/>
        </a:p>
      </dgm:t>
    </dgm:pt>
    <dgm:pt modelId="{3F5C75A9-51CF-4C43-B985-3F6560C82B94}" type="pres">
      <dgm:prSet presAssocID="{C191A4BC-C511-174E-A7BA-EC4E0B72CCD7}" presName="space" presStyleCnt="0"/>
      <dgm:spPr/>
    </dgm:pt>
    <dgm:pt modelId="{CAC9E2E7-EC5A-D04F-B4E5-81FDF846BA7F}" type="pres">
      <dgm:prSet presAssocID="{F3D1AEE1-7AD3-DD49-80CA-BD467158EEF5}" presName="composite" presStyleCnt="0"/>
      <dgm:spPr/>
    </dgm:pt>
    <dgm:pt modelId="{396B0A91-8A66-5D42-B913-40BB3E7C6867}" type="pres">
      <dgm:prSet presAssocID="{F3D1AEE1-7AD3-DD49-80CA-BD467158EEF5}" presName="parTx" presStyleLbl="alignNode1" presStyleIdx="2" presStyleCnt="3">
        <dgm:presLayoutVars>
          <dgm:chMax val="0"/>
          <dgm:chPref val="0"/>
          <dgm:bulletEnabled val="1"/>
        </dgm:presLayoutVars>
      </dgm:prSet>
      <dgm:spPr/>
      <dgm:t>
        <a:bodyPr/>
        <a:lstStyle/>
        <a:p>
          <a:endParaRPr lang="en-US"/>
        </a:p>
      </dgm:t>
    </dgm:pt>
    <dgm:pt modelId="{38D0A2C6-192C-714B-9ECB-8700B0F75623}" type="pres">
      <dgm:prSet presAssocID="{F3D1AEE1-7AD3-DD49-80CA-BD467158EEF5}" presName="desTx" presStyleLbl="alignAccFollowNode1" presStyleIdx="2" presStyleCnt="3">
        <dgm:presLayoutVars>
          <dgm:bulletEnabled val="1"/>
        </dgm:presLayoutVars>
      </dgm:prSet>
      <dgm:spPr/>
      <dgm:t>
        <a:bodyPr/>
        <a:lstStyle/>
        <a:p>
          <a:endParaRPr lang="en-US"/>
        </a:p>
      </dgm:t>
    </dgm:pt>
  </dgm:ptLst>
  <dgm:cxnLst>
    <dgm:cxn modelId="{F8FB076E-184A-724E-B715-AD54A5232B97}" srcId="{8C1114D2-907E-6141-BA77-626138958593}" destId="{87CA4704-DBC5-9943-99C2-29AC5E2C72FD}" srcOrd="0" destOrd="0" parTransId="{36A45E98-3B39-0E4B-9C48-5E6B4CB97B95}" sibTransId="{8228DD4F-94E1-F845-A3A5-ED14D3F300A1}"/>
    <dgm:cxn modelId="{47D1AD50-DA3E-FD43-8433-D227032D93F8}" srcId="{D61D5DA4-B7A2-B848-9894-26595AEF1ADA}" destId="{FF468D25-AE32-DE4F-AD3F-0788A7FBB361}" srcOrd="3" destOrd="0" parTransId="{F3B23C85-2C65-4E4B-9833-103850A8072F}" sibTransId="{35AC1376-0EC2-914D-9BA9-AE3EE4959AC7}"/>
    <dgm:cxn modelId="{5C008642-B20D-4D46-ACCC-E01A49C492FD}" srcId="{D61D5DA4-B7A2-B848-9894-26595AEF1ADA}" destId="{E2C5924F-8EE5-6949-B73A-0A143613D892}" srcOrd="0" destOrd="0" parTransId="{8696B871-5804-3C48-97EC-FD90DBFF641B}" sibTransId="{B6C85302-1218-DA4D-AEFA-D4132AAAEEFC}"/>
    <dgm:cxn modelId="{3A2529EC-88D6-A145-BAF7-6F315DDCC615}" srcId="{87CA4704-DBC5-9943-99C2-29AC5E2C72FD}" destId="{2CA11629-6EBA-C144-B68F-BF3056E7663C}" srcOrd="1" destOrd="0" parTransId="{E0D702B9-CE57-D04B-BF46-0C79B4C6E008}" sibTransId="{897444E7-FD2D-0E49-A461-5C8052077E16}"/>
    <dgm:cxn modelId="{29E6E7FB-628A-A84F-B391-583CD160A119}" srcId="{D61D5DA4-B7A2-B848-9894-26595AEF1ADA}" destId="{23B8E34A-4DE0-B64C-9103-F1E264314C8F}" srcOrd="1" destOrd="0" parTransId="{FA42BBD9-6DB5-0E4D-9F86-188DACD2422E}" sibTransId="{6B0E15C4-1B7F-D946-9123-71A5AED95BD1}"/>
    <dgm:cxn modelId="{CBE4F3D8-B91A-F547-9D8E-4B04922C0863}" srcId="{87CA4704-DBC5-9943-99C2-29AC5E2C72FD}" destId="{91A4BADC-B49B-DC4A-9630-8E2E2E0DA735}" srcOrd="0" destOrd="0" parTransId="{1539EE0F-CB3F-9B48-9C5F-31F60AE290E7}" sibTransId="{570F8DF9-DEE8-1D4A-B4F6-2B1C02CC57FF}"/>
    <dgm:cxn modelId="{05622C39-44DC-CD40-8037-6117FE1A79BD}" srcId="{2588634D-FEAA-CE44-ACF9-2F17EC8C8D0C}" destId="{F3D1AEE1-7AD3-DD49-80CA-BD467158EEF5}" srcOrd="2" destOrd="0" parTransId="{2B28B126-921C-9044-9170-09503E4A4E93}" sibTransId="{5E5F55BB-1CD9-FD47-983C-7422181EAFB8}"/>
    <dgm:cxn modelId="{79934F42-BB6F-294F-B17E-4DE7A3CA2513}" srcId="{5270702B-17A0-F542-A2C6-DD093A34FEA7}" destId="{B4DA2CC2-55DC-7946-9C84-30817DD6FCC8}" srcOrd="0" destOrd="0" parTransId="{AED3A1F8-AD37-9241-B81C-63385B498572}" sibTransId="{795B629C-9287-3E4B-A052-178E21096B77}"/>
    <dgm:cxn modelId="{2D39CF3C-4FC0-E943-A061-4E0F635CCC05}" type="presOf" srcId="{23B8E34A-4DE0-B64C-9103-F1E264314C8F}" destId="{152984A4-C080-8B4C-9FC8-3E91A489FB00}" srcOrd="0" destOrd="2" presId="urn:microsoft.com/office/officeart/2005/8/layout/hList1"/>
    <dgm:cxn modelId="{442EF0A7-A14F-6C40-A804-62DA9D60D1FE}" srcId="{8C1114D2-907E-6141-BA77-626138958593}" destId="{DFF643A8-A9F0-EB40-B524-13EAD00452B6}" srcOrd="1" destOrd="0" parTransId="{D825801F-CECC-4D4C-A2B5-DE70726C3931}" sibTransId="{DF289CC6-90A1-8C4D-8D02-5298B8F59DED}"/>
    <dgm:cxn modelId="{C58FC2FD-DD69-214F-86B8-51FDF41F336D}" type="presOf" srcId="{91A4BADC-B49B-DC4A-9630-8E2E2E0DA735}" destId="{23E45248-BBFD-9849-BF66-137F14F9A2BF}" srcOrd="0" destOrd="1" presId="urn:microsoft.com/office/officeart/2005/8/layout/hList1"/>
    <dgm:cxn modelId="{5CE55907-EBCA-E24D-8621-E3D2A80D60BB}" type="presOf" srcId="{2CA11629-6EBA-C144-B68F-BF3056E7663C}" destId="{23E45248-BBFD-9849-BF66-137F14F9A2BF}" srcOrd="0" destOrd="2" presId="urn:microsoft.com/office/officeart/2005/8/layout/hList1"/>
    <dgm:cxn modelId="{420C8446-3C50-1D46-B931-1DC3AEA40DD5}" type="presOf" srcId="{FF468D25-AE32-DE4F-AD3F-0788A7FBB361}" destId="{152984A4-C080-8B4C-9FC8-3E91A489FB00}" srcOrd="0" destOrd="4" presId="urn:microsoft.com/office/officeart/2005/8/layout/hList1"/>
    <dgm:cxn modelId="{138C7CB1-CE88-794C-9CC8-986907B104B9}" type="presOf" srcId="{FB20EFDE-8301-124F-BFED-BEB81FAE3097}" destId="{152984A4-C080-8B4C-9FC8-3E91A489FB00}" srcOrd="0" destOrd="3" presId="urn:microsoft.com/office/officeart/2005/8/layout/hList1"/>
    <dgm:cxn modelId="{2FA5DDEE-5841-1A40-94CD-82E9DD156131}" type="presOf" srcId="{E2C5924F-8EE5-6949-B73A-0A143613D892}" destId="{152984A4-C080-8B4C-9FC8-3E91A489FB00}" srcOrd="0" destOrd="1" presId="urn:microsoft.com/office/officeart/2005/8/layout/hList1"/>
    <dgm:cxn modelId="{75E3A4CF-4F53-2845-A387-85A14B182AB5}" srcId="{2588634D-FEAA-CE44-ACF9-2F17EC8C8D0C}" destId="{8C1114D2-907E-6141-BA77-626138958593}" srcOrd="0" destOrd="0" parTransId="{F92BBD08-8D4F-A848-83B1-0ED59A953307}" sibTransId="{D3CFCF94-9353-2641-B901-4D6E0722E6CB}"/>
    <dgm:cxn modelId="{A2F966DB-818B-DD46-AD54-7B1F0270A3A2}" srcId="{D61D5DA4-B7A2-B848-9894-26595AEF1ADA}" destId="{FB20EFDE-8301-124F-BFED-BEB81FAE3097}" srcOrd="2" destOrd="0" parTransId="{784CC9F7-D04A-C34C-95D4-75B9A17F9D2E}" sibTransId="{15554C9E-C24A-D64A-AF2C-46138A0532F8}"/>
    <dgm:cxn modelId="{635B35AC-8A69-3F49-8FA1-6427446452AB}" srcId="{F3D1AEE1-7AD3-DD49-80CA-BD467158EEF5}" destId="{5270702B-17A0-F542-A2C6-DD093A34FEA7}" srcOrd="1" destOrd="0" parTransId="{4E394CD5-11FB-814E-BF73-AC74D378AD4A}" sibTransId="{938242D7-D36F-A74F-AA5F-CD9D96AECB20}"/>
    <dgm:cxn modelId="{13F4844E-680E-9D42-9776-3900EA70BDF2}" type="presOf" srcId="{2588634D-FEAA-CE44-ACF9-2F17EC8C8D0C}" destId="{F45EBD4A-58CF-4D4A-AA7E-94F36911C7DD}" srcOrd="0" destOrd="0" presId="urn:microsoft.com/office/officeart/2005/8/layout/hList1"/>
    <dgm:cxn modelId="{D8DBDF81-D8D0-7944-961A-01CC793505D3}" srcId="{AFBCBB4F-55D0-D140-9B3F-75D86B493438}" destId="{D61D5DA4-B7A2-B848-9894-26595AEF1ADA}" srcOrd="0" destOrd="0" parTransId="{A7D12E84-731C-FE40-9464-6D3029AF163C}" sibTransId="{9633C48B-6D04-1C40-B520-FC8B27D536ED}"/>
    <dgm:cxn modelId="{032EB103-ACC8-8446-976A-187F24675EB4}" type="presOf" srcId="{D192497F-C262-A840-BD49-752D2A67F63C}" destId="{38D0A2C6-192C-714B-9ECB-8700B0F75623}" srcOrd="0" destOrd="0" presId="urn:microsoft.com/office/officeart/2005/8/layout/hList1"/>
    <dgm:cxn modelId="{10402741-8F50-C043-B8C1-4941598CB917}" type="presOf" srcId="{DFF643A8-A9F0-EB40-B524-13EAD00452B6}" destId="{23E45248-BBFD-9849-BF66-137F14F9A2BF}" srcOrd="0" destOrd="3" presId="urn:microsoft.com/office/officeart/2005/8/layout/hList1"/>
    <dgm:cxn modelId="{FDA7B02F-415A-A143-9371-08FA579CC95E}" type="presOf" srcId="{AFBCBB4F-55D0-D140-9B3F-75D86B493438}" destId="{B2C70D10-E244-294E-A841-D207DF0CAD2A}" srcOrd="0" destOrd="0" presId="urn:microsoft.com/office/officeart/2005/8/layout/hList1"/>
    <dgm:cxn modelId="{635AEB48-7EEF-C441-8902-11114C84D9F8}" srcId="{2588634D-FEAA-CE44-ACF9-2F17EC8C8D0C}" destId="{AFBCBB4F-55D0-D140-9B3F-75D86B493438}" srcOrd="1" destOrd="0" parTransId="{3D9CE83B-9611-6F4E-9830-EBF64B62C4D3}" sibTransId="{C191A4BC-C511-174E-A7BA-EC4E0B72CCD7}"/>
    <dgm:cxn modelId="{41327223-5A8B-4240-8D90-BE8648D92B4A}" type="presOf" srcId="{5270702B-17A0-F542-A2C6-DD093A34FEA7}" destId="{38D0A2C6-192C-714B-9ECB-8700B0F75623}" srcOrd="0" destOrd="1" presId="urn:microsoft.com/office/officeart/2005/8/layout/hList1"/>
    <dgm:cxn modelId="{5A3E53E8-1366-4840-8BB6-BF3ED95AC51F}" type="presOf" srcId="{F3D1AEE1-7AD3-DD49-80CA-BD467158EEF5}" destId="{396B0A91-8A66-5D42-B913-40BB3E7C6867}" srcOrd="0" destOrd="0" presId="urn:microsoft.com/office/officeart/2005/8/layout/hList1"/>
    <dgm:cxn modelId="{B50BC62C-8849-4643-AEBB-0E1251FC3CB9}" type="presOf" srcId="{87CA4704-DBC5-9943-99C2-29AC5E2C72FD}" destId="{23E45248-BBFD-9849-BF66-137F14F9A2BF}" srcOrd="0" destOrd="0" presId="urn:microsoft.com/office/officeart/2005/8/layout/hList1"/>
    <dgm:cxn modelId="{2253DD78-A6BD-304F-85B0-1C66887026FF}" type="presOf" srcId="{B4DA2CC2-55DC-7946-9C84-30817DD6FCC8}" destId="{38D0A2C6-192C-714B-9ECB-8700B0F75623}" srcOrd="0" destOrd="2" presId="urn:microsoft.com/office/officeart/2005/8/layout/hList1"/>
    <dgm:cxn modelId="{0782E704-F7AC-5F4E-81DC-A84B35BB22B0}" srcId="{F3D1AEE1-7AD3-DD49-80CA-BD467158EEF5}" destId="{D192497F-C262-A840-BD49-752D2A67F63C}" srcOrd="0" destOrd="0" parTransId="{A141C7F8-51C6-EC45-8EBA-B6D3C92C4BCD}" sibTransId="{58660501-9368-AB49-A4C3-D98117E57460}"/>
    <dgm:cxn modelId="{8191291A-58A6-AB4F-97E3-7AEC2079BE22}" type="presOf" srcId="{8C1114D2-907E-6141-BA77-626138958593}" destId="{A3E89C9F-18DA-6140-AA37-78BB67076DB2}" srcOrd="0" destOrd="0" presId="urn:microsoft.com/office/officeart/2005/8/layout/hList1"/>
    <dgm:cxn modelId="{957F0F1C-B4CC-1E4E-8959-9D0575DCA704}" type="presOf" srcId="{D61D5DA4-B7A2-B848-9894-26595AEF1ADA}" destId="{152984A4-C080-8B4C-9FC8-3E91A489FB00}" srcOrd="0" destOrd="0" presId="urn:microsoft.com/office/officeart/2005/8/layout/hList1"/>
    <dgm:cxn modelId="{74998865-5EEE-4F40-BE8D-3A215EE4DF54}" type="presParOf" srcId="{F45EBD4A-58CF-4D4A-AA7E-94F36911C7DD}" destId="{41A43A7D-9129-6B4B-8229-D0275F954CFC}" srcOrd="0" destOrd="0" presId="urn:microsoft.com/office/officeart/2005/8/layout/hList1"/>
    <dgm:cxn modelId="{86A20297-716F-3C46-BB9D-3549992C5A64}" type="presParOf" srcId="{41A43A7D-9129-6B4B-8229-D0275F954CFC}" destId="{A3E89C9F-18DA-6140-AA37-78BB67076DB2}" srcOrd="0" destOrd="0" presId="urn:microsoft.com/office/officeart/2005/8/layout/hList1"/>
    <dgm:cxn modelId="{B6212E88-8B2F-2346-BA3E-0887D19608FF}" type="presParOf" srcId="{41A43A7D-9129-6B4B-8229-D0275F954CFC}" destId="{23E45248-BBFD-9849-BF66-137F14F9A2BF}" srcOrd="1" destOrd="0" presId="urn:microsoft.com/office/officeart/2005/8/layout/hList1"/>
    <dgm:cxn modelId="{DD4856AF-1B8F-BE49-9C9F-0C7F4B101DDD}" type="presParOf" srcId="{F45EBD4A-58CF-4D4A-AA7E-94F36911C7DD}" destId="{B9602854-F9A7-1B46-8689-119EFFBD5CB4}" srcOrd="1" destOrd="0" presId="urn:microsoft.com/office/officeart/2005/8/layout/hList1"/>
    <dgm:cxn modelId="{3E3738DA-4CFC-9549-82F7-E709352ADB7E}" type="presParOf" srcId="{F45EBD4A-58CF-4D4A-AA7E-94F36911C7DD}" destId="{E86FFE9E-D643-AE41-866F-ECA7D22FA95F}" srcOrd="2" destOrd="0" presId="urn:microsoft.com/office/officeart/2005/8/layout/hList1"/>
    <dgm:cxn modelId="{B6F4481B-3A45-A748-B060-B489522CD58E}" type="presParOf" srcId="{E86FFE9E-D643-AE41-866F-ECA7D22FA95F}" destId="{B2C70D10-E244-294E-A841-D207DF0CAD2A}" srcOrd="0" destOrd="0" presId="urn:microsoft.com/office/officeart/2005/8/layout/hList1"/>
    <dgm:cxn modelId="{61818521-0A29-6F43-A168-99FFCE1155C0}" type="presParOf" srcId="{E86FFE9E-D643-AE41-866F-ECA7D22FA95F}" destId="{152984A4-C080-8B4C-9FC8-3E91A489FB00}" srcOrd="1" destOrd="0" presId="urn:microsoft.com/office/officeart/2005/8/layout/hList1"/>
    <dgm:cxn modelId="{267BCE6E-B90D-FE4D-8A11-168D72B6096C}" type="presParOf" srcId="{F45EBD4A-58CF-4D4A-AA7E-94F36911C7DD}" destId="{3F5C75A9-51CF-4C43-B985-3F6560C82B94}" srcOrd="3" destOrd="0" presId="urn:microsoft.com/office/officeart/2005/8/layout/hList1"/>
    <dgm:cxn modelId="{680E2A09-508C-414C-B9D1-F90CD425DC3B}" type="presParOf" srcId="{F45EBD4A-58CF-4D4A-AA7E-94F36911C7DD}" destId="{CAC9E2E7-EC5A-D04F-B4E5-81FDF846BA7F}" srcOrd="4" destOrd="0" presId="urn:microsoft.com/office/officeart/2005/8/layout/hList1"/>
    <dgm:cxn modelId="{6AE1A174-265E-EE43-BB5D-F241817F67A5}" type="presParOf" srcId="{CAC9E2E7-EC5A-D04F-B4E5-81FDF846BA7F}" destId="{396B0A91-8A66-5D42-B913-40BB3E7C6867}" srcOrd="0" destOrd="0" presId="urn:microsoft.com/office/officeart/2005/8/layout/hList1"/>
    <dgm:cxn modelId="{3ADC56C2-65DB-704B-9107-519BF456A80D}" type="presParOf" srcId="{CAC9E2E7-EC5A-D04F-B4E5-81FDF846BA7F}" destId="{38D0A2C6-192C-714B-9ECB-8700B0F75623}"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B953C0-E285-4F0A-9156-677062D9FC4F}"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01766CA9-E848-4F0B-88F5-0714EDAA7157}">
      <dgm:prSet phldrT="[Text]" custT="1"/>
      <dgm:spPr/>
      <dgm:t>
        <a:bodyPr/>
        <a:lstStyle/>
        <a:p>
          <a:r>
            <a:rPr lang="en-US" sz="1050" dirty="0" smtClean="0"/>
            <a:t>Opportunities to influence public policy, public health, and design health care systems to prevent and control the spread of diseases. </a:t>
          </a:r>
          <a:endParaRPr lang="en-US" sz="1050" dirty="0"/>
        </a:p>
      </dgm:t>
    </dgm:pt>
    <dgm:pt modelId="{D24F962C-15FE-4030-AFB9-B8876D4EDD83}" type="parTrans" cxnId="{9654B93F-F08D-4719-B4B0-7CF99AFD4575}">
      <dgm:prSet/>
      <dgm:spPr/>
      <dgm:t>
        <a:bodyPr/>
        <a:lstStyle/>
        <a:p>
          <a:endParaRPr lang="en-US" sz="1050"/>
        </a:p>
      </dgm:t>
    </dgm:pt>
    <dgm:pt modelId="{49148153-BFAC-452E-9B8C-8EC57461EEBF}" type="sibTrans" cxnId="{9654B93F-F08D-4719-B4B0-7CF99AFD4575}">
      <dgm:prSet/>
      <dgm:spPr/>
      <dgm:t>
        <a:bodyPr/>
        <a:lstStyle/>
        <a:p>
          <a:endParaRPr lang="en-US" sz="1050"/>
        </a:p>
      </dgm:t>
    </dgm:pt>
    <dgm:pt modelId="{1E6C697E-9A36-4B4C-B192-D3D49C0BE9F9}">
      <dgm:prSet custT="1"/>
      <dgm:spPr/>
      <dgm:t>
        <a:bodyPr/>
        <a:lstStyle/>
        <a:p>
          <a:r>
            <a:rPr lang="en-US" sz="1050" dirty="0" smtClean="0"/>
            <a:t>To approach health as a population-based issue rather than an individual one</a:t>
          </a:r>
        </a:p>
      </dgm:t>
    </dgm:pt>
    <dgm:pt modelId="{306DB2C3-EC29-455C-8968-46A54441386A}" type="parTrans" cxnId="{73FC5C9C-2F8D-4337-8EA0-45C9886F1316}">
      <dgm:prSet/>
      <dgm:spPr/>
      <dgm:t>
        <a:bodyPr/>
        <a:lstStyle/>
        <a:p>
          <a:endParaRPr lang="en-US" sz="1050"/>
        </a:p>
      </dgm:t>
    </dgm:pt>
    <dgm:pt modelId="{FBC2CCED-DF9B-4BFC-B505-D80FD7390797}" type="sibTrans" cxnId="{73FC5C9C-2F8D-4337-8EA0-45C9886F1316}">
      <dgm:prSet/>
      <dgm:spPr/>
      <dgm:t>
        <a:bodyPr/>
        <a:lstStyle/>
        <a:p>
          <a:endParaRPr lang="en-US" sz="1050"/>
        </a:p>
      </dgm:t>
    </dgm:pt>
    <dgm:pt modelId="{476F5427-E17F-4E2B-9379-943B9888AA11}">
      <dgm:prSet custT="1"/>
      <dgm:spPr/>
      <dgm:t>
        <a:bodyPr/>
        <a:lstStyle/>
        <a:p>
          <a:r>
            <a:rPr lang="en-US" sz="1050" dirty="0" smtClean="0"/>
            <a:t>To contextualize health: social, economic, cultural, religious, etc.</a:t>
          </a:r>
        </a:p>
      </dgm:t>
    </dgm:pt>
    <dgm:pt modelId="{375D869B-E87D-4F1B-A957-BD3A3ED460CF}" type="parTrans" cxnId="{F30621D7-E9ED-4024-A39D-8713CC56CB35}">
      <dgm:prSet/>
      <dgm:spPr/>
      <dgm:t>
        <a:bodyPr/>
        <a:lstStyle/>
        <a:p>
          <a:endParaRPr lang="en-US" sz="1050"/>
        </a:p>
      </dgm:t>
    </dgm:pt>
    <dgm:pt modelId="{388B93FC-4635-4AA1-832B-7A9924F96F0C}" type="sibTrans" cxnId="{F30621D7-E9ED-4024-A39D-8713CC56CB35}">
      <dgm:prSet/>
      <dgm:spPr/>
      <dgm:t>
        <a:bodyPr/>
        <a:lstStyle/>
        <a:p>
          <a:endParaRPr lang="en-US" sz="1050"/>
        </a:p>
      </dgm:t>
    </dgm:pt>
    <dgm:pt modelId="{EF4D08EF-A298-4563-B116-7E082021FB85}">
      <dgm:prSet custT="1"/>
      <dgm:spPr/>
      <dgm:t>
        <a:bodyPr/>
        <a:lstStyle/>
        <a:p>
          <a:r>
            <a:rPr lang="en-US" sz="1050" dirty="0" smtClean="0"/>
            <a:t>To gain research skills (e.g. epidemiology and biostatistics) that build the foundation of public health</a:t>
          </a:r>
        </a:p>
      </dgm:t>
    </dgm:pt>
    <dgm:pt modelId="{0DBC4AA4-98A0-4C0C-9921-D4D48DB20535}" type="parTrans" cxnId="{30979B38-C8DD-4D01-9D36-EC6FFA3046CB}">
      <dgm:prSet/>
      <dgm:spPr/>
      <dgm:t>
        <a:bodyPr/>
        <a:lstStyle/>
        <a:p>
          <a:endParaRPr lang="en-US" sz="1050"/>
        </a:p>
      </dgm:t>
    </dgm:pt>
    <dgm:pt modelId="{E11142DD-8050-467F-801D-665B832E38C2}" type="sibTrans" cxnId="{30979B38-C8DD-4D01-9D36-EC6FFA3046CB}">
      <dgm:prSet/>
      <dgm:spPr/>
      <dgm:t>
        <a:bodyPr/>
        <a:lstStyle/>
        <a:p>
          <a:endParaRPr lang="en-US" sz="1050"/>
        </a:p>
      </dgm:t>
    </dgm:pt>
    <dgm:pt modelId="{D89C0386-B9CE-4700-95FF-7FE3E85F5F20}">
      <dgm:prSet custT="1"/>
      <dgm:spPr/>
      <dgm:t>
        <a:bodyPr/>
        <a:lstStyle/>
        <a:p>
          <a:r>
            <a:rPr lang="en-US" sz="1050" dirty="0" smtClean="0"/>
            <a:t>To develop and implement health programs in limited resource settings that are tailored to the specific needs of the community and in partnership with that community.</a:t>
          </a:r>
        </a:p>
      </dgm:t>
    </dgm:pt>
    <dgm:pt modelId="{2E362289-40B2-4B88-9CAA-E54150981161}" type="parTrans" cxnId="{69293606-F9E4-49A1-8DD0-E7E967D8EACE}">
      <dgm:prSet/>
      <dgm:spPr/>
      <dgm:t>
        <a:bodyPr/>
        <a:lstStyle/>
        <a:p>
          <a:endParaRPr lang="en-US" sz="1050"/>
        </a:p>
      </dgm:t>
    </dgm:pt>
    <dgm:pt modelId="{3A2AE503-D22C-42E9-8B86-16449C4AAAA9}" type="sibTrans" cxnId="{69293606-F9E4-49A1-8DD0-E7E967D8EACE}">
      <dgm:prSet/>
      <dgm:spPr/>
      <dgm:t>
        <a:bodyPr/>
        <a:lstStyle/>
        <a:p>
          <a:endParaRPr lang="en-US" sz="1050"/>
        </a:p>
      </dgm:t>
    </dgm:pt>
    <dgm:pt modelId="{D457E9D5-AE1C-41BD-8951-AF6AC7CAB832}">
      <dgm:prSet custT="1"/>
      <dgm:spPr/>
      <dgm:t>
        <a:bodyPr/>
        <a:lstStyle/>
        <a:p>
          <a:r>
            <a:rPr lang="en-US" sz="1050" dirty="0" smtClean="0"/>
            <a:t>A broader range of career options</a:t>
          </a:r>
        </a:p>
      </dgm:t>
    </dgm:pt>
    <dgm:pt modelId="{57BAA9D2-C5D8-44AC-A528-F3744BB98EBC}" type="parTrans" cxnId="{4638047B-3F24-4EAC-8DCD-9ECF832C32EB}">
      <dgm:prSet/>
      <dgm:spPr/>
      <dgm:t>
        <a:bodyPr/>
        <a:lstStyle/>
        <a:p>
          <a:endParaRPr lang="en-US" sz="1050"/>
        </a:p>
      </dgm:t>
    </dgm:pt>
    <dgm:pt modelId="{A0D17A75-D7EF-47DD-88B6-43DDCE5320E5}" type="sibTrans" cxnId="{4638047B-3F24-4EAC-8DCD-9ECF832C32EB}">
      <dgm:prSet/>
      <dgm:spPr/>
      <dgm:t>
        <a:bodyPr/>
        <a:lstStyle/>
        <a:p>
          <a:endParaRPr lang="en-US" sz="1050"/>
        </a:p>
      </dgm:t>
    </dgm:pt>
    <dgm:pt modelId="{DD79FD3B-87EE-4AC6-9061-373F5EC996D4}">
      <dgm:prSet custT="1"/>
      <dgm:spPr/>
      <dgm:t>
        <a:bodyPr/>
        <a:lstStyle/>
        <a:p>
          <a:r>
            <a:rPr lang="en-US" sz="1050" dirty="0" smtClean="0"/>
            <a:t>Increase networking potential - access to key people in the public health world in your community</a:t>
          </a:r>
        </a:p>
      </dgm:t>
    </dgm:pt>
    <dgm:pt modelId="{9397F176-6058-4282-941B-FA1AC6C60FA4}" type="parTrans" cxnId="{0F273DF4-2869-4CE9-8DFB-F418A69AB199}">
      <dgm:prSet/>
      <dgm:spPr/>
      <dgm:t>
        <a:bodyPr/>
        <a:lstStyle/>
        <a:p>
          <a:endParaRPr lang="en-US" sz="1050"/>
        </a:p>
      </dgm:t>
    </dgm:pt>
    <dgm:pt modelId="{27D54F34-F333-4CBA-8402-7F6DCDA7309F}" type="sibTrans" cxnId="{0F273DF4-2869-4CE9-8DFB-F418A69AB199}">
      <dgm:prSet/>
      <dgm:spPr/>
      <dgm:t>
        <a:bodyPr/>
        <a:lstStyle/>
        <a:p>
          <a:endParaRPr lang="en-US" sz="1050"/>
        </a:p>
      </dgm:t>
    </dgm:pt>
    <dgm:pt modelId="{B6ED9B12-09F8-4F6D-AA01-AF67A6938255}">
      <dgm:prSet custT="1"/>
      <dgm:spPr/>
      <dgm:t>
        <a:bodyPr/>
        <a:lstStyle/>
        <a:p>
          <a:r>
            <a:rPr lang="en-US" sz="1050" dirty="0" smtClean="0"/>
            <a:t>Opportunity to travel or experience health from a different perspective</a:t>
          </a:r>
        </a:p>
      </dgm:t>
    </dgm:pt>
    <dgm:pt modelId="{92264289-0458-4604-8A55-C8E513ABE244}" type="parTrans" cxnId="{3ED02E2A-0054-45EB-B490-3773B8C0338D}">
      <dgm:prSet/>
      <dgm:spPr/>
      <dgm:t>
        <a:bodyPr/>
        <a:lstStyle/>
        <a:p>
          <a:endParaRPr lang="en-US" sz="1050"/>
        </a:p>
      </dgm:t>
    </dgm:pt>
    <dgm:pt modelId="{0D4F998F-C183-44D5-B16B-884A24DBC260}" type="sibTrans" cxnId="{3ED02E2A-0054-45EB-B490-3773B8C0338D}">
      <dgm:prSet/>
      <dgm:spPr/>
      <dgm:t>
        <a:bodyPr/>
        <a:lstStyle/>
        <a:p>
          <a:endParaRPr lang="en-US" sz="1050"/>
        </a:p>
      </dgm:t>
    </dgm:pt>
    <dgm:pt modelId="{F50A3250-E745-4353-8568-A610D601970C}">
      <dgm:prSet custT="1"/>
      <dgm:spPr/>
      <dgm:t>
        <a:bodyPr/>
        <a:lstStyle/>
        <a:p>
          <a:r>
            <a:rPr lang="en-US" sz="1050" dirty="0" smtClean="0"/>
            <a:t>It gives you credibility in public health circles and trying to advocate for change in your community (or outside of it) on a policy level</a:t>
          </a:r>
        </a:p>
      </dgm:t>
    </dgm:pt>
    <dgm:pt modelId="{287D8995-AC91-4B16-9CCA-A6646FCAF9AF}" type="parTrans" cxnId="{EF3E22FC-ED55-46A5-8369-B95D6F3FD306}">
      <dgm:prSet/>
      <dgm:spPr/>
      <dgm:t>
        <a:bodyPr/>
        <a:lstStyle/>
        <a:p>
          <a:endParaRPr lang="en-US" sz="1050"/>
        </a:p>
      </dgm:t>
    </dgm:pt>
    <dgm:pt modelId="{E14A1A27-6D62-4581-A02B-14B68E14A17F}" type="sibTrans" cxnId="{EF3E22FC-ED55-46A5-8369-B95D6F3FD306}">
      <dgm:prSet/>
      <dgm:spPr/>
      <dgm:t>
        <a:bodyPr/>
        <a:lstStyle/>
        <a:p>
          <a:endParaRPr lang="en-US" sz="1050"/>
        </a:p>
      </dgm:t>
    </dgm:pt>
    <dgm:pt modelId="{4D86FC02-C8C2-4C99-95D8-118AC8ADA5D3}">
      <dgm:prSet custT="1"/>
      <dgm:spPr/>
      <dgm:t>
        <a:bodyPr/>
        <a:lstStyle/>
        <a:p>
          <a:r>
            <a:rPr lang="en-US" sz="1050" dirty="0" smtClean="0"/>
            <a:t>Access to an institution with resources that can be used for the communities with which you work</a:t>
          </a:r>
        </a:p>
      </dgm:t>
    </dgm:pt>
    <dgm:pt modelId="{01D97489-5622-452D-823B-406C86FC49D5}" type="parTrans" cxnId="{18316F4D-D315-44BF-98C5-2769B5FD593E}">
      <dgm:prSet/>
      <dgm:spPr/>
      <dgm:t>
        <a:bodyPr/>
        <a:lstStyle/>
        <a:p>
          <a:endParaRPr lang="en-US" sz="1050"/>
        </a:p>
      </dgm:t>
    </dgm:pt>
    <dgm:pt modelId="{C2201459-4AE9-4376-BC3A-E949E76E6110}" type="sibTrans" cxnId="{18316F4D-D315-44BF-98C5-2769B5FD593E}">
      <dgm:prSet/>
      <dgm:spPr/>
      <dgm:t>
        <a:bodyPr/>
        <a:lstStyle/>
        <a:p>
          <a:endParaRPr lang="en-US" sz="1050"/>
        </a:p>
      </dgm:t>
    </dgm:pt>
    <dgm:pt modelId="{3E496A51-66C8-41F2-B584-42C6B67C6749}">
      <dgm:prSet custT="1"/>
      <dgm:spPr/>
      <dgm:t>
        <a:bodyPr/>
        <a:lstStyle/>
        <a:p>
          <a:r>
            <a:rPr lang="en-US" sz="1050" dirty="0" smtClean="0"/>
            <a:t>More competitive/unique during residency application process</a:t>
          </a:r>
        </a:p>
      </dgm:t>
    </dgm:pt>
    <dgm:pt modelId="{38B8BF49-25B6-49D0-8747-C3FB63A8E171}" type="parTrans" cxnId="{FDA0AE82-AC24-4C79-BA4B-41867E306CA4}">
      <dgm:prSet/>
      <dgm:spPr/>
      <dgm:t>
        <a:bodyPr/>
        <a:lstStyle/>
        <a:p>
          <a:endParaRPr lang="en-US" sz="1050"/>
        </a:p>
      </dgm:t>
    </dgm:pt>
    <dgm:pt modelId="{228B1126-B37A-4D1F-8F3E-93B66BD0ADF0}" type="sibTrans" cxnId="{FDA0AE82-AC24-4C79-BA4B-41867E306CA4}">
      <dgm:prSet/>
      <dgm:spPr/>
      <dgm:t>
        <a:bodyPr/>
        <a:lstStyle/>
        <a:p>
          <a:endParaRPr lang="en-US" sz="1050"/>
        </a:p>
      </dgm:t>
    </dgm:pt>
    <dgm:pt modelId="{EAD75341-CE72-40B5-9293-AB817DA1F659}">
      <dgm:prSet custT="1"/>
      <dgm:spPr/>
      <dgm:t>
        <a:bodyPr/>
        <a:lstStyle/>
        <a:p>
          <a:r>
            <a:rPr lang="en-US" sz="1050" dirty="0" smtClean="0"/>
            <a:t>Real life experience after MPH may give you the mental structure to better understand and process what you are doing and seeing.</a:t>
          </a:r>
        </a:p>
      </dgm:t>
    </dgm:pt>
    <dgm:pt modelId="{ECE6EBDF-D947-43C8-B663-B7D6281C5E8E}" type="parTrans" cxnId="{946582D6-2EDD-4E82-96AC-3E729EF14ABB}">
      <dgm:prSet/>
      <dgm:spPr/>
      <dgm:t>
        <a:bodyPr/>
        <a:lstStyle/>
        <a:p>
          <a:endParaRPr lang="en-US" sz="1050"/>
        </a:p>
      </dgm:t>
    </dgm:pt>
    <dgm:pt modelId="{1EEF1B86-7028-4EC3-93B1-926E676DE05A}" type="sibTrans" cxnId="{946582D6-2EDD-4E82-96AC-3E729EF14ABB}">
      <dgm:prSet/>
      <dgm:spPr/>
      <dgm:t>
        <a:bodyPr/>
        <a:lstStyle/>
        <a:p>
          <a:endParaRPr lang="en-US" sz="1050"/>
        </a:p>
      </dgm:t>
    </dgm:pt>
    <dgm:pt modelId="{47D3593E-2893-4330-A62F-8872FF94EFB9}">
      <dgm:prSet custT="1"/>
      <dgm:spPr/>
      <dgm:t>
        <a:bodyPr/>
        <a:lstStyle/>
        <a:p>
          <a:r>
            <a:rPr lang="en-US" sz="1050" dirty="0" smtClean="0"/>
            <a:t>Perspective: to see the bigger picture and what role you play in the broader medical system</a:t>
          </a:r>
          <a:endParaRPr lang="en-US" sz="1050" dirty="0"/>
        </a:p>
      </dgm:t>
    </dgm:pt>
    <dgm:pt modelId="{FC765287-973D-4653-B8F9-C50486BC9D96}" type="parTrans" cxnId="{5DABFF0D-304B-44D5-8C3E-BA1B46D4CA52}">
      <dgm:prSet/>
      <dgm:spPr/>
      <dgm:t>
        <a:bodyPr/>
        <a:lstStyle/>
        <a:p>
          <a:endParaRPr lang="en-US" sz="1050"/>
        </a:p>
      </dgm:t>
    </dgm:pt>
    <dgm:pt modelId="{3081154F-ECF1-4129-AEAB-69BE4542C63C}" type="sibTrans" cxnId="{5DABFF0D-304B-44D5-8C3E-BA1B46D4CA52}">
      <dgm:prSet/>
      <dgm:spPr/>
      <dgm:t>
        <a:bodyPr/>
        <a:lstStyle/>
        <a:p>
          <a:endParaRPr lang="en-US" sz="1050"/>
        </a:p>
      </dgm:t>
    </dgm:pt>
    <dgm:pt modelId="{E23F3D39-C755-4A6C-A629-E168E78D2F26}" type="pres">
      <dgm:prSet presAssocID="{35B953C0-E285-4F0A-9156-677062D9FC4F}" presName="diagram" presStyleCnt="0">
        <dgm:presLayoutVars>
          <dgm:dir/>
          <dgm:resizeHandles val="exact"/>
        </dgm:presLayoutVars>
      </dgm:prSet>
      <dgm:spPr/>
      <dgm:t>
        <a:bodyPr/>
        <a:lstStyle/>
        <a:p>
          <a:endParaRPr lang="en-US"/>
        </a:p>
      </dgm:t>
    </dgm:pt>
    <dgm:pt modelId="{56E2466A-8A28-4BCF-8443-8C0DB26E69D4}" type="pres">
      <dgm:prSet presAssocID="{01766CA9-E848-4F0B-88F5-0714EDAA7157}" presName="node" presStyleLbl="node1" presStyleIdx="0" presStyleCnt="13">
        <dgm:presLayoutVars>
          <dgm:bulletEnabled val="1"/>
        </dgm:presLayoutVars>
      </dgm:prSet>
      <dgm:spPr/>
      <dgm:t>
        <a:bodyPr/>
        <a:lstStyle/>
        <a:p>
          <a:endParaRPr lang="en-US"/>
        </a:p>
      </dgm:t>
    </dgm:pt>
    <dgm:pt modelId="{FEC3FA77-9DFD-435E-B027-52347234DBB1}" type="pres">
      <dgm:prSet presAssocID="{49148153-BFAC-452E-9B8C-8EC57461EEBF}" presName="sibTrans" presStyleCnt="0"/>
      <dgm:spPr/>
    </dgm:pt>
    <dgm:pt modelId="{6AA387EF-ABB1-4542-AA1A-6571EBFC3F63}" type="pres">
      <dgm:prSet presAssocID="{1E6C697E-9A36-4B4C-B192-D3D49C0BE9F9}" presName="node" presStyleLbl="node1" presStyleIdx="1" presStyleCnt="13">
        <dgm:presLayoutVars>
          <dgm:bulletEnabled val="1"/>
        </dgm:presLayoutVars>
      </dgm:prSet>
      <dgm:spPr/>
      <dgm:t>
        <a:bodyPr/>
        <a:lstStyle/>
        <a:p>
          <a:endParaRPr lang="en-US"/>
        </a:p>
      </dgm:t>
    </dgm:pt>
    <dgm:pt modelId="{76E9B28C-8C31-48B1-A2D7-1EE3994F6557}" type="pres">
      <dgm:prSet presAssocID="{FBC2CCED-DF9B-4BFC-B505-D80FD7390797}" presName="sibTrans" presStyleCnt="0"/>
      <dgm:spPr/>
    </dgm:pt>
    <dgm:pt modelId="{A3C9B1B3-0172-4045-8674-9A0845F98FD1}" type="pres">
      <dgm:prSet presAssocID="{476F5427-E17F-4E2B-9379-943B9888AA11}" presName="node" presStyleLbl="node1" presStyleIdx="2" presStyleCnt="13">
        <dgm:presLayoutVars>
          <dgm:bulletEnabled val="1"/>
        </dgm:presLayoutVars>
      </dgm:prSet>
      <dgm:spPr/>
      <dgm:t>
        <a:bodyPr/>
        <a:lstStyle/>
        <a:p>
          <a:endParaRPr lang="en-US"/>
        </a:p>
      </dgm:t>
    </dgm:pt>
    <dgm:pt modelId="{49CBB9C0-6367-4E09-A670-F1C8D89F548E}" type="pres">
      <dgm:prSet presAssocID="{388B93FC-4635-4AA1-832B-7A9924F96F0C}" presName="sibTrans" presStyleCnt="0"/>
      <dgm:spPr/>
    </dgm:pt>
    <dgm:pt modelId="{95D97C57-FD97-4F0A-A878-1C131CF93522}" type="pres">
      <dgm:prSet presAssocID="{EF4D08EF-A298-4563-B116-7E082021FB85}" presName="node" presStyleLbl="node1" presStyleIdx="3" presStyleCnt="13">
        <dgm:presLayoutVars>
          <dgm:bulletEnabled val="1"/>
        </dgm:presLayoutVars>
      </dgm:prSet>
      <dgm:spPr/>
      <dgm:t>
        <a:bodyPr/>
        <a:lstStyle/>
        <a:p>
          <a:endParaRPr lang="en-US"/>
        </a:p>
      </dgm:t>
    </dgm:pt>
    <dgm:pt modelId="{44AD7A94-21D4-46F3-BDB0-487730EF885B}" type="pres">
      <dgm:prSet presAssocID="{E11142DD-8050-467F-801D-665B832E38C2}" presName="sibTrans" presStyleCnt="0"/>
      <dgm:spPr/>
    </dgm:pt>
    <dgm:pt modelId="{D5BD2962-6FB9-4365-AE45-17F396D6735D}" type="pres">
      <dgm:prSet presAssocID="{D89C0386-B9CE-4700-95FF-7FE3E85F5F20}" presName="node" presStyleLbl="node1" presStyleIdx="4" presStyleCnt="13">
        <dgm:presLayoutVars>
          <dgm:bulletEnabled val="1"/>
        </dgm:presLayoutVars>
      </dgm:prSet>
      <dgm:spPr/>
      <dgm:t>
        <a:bodyPr/>
        <a:lstStyle/>
        <a:p>
          <a:endParaRPr lang="en-US"/>
        </a:p>
      </dgm:t>
    </dgm:pt>
    <dgm:pt modelId="{D3B3EAB4-C7DE-42C2-87F6-94360F3DBAE1}" type="pres">
      <dgm:prSet presAssocID="{3A2AE503-D22C-42E9-8B86-16449C4AAAA9}" presName="sibTrans" presStyleCnt="0"/>
      <dgm:spPr/>
    </dgm:pt>
    <dgm:pt modelId="{90288A55-5CD4-4BE4-8A24-74792AAB2136}" type="pres">
      <dgm:prSet presAssocID="{D457E9D5-AE1C-41BD-8951-AF6AC7CAB832}" presName="node" presStyleLbl="node1" presStyleIdx="5" presStyleCnt="13">
        <dgm:presLayoutVars>
          <dgm:bulletEnabled val="1"/>
        </dgm:presLayoutVars>
      </dgm:prSet>
      <dgm:spPr/>
      <dgm:t>
        <a:bodyPr/>
        <a:lstStyle/>
        <a:p>
          <a:endParaRPr lang="en-US"/>
        </a:p>
      </dgm:t>
    </dgm:pt>
    <dgm:pt modelId="{026CE931-5BD9-4322-919C-D5F13CDCF200}" type="pres">
      <dgm:prSet presAssocID="{A0D17A75-D7EF-47DD-88B6-43DDCE5320E5}" presName="sibTrans" presStyleCnt="0"/>
      <dgm:spPr/>
    </dgm:pt>
    <dgm:pt modelId="{AB66576B-DF33-4EA9-87FA-87356304ACBA}" type="pres">
      <dgm:prSet presAssocID="{DD79FD3B-87EE-4AC6-9061-373F5EC996D4}" presName="node" presStyleLbl="node1" presStyleIdx="6" presStyleCnt="13">
        <dgm:presLayoutVars>
          <dgm:bulletEnabled val="1"/>
        </dgm:presLayoutVars>
      </dgm:prSet>
      <dgm:spPr/>
      <dgm:t>
        <a:bodyPr/>
        <a:lstStyle/>
        <a:p>
          <a:endParaRPr lang="en-US"/>
        </a:p>
      </dgm:t>
    </dgm:pt>
    <dgm:pt modelId="{9B3AD010-0FBF-490D-B2AD-A9CFF64E91AB}" type="pres">
      <dgm:prSet presAssocID="{27D54F34-F333-4CBA-8402-7F6DCDA7309F}" presName="sibTrans" presStyleCnt="0"/>
      <dgm:spPr/>
    </dgm:pt>
    <dgm:pt modelId="{1FCEFEC7-259A-4660-9A9B-70288D3C62B5}" type="pres">
      <dgm:prSet presAssocID="{B6ED9B12-09F8-4F6D-AA01-AF67A6938255}" presName="node" presStyleLbl="node1" presStyleIdx="7" presStyleCnt="13">
        <dgm:presLayoutVars>
          <dgm:bulletEnabled val="1"/>
        </dgm:presLayoutVars>
      </dgm:prSet>
      <dgm:spPr/>
      <dgm:t>
        <a:bodyPr/>
        <a:lstStyle/>
        <a:p>
          <a:endParaRPr lang="en-US"/>
        </a:p>
      </dgm:t>
    </dgm:pt>
    <dgm:pt modelId="{8AF16EDC-1656-4381-A69E-1331AE09FD0B}" type="pres">
      <dgm:prSet presAssocID="{0D4F998F-C183-44D5-B16B-884A24DBC260}" presName="sibTrans" presStyleCnt="0"/>
      <dgm:spPr/>
    </dgm:pt>
    <dgm:pt modelId="{8A10EA78-5B64-49E2-98B3-ABC138F29656}" type="pres">
      <dgm:prSet presAssocID="{F50A3250-E745-4353-8568-A610D601970C}" presName="node" presStyleLbl="node1" presStyleIdx="8" presStyleCnt="13">
        <dgm:presLayoutVars>
          <dgm:bulletEnabled val="1"/>
        </dgm:presLayoutVars>
      </dgm:prSet>
      <dgm:spPr/>
      <dgm:t>
        <a:bodyPr/>
        <a:lstStyle/>
        <a:p>
          <a:endParaRPr lang="en-US"/>
        </a:p>
      </dgm:t>
    </dgm:pt>
    <dgm:pt modelId="{E2523AC9-B964-448C-82BB-7FFC539980A0}" type="pres">
      <dgm:prSet presAssocID="{E14A1A27-6D62-4581-A02B-14B68E14A17F}" presName="sibTrans" presStyleCnt="0"/>
      <dgm:spPr/>
    </dgm:pt>
    <dgm:pt modelId="{539E02A0-0B4A-4374-8C4E-12DE3B6EB141}" type="pres">
      <dgm:prSet presAssocID="{4D86FC02-C8C2-4C99-95D8-118AC8ADA5D3}" presName="node" presStyleLbl="node1" presStyleIdx="9" presStyleCnt="13">
        <dgm:presLayoutVars>
          <dgm:bulletEnabled val="1"/>
        </dgm:presLayoutVars>
      </dgm:prSet>
      <dgm:spPr/>
      <dgm:t>
        <a:bodyPr/>
        <a:lstStyle/>
        <a:p>
          <a:endParaRPr lang="en-US"/>
        </a:p>
      </dgm:t>
    </dgm:pt>
    <dgm:pt modelId="{09D8CD5A-3D51-4710-87E0-90E0AF518E9E}" type="pres">
      <dgm:prSet presAssocID="{C2201459-4AE9-4376-BC3A-E949E76E6110}" presName="sibTrans" presStyleCnt="0"/>
      <dgm:spPr/>
    </dgm:pt>
    <dgm:pt modelId="{C2A70801-F63A-4300-BF68-D028259FE902}" type="pres">
      <dgm:prSet presAssocID="{3E496A51-66C8-41F2-B584-42C6B67C6749}" presName="node" presStyleLbl="node1" presStyleIdx="10" presStyleCnt="13">
        <dgm:presLayoutVars>
          <dgm:bulletEnabled val="1"/>
        </dgm:presLayoutVars>
      </dgm:prSet>
      <dgm:spPr/>
      <dgm:t>
        <a:bodyPr/>
        <a:lstStyle/>
        <a:p>
          <a:endParaRPr lang="en-US"/>
        </a:p>
      </dgm:t>
    </dgm:pt>
    <dgm:pt modelId="{C8CE371D-A31C-460F-8274-53F4873771E8}" type="pres">
      <dgm:prSet presAssocID="{228B1126-B37A-4D1F-8F3E-93B66BD0ADF0}" presName="sibTrans" presStyleCnt="0"/>
      <dgm:spPr/>
    </dgm:pt>
    <dgm:pt modelId="{227C601E-6985-4529-9D0E-A53DB139911C}" type="pres">
      <dgm:prSet presAssocID="{EAD75341-CE72-40B5-9293-AB817DA1F659}" presName="node" presStyleLbl="node1" presStyleIdx="11" presStyleCnt="13">
        <dgm:presLayoutVars>
          <dgm:bulletEnabled val="1"/>
        </dgm:presLayoutVars>
      </dgm:prSet>
      <dgm:spPr/>
      <dgm:t>
        <a:bodyPr/>
        <a:lstStyle/>
        <a:p>
          <a:endParaRPr lang="en-US"/>
        </a:p>
      </dgm:t>
    </dgm:pt>
    <dgm:pt modelId="{20FE9E0A-BB38-40F5-B8E7-F073D87BCC1C}" type="pres">
      <dgm:prSet presAssocID="{1EEF1B86-7028-4EC3-93B1-926E676DE05A}" presName="sibTrans" presStyleCnt="0"/>
      <dgm:spPr/>
    </dgm:pt>
    <dgm:pt modelId="{5E4C3092-11C2-4E7A-AA19-B67F7ACCBBD1}" type="pres">
      <dgm:prSet presAssocID="{47D3593E-2893-4330-A62F-8872FF94EFB9}" presName="node" presStyleLbl="node1" presStyleIdx="12" presStyleCnt="13" custScaleX="431415">
        <dgm:presLayoutVars>
          <dgm:bulletEnabled val="1"/>
        </dgm:presLayoutVars>
      </dgm:prSet>
      <dgm:spPr/>
      <dgm:t>
        <a:bodyPr/>
        <a:lstStyle/>
        <a:p>
          <a:endParaRPr lang="en-US"/>
        </a:p>
      </dgm:t>
    </dgm:pt>
  </dgm:ptLst>
  <dgm:cxnLst>
    <dgm:cxn modelId="{337BB294-8F13-B94B-885E-EFB422ACE2D8}" type="presOf" srcId="{01766CA9-E848-4F0B-88F5-0714EDAA7157}" destId="{56E2466A-8A28-4BCF-8443-8C0DB26E69D4}" srcOrd="0" destOrd="0" presId="urn:microsoft.com/office/officeart/2005/8/layout/default"/>
    <dgm:cxn modelId="{FDA0AE82-AC24-4C79-BA4B-41867E306CA4}" srcId="{35B953C0-E285-4F0A-9156-677062D9FC4F}" destId="{3E496A51-66C8-41F2-B584-42C6B67C6749}" srcOrd="10" destOrd="0" parTransId="{38B8BF49-25B6-49D0-8747-C3FB63A8E171}" sibTransId="{228B1126-B37A-4D1F-8F3E-93B66BD0ADF0}"/>
    <dgm:cxn modelId="{0F273DF4-2869-4CE9-8DFB-F418A69AB199}" srcId="{35B953C0-E285-4F0A-9156-677062D9FC4F}" destId="{DD79FD3B-87EE-4AC6-9061-373F5EC996D4}" srcOrd="6" destOrd="0" parTransId="{9397F176-6058-4282-941B-FA1AC6C60FA4}" sibTransId="{27D54F34-F333-4CBA-8402-7F6DCDA7309F}"/>
    <dgm:cxn modelId="{5DABFF0D-304B-44D5-8C3E-BA1B46D4CA52}" srcId="{35B953C0-E285-4F0A-9156-677062D9FC4F}" destId="{47D3593E-2893-4330-A62F-8872FF94EFB9}" srcOrd="12" destOrd="0" parTransId="{FC765287-973D-4653-B8F9-C50486BC9D96}" sibTransId="{3081154F-ECF1-4129-AEAB-69BE4542C63C}"/>
    <dgm:cxn modelId="{ECE0D589-4994-4143-860C-C4B0BA52BF78}" type="presOf" srcId="{EF4D08EF-A298-4563-B116-7E082021FB85}" destId="{95D97C57-FD97-4F0A-A878-1C131CF93522}" srcOrd="0" destOrd="0" presId="urn:microsoft.com/office/officeart/2005/8/layout/default"/>
    <dgm:cxn modelId="{78DD7E3C-AF79-974B-B0A8-2E0657FD72E7}" type="presOf" srcId="{476F5427-E17F-4E2B-9379-943B9888AA11}" destId="{A3C9B1B3-0172-4045-8674-9A0845F98FD1}" srcOrd="0" destOrd="0" presId="urn:microsoft.com/office/officeart/2005/8/layout/default"/>
    <dgm:cxn modelId="{946582D6-2EDD-4E82-96AC-3E729EF14ABB}" srcId="{35B953C0-E285-4F0A-9156-677062D9FC4F}" destId="{EAD75341-CE72-40B5-9293-AB817DA1F659}" srcOrd="11" destOrd="0" parTransId="{ECE6EBDF-D947-43C8-B663-B7D6281C5E8E}" sibTransId="{1EEF1B86-7028-4EC3-93B1-926E676DE05A}"/>
    <dgm:cxn modelId="{9654B93F-F08D-4719-B4B0-7CF99AFD4575}" srcId="{35B953C0-E285-4F0A-9156-677062D9FC4F}" destId="{01766CA9-E848-4F0B-88F5-0714EDAA7157}" srcOrd="0" destOrd="0" parTransId="{D24F962C-15FE-4030-AFB9-B8876D4EDD83}" sibTransId="{49148153-BFAC-452E-9B8C-8EC57461EEBF}"/>
    <dgm:cxn modelId="{3ED02E2A-0054-45EB-B490-3773B8C0338D}" srcId="{35B953C0-E285-4F0A-9156-677062D9FC4F}" destId="{B6ED9B12-09F8-4F6D-AA01-AF67A6938255}" srcOrd="7" destOrd="0" parTransId="{92264289-0458-4604-8A55-C8E513ABE244}" sibTransId="{0D4F998F-C183-44D5-B16B-884A24DBC260}"/>
    <dgm:cxn modelId="{6C68848D-5535-844D-A0B2-C21B9C893682}" type="presOf" srcId="{3E496A51-66C8-41F2-B584-42C6B67C6749}" destId="{C2A70801-F63A-4300-BF68-D028259FE902}" srcOrd="0" destOrd="0" presId="urn:microsoft.com/office/officeart/2005/8/layout/default"/>
    <dgm:cxn modelId="{A7ABD918-3311-7349-A530-717478D32E00}" type="presOf" srcId="{EAD75341-CE72-40B5-9293-AB817DA1F659}" destId="{227C601E-6985-4529-9D0E-A53DB139911C}" srcOrd="0" destOrd="0" presId="urn:microsoft.com/office/officeart/2005/8/layout/default"/>
    <dgm:cxn modelId="{18316F4D-D315-44BF-98C5-2769B5FD593E}" srcId="{35B953C0-E285-4F0A-9156-677062D9FC4F}" destId="{4D86FC02-C8C2-4C99-95D8-118AC8ADA5D3}" srcOrd="9" destOrd="0" parTransId="{01D97489-5622-452D-823B-406C86FC49D5}" sibTransId="{C2201459-4AE9-4376-BC3A-E949E76E6110}"/>
    <dgm:cxn modelId="{2E1ED3F9-35E7-8E4B-A232-DCE1862FD8C2}" type="presOf" srcId="{DD79FD3B-87EE-4AC6-9061-373F5EC996D4}" destId="{AB66576B-DF33-4EA9-87FA-87356304ACBA}" srcOrd="0" destOrd="0" presId="urn:microsoft.com/office/officeart/2005/8/layout/default"/>
    <dgm:cxn modelId="{07CB4FC1-3BE4-0B41-9F2B-DEBB71581834}" type="presOf" srcId="{47D3593E-2893-4330-A62F-8872FF94EFB9}" destId="{5E4C3092-11C2-4E7A-AA19-B67F7ACCBBD1}" srcOrd="0" destOrd="0" presId="urn:microsoft.com/office/officeart/2005/8/layout/default"/>
    <dgm:cxn modelId="{73FC5C9C-2F8D-4337-8EA0-45C9886F1316}" srcId="{35B953C0-E285-4F0A-9156-677062D9FC4F}" destId="{1E6C697E-9A36-4B4C-B192-D3D49C0BE9F9}" srcOrd="1" destOrd="0" parTransId="{306DB2C3-EC29-455C-8968-46A54441386A}" sibTransId="{FBC2CCED-DF9B-4BFC-B505-D80FD7390797}"/>
    <dgm:cxn modelId="{4638047B-3F24-4EAC-8DCD-9ECF832C32EB}" srcId="{35B953C0-E285-4F0A-9156-677062D9FC4F}" destId="{D457E9D5-AE1C-41BD-8951-AF6AC7CAB832}" srcOrd="5" destOrd="0" parTransId="{57BAA9D2-C5D8-44AC-A528-F3744BB98EBC}" sibTransId="{A0D17A75-D7EF-47DD-88B6-43DDCE5320E5}"/>
    <dgm:cxn modelId="{69293606-F9E4-49A1-8DD0-E7E967D8EACE}" srcId="{35B953C0-E285-4F0A-9156-677062D9FC4F}" destId="{D89C0386-B9CE-4700-95FF-7FE3E85F5F20}" srcOrd="4" destOrd="0" parTransId="{2E362289-40B2-4B88-9CAA-E54150981161}" sibTransId="{3A2AE503-D22C-42E9-8B86-16449C4AAAA9}"/>
    <dgm:cxn modelId="{F30621D7-E9ED-4024-A39D-8713CC56CB35}" srcId="{35B953C0-E285-4F0A-9156-677062D9FC4F}" destId="{476F5427-E17F-4E2B-9379-943B9888AA11}" srcOrd="2" destOrd="0" parTransId="{375D869B-E87D-4F1B-A957-BD3A3ED460CF}" sibTransId="{388B93FC-4635-4AA1-832B-7A9924F96F0C}"/>
    <dgm:cxn modelId="{DF1C0021-5F65-354E-A1BE-51AE7D08E81D}" type="presOf" srcId="{4D86FC02-C8C2-4C99-95D8-118AC8ADA5D3}" destId="{539E02A0-0B4A-4374-8C4E-12DE3B6EB141}" srcOrd="0" destOrd="0" presId="urn:microsoft.com/office/officeart/2005/8/layout/default"/>
    <dgm:cxn modelId="{30979B38-C8DD-4D01-9D36-EC6FFA3046CB}" srcId="{35B953C0-E285-4F0A-9156-677062D9FC4F}" destId="{EF4D08EF-A298-4563-B116-7E082021FB85}" srcOrd="3" destOrd="0" parTransId="{0DBC4AA4-98A0-4C0C-9921-D4D48DB20535}" sibTransId="{E11142DD-8050-467F-801D-665B832E38C2}"/>
    <dgm:cxn modelId="{41EB374F-2774-DE43-BAF2-DBA3E2A42EBD}" type="presOf" srcId="{1E6C697E-9A36-4B4C-B192-D3D49C0BE9F9}" destId="{6AA387EF-ABB1-4542-AA1A-6571EBFC3F63}" srcOrd="0" destOrd="0" presId="urn:microsoft.com/office/officeart/2005/8/layout/default"/>
    <dgm:cxn modelId="{7CE7037C-A501-B947-B457-ED4CBD78DE3F}" type="presOf" srcId="{35B953C0-E285-4F0A-9156-677062D9FC4F}" destId="{E23F3D39-C755-4A6C-A629-E168E78D2F26}" srcOrd="0" destOrd="0" presId="urn:microsoft.com/office/officeart/2005/8/layout/default"/>
    <dgm:cxn modelId="{711DE3F9-4331-E743-826A-FB5F74184212}" type="presOf" srcId="{D89C0386-B9CE-4700-95FF-7FE3E85F5F20}" destId="{D5BD2962-6FB9-4365-AE45-17F396D6735D}" srcOrd="0" destOrd="0" presId="urn:microsoft.com/office/officeart/2005/8/layout/default"/>
    <dgm:cxn modelId="{48B61F67-D987-F64B-8A6F-04AA161EE0DE}" type="presOf" srcId="{F50A3250-E745-4353-8568-A610D601970C}" destId="{8A10EA78-5B64-49E2-98B3-ABC138F29656}" srcOrd="0" destOrd="0" presId="urn:microsoft.com/office/officeart/2005/8/layout/default"/>
    <dgm:cxn modelId="{8E0312F7-CA48-1741-9F9D-2EE6C77A1206}" type="presOf" srcId="{B6ED9B12-09F8-4F6D-AA01-AF67A6938255}" destId="{1FCEFEC7-259A-4660-9A9B-70288D3C62B5}" srcOrd="0" destOrd="0" presId="urn:microsoft.com/office/officeart/2005/8/layout/default"/>
    <dgm:cxn modelId="{16A61BC2-2D13-7D4C-BD9C-2A0337027F2B}" type="presOf" srcId="{D457E9D5-AE1C-41BD-8951-AF6AC7CAB832}" destId="{90288A55-5CD4-4BE4-8A24-74792AAB2136}" srcOrd="0" destOrd="0" presId="urn:microsoft.com/office/officeart/2005/8/layout/default"/>
    <dgm:cxn modelId="{EF3E22FC-ED55-46A5-8369-B95D6F3FD306}" srcId="{35B953C0-E285-4F0A-9156-677062D9FC4F}" destId="{F50A3250-E745-4353-8568-A610D601970C}" srcOrd="8" destOrd="0" parTransId="{287D8995-AC91-4B16-9CCA-A6646FCAF9AF}" sibTransId="{E14A1A27-6D62-4581-A02B-14B68E14A17F}"/>
    <dgm:cxn modelId="{10D202F0-2F18-6741-B135-D7D7B738B3FC}" type="presParOf" srcId="{E23F3D39-C755-4A6C-A629-E168E78D2F26}" destId="{56E2466A-8A28-4BCF-8443-8C0DB26E69D4}" srcOrd="0" destOrd="0" presId="urn:microsoft.com/office/officeart/2005/8/layout/default"/>
    <dgm:cxn modelId="{BCD9E77B-B8EF-B846-886B-C7A7E30231AC}" type="presParOf" srcId="{E23F3D39-C755-4A6C-A629-E168E78D2F26}" destId="{FEC3FA77-9DFD-435E-B027-52347234DBB1}" srcOrd="1" destOrd="0" presId="urn:microsoft.com/office/officeart/2005/8/layout/default"/>
    <dgm:cxn modelId="{E9DB5620-3A1E-7C4E-884D-9165C5F37112}" type="presParOf" srcId="{E23F3D39-C755-4A6C-A629-E168E78D2F26}" destId="{6AA387EF-ABB1-4542-AA1A-6571EBFC3F63}" srcOrd="2" destOrd="0" presId="urn:microsoft.com/office/officeart/2005/8/layout/default"/>
    <dgm:cxn modelId="{0B153B5E-49BA-E549-A719-2858D1EBEF3E}" type="presParOf" srcId="{E23F3D39-C755-4A6C-A629-E168E78D2F26}" destId="{76E9B28C-8C31-48B1-A2D7-1EE3994F6557}" srcOrd="3" destOrd="0" presId="urn:microsoft.com/office/officeart/2005/8/layout/default"/>
    <dgm:cxn modelId="{725EE3EC-0833-EF45-A7BF-9DB3B356739C}" type="presParOf" srcId="{E23F3D39-C755-4A6C-A629-E168E78D2F26}" destId="{A3C9B1B3-0172-4045-8674-9A0845F98FD1}" srcOrd="4" destOrd="0" presId="urn:microsoft.com/office/officeart/2005/8/layout/default"/>
    <dgm:cxn modelId="{09926462-7CEF-684B-B0F6-0AD065153B58}" type="presParOf" srcId="{E23F3D39-C755-4A6C-A629-E168E78D2F26}" destId="{49CBB9C0-6367-4E09-A670-F1C8D89F548E}" srcOrd="5" destOrd="0" presId="urn:microsoft.com/office/officeart/2005/8/layout/default"/>
    <dgm:cxn modelId="{61A31B3C-A16F-3C44-8EC7-021E6DE9E855}" type="presParOf" srcId="{E23F3D39-C755-4A6C-A629-E168E78D2F26}" destId="{95D97C57-FD97-4F0A-A878-1C131CF93522}" srcOrd="6" destOrd="0" presId="urn:microsoft.com/office/officeart/2005/8/layout/default"/>
    <dgm:cxn modelId="{0880DA4D-818B-884E-8FA6-6274E6E3302E}" type="presParOf" srcId="{E23F3D39-C755-4A6C-A629-E168E78D2F26}" destId="{44AD7A94-21D4-46F3-BDB0-487730EF885B}" srcOrd="7" destOrd="0" presId="urn:microsoft.com/office/officeart/2005/8/layout/default"/>
    <dgm:cxn modelId="{E8CFD8F6-8627-C34E-B5FB-487483700C9E}" type="presParOf" srcId="{E23F3D39-C755-4A6C-A629-E168E78D2F26}" destId="{D5BD2962-6FB9-4365-AE45-17F396D6735D}" srcOrd="8" destOrd="0" presId="urn:microsoft.com/office/officeart/2005/8/layout/default"/>
    <dgm:cxn modelId="{BEF6BABB-465A-5B44-9BBC-B8765F208DF7}" type="presParOf" srcId="{E23F3D39-C755-4A6C-A629-E168E78D2F26}" destId="{D3B3EAB4-C7DE-42C2-87F6-94360F3DBAE1}" srcOrd="9" destOrd="0" presId="urn:microsoft.com/office/officeart/2005/8/layout/default"/>
    <dgm:cxn modelId="{81084B5F-B0AC-ED49-8B62-ACE89C09AA28}" type="presParOf" srcId="{E23F3D39-C755-4A6C-A629-E168E78D2F26}" destId="{90288A55-5CD4-4BE4-8A24-74792AAB2136}" srcOrd="10" destOrd="0" presId="urn:microsoft.com/office/officeart/2005/8/layout/default"/>
    <dgm:cxn modelId="{932997C9-3342-5042-84BB-3F33118FB7F7}" type="presParOf" srcId="{E23F3D39-C755-4A6C-A629-E168E78D2F26}" destId="{026CE931-5BD9-4322-919C-D5F13CDCF200}" srcOrd="11" destOrd="0" presId="urn:microsoft.com/office/officeart/2005/8/layout/default"/>
    <dgm:cxn modelId="{26D74216-8D9A-E64C-8C85-715C3B640D12}" type="presParOf" srcId="{E23F3D39-C755-4A6C-A629-E168E78D2F26}" destId="{AB66576B-DF33-4EA9-87FA-87356304ACBA}" srcOrd="12" destOrd="0" presId="urn:microsoft.com/office/officeart/2005/8/layout/default"/>
    <dgm:cxn modelId="{58CDD03B-E6E3-4449-A2FC-16AF7895A068}" type="presParOf" srcId="{E23F3D39-C755-4A6C-A629-E168E78D2F26}" destId="{9B3AD010-0FBF-490D-B2AD-A9CFF64E91AB}" srcOrd="13" destOrd="0" presId="urn:microsoft.com/office/officeart/2005/8/layout/default"/>
    <dgm:cxn modelId="{36D19465-5054-0644-842F-EBB9F29AA857}" type="presParOf" srcId="{E23F3D39-C755-4A6C-A629-E168E78D2F26}" destId="{1FCEFEC7-259A-4660-9A9B-70288D3C62B5}" srcOrd="14" destOrd="0" presId="urn:microsoft.com/office/officeart/2005/8/layout/default"/>
    <dgm:cxn modelId="{24D509BD-F70B-D249-930A-051A50E9EEC5}" type="presParOf" srcId="{E23F3D39-C755-4A6C-A629-E168E78D2F26}" destId="{8AF16EDC-1656-4381-A69E-1331AE09FD0B}" srcOrd="15" destOrd="0" presId="urn:microsoft.com/office/officeart/2005/8/layout/default"/>
    <dgm:cxn modelId="{6EC7AB16-FA4A-7B4C-8534-2B14E4AA6293}" type="presParOf" srcId="{E23F3D39-C755-4A6C-A629-E168E78D2F26}" destId="{8A10EA78-5B64-49E2-98B3-ABC138F29656}" srcOrd="16" destOrd="0" presId="urn:microsoft.com/office/officeart/2005/8/layout/default"/>
    <dgm:cxn modelId="{DB24371D-F09A-DA4F-866A-200F669B9264}" type="presParOf" srcId="{E23F3D39-C755-4A6C-A629-E168E78D2F26}" destId="{E2523AC9-B964-448C-82BB-7FFC539980A0}" srcOrd="17" destOrd="0" presId="urn:microsoft.com/office/officeart/2005/8/layout/default"/>
    <dgm:cxn modelId="{DF1D91C4-0D7E-BE4F-B10E-DEC59356CEDD}" type="presParOf" srcId="{E23F3D39-C755-4A6C-A629-E168E78D2F26}" destId="{539E02A0-0B4A-4374-8C4E-12DE3B6EB141}" srcOrd="18" destOrd="0" presId="urn:microsoft.com/office/officeart/2005/8/layout/default"/>
    <dgm:cxn modelId="{7083985B-E913-5748-95AC-5C31B51B2CE6}" type="presParOf" srcId="{E23F3D39-C755-4A6C-A629-E168E78D2F26}" destId="{09D8CD5A-3D51-4710-87E0-90E0AF518E9E}" srcOrd="19" destOrd="0" presId="urn:microsoft.com/office/officeart/2005/8/layout/default"/>
    <dgm:cxn modelId="{441120AE-DA20-4D42-AB0A-CAAABA223906}" type="presParOf" srcId="{E23F3D39-C755-4A6C-A629-E168E78D2F26}" destId="{C2A70801-F63A-4300-BF68-D028259FE902}" srcOrd="20" destOrd="0" presId="urn:microsoft.com/office/officeart/2005/8/layout/default"/>
    <dgm:cxn modelId="{FFE83B76-B4B9-2147-A7BB-2F5E004FC590}" type="presParOf" srcId="{E23F3D39-C755-4A6C-A629-E168E78D2F26}" destId="{C8CE371D-A31C-460F-8274-53F4873771E8}" srcOrd="21" destOrd="0" presId="urn:microsoft.com/office/officeart/2005/8/layout/default"/>
    <dgm:cxn modelId="{9DD9AFA5-8266-F64C-B00E-B71CAFF36F56}" type="presParOf" srcId="{E23F3D39-C755-4A6C-A629-E168E78D2F26}" destId="{227C601E-6985-4529-9D0E-A53DB139911C}" srcOrd="22" destOrd="0" presId="urn:microsoft.com/office/officeart/2005/8/layout/default"/>
    <dgm:cxn modelId="{CCF25005-86F6-8941-B2C2-9497B55E8CDE}" type="presParOf" srcId="{E23F3D39-C755-4A6C-A629-E168E78D2F26}" destId="{20FE9E0A-BB38-40F5-B8E7-F073D87BCC1C}" srcOrd="23" destOrd="0" presId="urn:microsoft.com/office/officeart/2005/8/layout/default"/>
    <dgm:cxn modelId="{0B99AC75-C4EF-2242-849B-41B8712028EF}" type="presParOf" srcId="{E23F3D39-C755-4A6C-A629-E168E78D2F26}" destId="{5E4C3092-11C2-4E7A-AA19-B67F7ACCBBD1}" srcOrd="2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180993-9EFE-4020-96FB-4579ADD337C2}"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6180CDA2-C3AF-4859-ADE0-96B02782F953}">
      <dgm:prSet phldrT="[Text]"/>
      <dgm:spPr/>
      <dgm:t>
        <a:bodyPr/>
        <a:lstStyle/>
        <a:p>
          <a:r>
            <a:rPr lang="en-US" dirty="0" smtClean="0"/>
            <a:t>Policy positions </a:t>
          </a:r>
          <a:endParaRPr lang="en-US" dirty="0"/>
        </a:p>
      </dgm:t>
    </dgm:pt>
    <dgm:pt modelId="{CFAE31E9-237E-4C0C-B41A-73924A43F157}" type="parTrans" cxnId="{39C70138-DD2A-4A0C-8B37-2D1DE24FD83D}">
      <dgm:prSet/>
      <dgm:spPr/>
      <dgm:t>
        <a:bodyPr/>
        <a:lstStyle/>
        <a:p>
          <a:endParaRPr lang="en-US"/>
        </a:p>
      </dgm:t>
    </dgm:pt>
    <dgm:pt modelId="{E2E032DB-F98D-40BF-8954-F24A3FB0CEA4}" type="sibTrans" cxnId="{39C70138-DD2A-4A0C-8B37-2D1DE24FD83D}">
      <dgm:prSet/>
      <dgm:spPr/>
      <dgm:t>
        <a:bodyPr/>
        <a:lstStyle/>
        <a:p>
          <a:endParaRPr lang="en-US"/>
        </a:p>
      </dgm:t>
    </dgm:pt>
    <dgm:pt modelId="{DD382099-F77B-44D8-8A81-774A9E847832}">
      <dgm:prSet/>
      <dgm:spPr/>
      <dgm:t>
        <a:bodyPr/>
        <a:lstStyle/>
        <a:p>
          <a:r>
            <a:rPr lang="en-US" dirty="0" smtClean="0"/>
            <a:t>Public Service and Policy-Making: Federal, State, and Local Government, </a:t>
          </a:r>
        </a:p>
      </dgm:t>
    </dgm:pt>
    <dgm:pt modelId="{1BC7CB73-6781-4C96-95F0-FCC9C502BF38}" type="parTrans" cxnId="{5D36A712-8661-4670-9BEC-22C523E656FA}">
      <dgm:prSet/>
      <dgm:spPr/>
      <dgm:t>
        <a:bodyPr/>
        <a:lstStyle/>
        <a:p>
          <a:endParaRPr lang="en-US"/>
        </a:p>
      </dgm:t>
    </dgm:pt>
    <dgm:pt modelId="{CCC60266-8B33-466B-993B-32780464AB94}" type="sibTrans" cxnId="{5D36A712-8661-4670-9BEC-22C523E656FA}">
      <dgm:prSet/>
      <dgm:spPr/>
      <dgm:t>
        <a:bodyPr/>
        <a:lstStyle/>
        <a:p>
          <a:endParaRPr lang="en-US"/>
        </a:p>
      </dgm:t>
    </dgm:pt>
    <dgm:pt modelId="{B7BC7ED4-6335-45A6-B497-B2C1ACA2A8C6}">
      <dgm:prSet/>
      <dgm:spPr/>
      <dgm:t>
        <a:bodyPr/>
        <a:lstStyle/>
        <a:p>
          <a:r>
            <a:rPr lang="en-US" dirty="0" smtClean="0"/>
            <a:t>Lobbying and Government Relations </a:t>
          </a:r>
        </a:p>
      </dgm:t>
    </dgm:pt>
    <dgm:pt modelId="{08FF5090-C290-4BED-99CC-2C67DF10B20C}" type="parTrans" cxnId="{CAC29E98-2843-4C69-98C9-ABB47C356542}">
      <dgm:prSet/>
      <dgm:spPr/>
      <dgm:t>
        <a:bodyPr/>
        <a:lstStyle/>
        <a:p>
          <a:endParaRPr lang="en-US"/>
        </a:p>
      </dgm:t>
    </dgm:pt>
    <dgm:pt modelId="{DF0F90C0-5568-4FEC-9D09-B9DA4AA83F38}" type="sibTrans" cxnId="{CAC29E98-2843-4C69-98C9-ABB47C356542}">
      <dgm:prSet/>
      <dgm:spPr/>
      <dgm:t>
        <a:bodyPr/>
        <a:lstStyle/>
        <a:p>
          <a:endParaRPr lang="en-US"/>
        </a:p>
      </dgm:t>
    </dgm:pt>
    <dgm:pt modelId="{718C42B1-C995-4AA5-A4F3-65FFEB24B144}">
      <dgm:prSet/>
      <dgm:spPr/>
      <dgm:t>
        <a:bodyPr/>
        <a:lstStyle/>
        <a:p>
          <a:r>
            <a:rPr lang="en-US" dirty="0" smtClean="0"/>
            <a:t>Organized Medicine: Non-profits and Associations </a:t>
          </a:r>
        </a:p>
      </dgm:t>
    </dgm:pt>
    <dgm:pt modelId="{94BF74AA-BA53-4351-AB79-53E9C5C764FE}" type="parTrans" cxnId="{39CCC701-1049-44F6-B5F3-7320339CF7C2}">
      <dgm:prSet/>
      <dgm:spPr/>
      <dgm:t>
        <a:bodyPr/>
        <a:lstStyle/>
        <a:p>
          <a:endParaRPr lang="en-US"/>
        </a:p>
      </dgm:t>
    </dgm:pt>
    <dgm:pt modelId="{FA014C85-E3C0-4880-B191-B556BC55EBE6}" type="sibTrans" cxnId="{39CCC701-1049-44F6-B5F3-7320339CF7C2}">
      <dgm:prSet/>
      <dgm:spPr/>
      <dgm:t>
        <a:bodyPr/>
        <a:lstStyle/>
        <a:p>
          <a:endParaRPr lang="en-US"/>
        </a:p>
      </dgm:t>
    </dgm:pt>
    <dgm:pt modelId="{CFFCA61A-7AED-4DCA-ABFD-D912B8885F88}">
      <dgm:prSet/>
      <dgm:spPr/>
      <dgm:t>
        <a:bodyPr/>
        <a:lstStyle/>
        <a:p>
          <a:r>
            <a:rPr lang="en-US" dirty="0" smtClean="0"/>
            <a:t>Business and Industry </a:t>
          </a:r>
        </a:p>
      </dgm:t>
    </dgm:pt>
    <dgm:pt modelId="{3E33B1B6-9610-440B-BCF6-2E6C26FE6A9A}" type="parTrans" cxnId="{406104B1-91FC-475E-BF6F-C994CBE86692}">
      <dgm:prSet/>
      <dgm:spPr/>
      <dgm:t>
        <a:bodyPr/>
        <a:lstStyle/>
        <a:p>
          <a:endParaRPr lang="en-US"/>
        </a:p>
      </dgm:t>
    </dgm:pt>
    <dgm:pt modelId="{95D3DFC0-A3EE-413D-86AA-902E4047C85A}" type="sibTrans" cxnId="{406104B1-91FC-475E-BF6F-C994CBE86692}">
      <dgm:prSet/>
      <dgm:spPr/>
      <dgm:t>
        <a:bodyPr/>
        <a:lstStyle/>
        <a:p>
          <a:endParaRPr lang="en-US"/>
        </a:p>
      </dgm:t>
    </dgm:pt>
    <dgm:pt modelId="{1DFF4BF0-3BF3-4E3C-9A82-3ABF3DC49076}">
      <dgm:prSet/>
      <dgm:spPr/>
      <dgm:t>
        <a:bodyPr/>
        <a:lstStyle/>
        <a:p>
          <a:r>
            <a:rPr lang="en-US" dirty="0" smtClean="0"/>
            <a:t>Physician Executive Careers: Hospitals and Healthcare Management Companies </a:t>
          </a:r>
        </a:p>
      </dgm:t>
    </dgm:pt>
    <dgm:pt modelId="{F4A61F82-471A-4AA4-972A-ABA6FF2740AF}" type="parTrans" cxnId="{75C0DC66-5D2E-4495-B79B-CF34F55BE659}">
      <dgm:prSet/>
      <dgm:spPr/>
      <dgm:t>
        <a:bodyPr/>
        <a:lstStyle/>
        <a:p>
          <a:endParaRPr lang="en-US"/>
        </a:p>
      </dgm:t>
    </dgm:pt>
    <dgm:pt modelId="{807A442C-2BF2-4826-98EA-F1A00E4A335E}" type="sibTrans" cxnId="{75C0DC66-5D2E-4495-B79B-CF34F55BE659}">
      <dgm:prSet/>
      <dgm:spPr/>
      <dgm:t>
        <a:bodyPr/>
        <a:lstStyle/>
        <a:p>
          <a:endParaRPr lang="en-US"/>
        </a:p>
      </dgm:t>
    </dgm:pt>
    <dgm:pt modelId="{39BE4784-BC3D-4947-9010-BABBC9BBA896}">
      <dgm:prSet/>
      <dgm:spPr/>
      <dgm:t>
        <a:bodyPr/>
        <a:lstStyle/>
        <a:p>
          <a:r>
            <a:rPr lang="en-US" dirty="0" smtClean="0"/>
            <a:t>Informatics </a:t>
          </a:r>
        </a:p>
      </dgm:t>
    </dgm:pt>
    <dgm:pt modelId="{DFED4F4E-7F0E-4321-A2A5-9093CF5ACCEA}" type="parTrans" cxnId="{321A6CD1-A2E1-4BAB-9F41-C1B492239B46}">
      <dgm:prSet/>
      <dgm:spPr/>
      <dgm:t>
        <a:bodyPr/>
        <a:lstStyle/>
        <a:p>
          <a:endParaRPr lang="en-US"/>
        </a:p>
      </dgm:t>
    </dgm:pt>
    <dgm:pt modelId="{F48F9A8A-9AE7-403F-A62E-DACA632C882F}" type="sibTrans" cxnId="{321A6CD1-A2E1-4BAB-9F41-C1B492239B46}">
      <dgm:prSet/>
      <dgm:spPr/>
      <dgm:t>
        <a:bodyPr/>
        <a:lstStyle/>
        <a:p>
          <a:endParaRPr lang="en-US"/>
        </a:p>
      </dgm:t>
    </dgm:pt>
    <dgm:pt modelId="{BDD9A6F4-1523-4C4B-9F9A-E4178F12B58E}">
      <dgm:prSet/>
      <dgm:spPr/>
      <dgm:t>
        <a:bodyPr/>
        <a:lstStyle/>
        <a:p>
          <a:r>
            <a:rPr lang="en-US" dirty="0" smtClean="0"/>
            <a:t>Consulting </a:t>
          </a:r>
        </a:p>
      </dgm:t>
    </dgm:pt>
    <dgm:pt modelId="{1E2D0950-6A63-440E-8A00-37F30F6763D3}" type="parTrans" cxnId="{CFA9850A-CFFB-4FB7-8261-0F695CCF22DE}">
      <dgm:prSet/>
      <dgm:spPr/>
      <dgm:t>
        <a:bodyPr/>
        <a:lstStyle/>
        <a:p>
          <a:endParaRPr lang="en-US"/>
        </a:p>
      </dgm:t>
    </dgm:pt>
    <dgm:pt modelId="{A6FA0D6C-DFAB-4AEF-A2EB-527F53110EFE}" type="sibTrans" cxnId="{CFA9850A-CFFB-4FB7-8261-0F695CCF22DE}">
      <dgm:prSet/>
      <dgm:spPr/>
      <dgm:t>
        <a:bodyPr/>
        <a:lstStyle/>
        <a:p>
          <a:endParaRPr lang="en-US"/>
        </a:p>
      </dgm:t>
    </dgm:pt>
    <dgm:pt modelId="{216C81DF-6FB0-4F65-BF1C-C3A052173932}">
      <dgm:prSet/>
      <dgm:spPr/>
      <dgm:t>
        <a:bodyPr/>
        <a:lstStyle/>
        <a:p>
          <a:r>
            <a:rPr lang="en-US" dirty="0" smtClean="0"/>
            <a:t>Pharmaceutical Research </a:t>
          </a:r>
        </a:p>
      </dgm:t>
    </dgm:pt>
    <dgm:pt modelId="{95F5D376-4C14-43A8-AB45-C7D9DDF33EE0}" type="parTrans" cxnId="{01477D24-7400-43B9-AA37-893DD00F56E6}">
      <dgm:prSet/>
      <dgm:spPr/>
      <dgm:t>
        <a:bodyPr/>
        <a:lstStyle/>
        <a:p>
          <a:endParaRPr lang="en-US"/>
        </a:p>
      </dgm:t>
    </dgm:pt>
    <dgm:pt modelId="{9FE52935-1766-42EE-8FEC-B154658EBE4A}" type="sibTrans" cxnId="{01477D24-7400-43B9-AA37-893DD00F56E6}">
      <dgm:prSet/>
      <dgm:spPr/>
      <dgm:t>
        <a:bodyPr/>
        <a:lstStyle/>
        <a:p>
          <a:endParaRPr lang="en-US"/>
        </a:p>
      </dgm:t>
    </dgm:pt>
    <dgm:pt modelId="{60E545D0-9681-416E-8587-93D75087A885}">
      <dgm:prSet/>
      <dgm:spPr/>
      <dgm:t>
        <a:bodyPr/>
        <a:lstStyle/>
        <a:p>
          <a:r>
            <a:rPr lang="en-US" dirty="0" smtClean="0"/>
            <a:t>Communications </a:t>
          </a:r>
        </a:p>
      </dgm:t>
    </dgm:pt>
    <dgm:pt modelId="{31C2EF53-E570-47EB-A0C8-9F3335140FEB}" type="parTrans" cxnId="{EE1CB284-73D5-4108-BCB6-BA309E3A52D8}">
      <dgm:prSet/>
      <dgm:spPr/>
      <dgm:t>
        <a:bodyPr/>
        <a:lstStyle/>
        <a:p>
          <a:endParaRPr lang="en-US"/>
        </a:p>
      </dgm:t>
    </dgm:pt>
    <dgm:pt modelId="{D6013A2F-6C13-42A9-8A24-E1E773EFD343}" type="sibTrans" cxnId="{EE1CB284-73D5-4108-BCB6-BA309E3A52D8}">
      <dgm:prSet/>
      <dgm:spPr/>
      <dgm:t>
        <a:bodyPr/>
        <a:lstStyle/>
        <a:p>
          <a:endParaRPr lang="en-US"/>
        </a:p>
      </dgm:t>
    </dgm:pt>
    <dgm:pt modelId="{0C1A8571-C9B1-4C94-BA42-20ABBEE218D8}">
      <dgm:prSet/>
      <dgm:spPr/>
      <dgm:t>
        <a:bodyPr/>
        <a:lstStyle/>
        <a:p>
          <a:r>
            <a:rPr lang="en-US" dirty="0" smtClean="0"/>
            <a:t>Print Journalism and Writing </a:t>
          </a:r>
        </a:p>
      </dgm:t>
    </dgm:pt>
    <dgm:pt modelId="{2AFCD365-8C04-47CD-AB02-9C9489C58409}" type="parTrans" cxnId="{ED060475-42A1-4BCF-8159-DAE2E7CD2188}">
      <dgm:prSet/>
      <dgm:spPr/>
      <dgm:t>
        <a:bodyPr/>
        <a:lstStyle/>
        <a:p>
          <a:endParaRPr lang="en-US"/>
        </a:p>
      </dgm:t>
    </dgm:pt>
    <dgm:pt modelId="{FEBDF304-3971-4C47-9DA4-6B58DF38CE8B}" type="sibTrans" cxnId="{ED060475-42A1-4BCF-8159-DAE2E7CD2188}">
      <dgm:prSet/>
      <dgm:spPr/>
      <dgm:t>
        <a:bodyPr/>
        <a:lstStyle/>
        <a:p>
          <a:endParaRPr lang="en-US"/>
        </a:p>
      </dgm:t>
    </dgm:pt>
    <dgm:pt modelId="{EBF79F72-6E48-4318-BB9F-32904B328263}">
      <dgm:prSet/>
      <dgm:spPr/>
      <dgm:t>
        <a:bodyPr/>
        <a:lstStyle/>
        <a:p>
          <a:r>
            <a:rPr lang="en-US" dirty="0" smtClean="0"/>
            <a:t>Broadcast Journalism </a:t>
          </a:r>
        </a:p>
      </dgm:t>
    </dgm:pt>
    <dgm:pt modelId="{502A9772-33A7-45C5-BDBB-224EF544622A}" type="parTrans" cxnId="{BB50F815-AEC3-428B-BF63-761FDF7673B2}">
      <dgm:prSet/>
      <dgm:spPr/>
      <dgm:t>
        <a:bodyPr/>
        <a:lstStyle/>
        <a:p>
          <a:endParaRPr lang="en-US"/>
        </a:p>
      </dgm:t>
    </dgm:pt>
    <dgm:pt modelId="{8DD532E6-BB71-498A-B30B-BE4FFE8C2C6C}" type="sibTrans" cxnId="{BB50F815-AEC3-428B-BF63-761FDF7673B2}">
      <dgm:prSet/>
      <dgm:spPr/>
      <dgm:t>
        <a:bodyPr/>
        <a:lstStyle/>
        <a:p>
          <a:endParaRPr lang="en-US"/>
        </a:p>
      </dgm:t>
    </dgm:pt>
    <dgm:pt modelId="{304EF31A-5567-404B-8806-C6027FC6AFEB}">
      <dgm:prSet/>
      <dgm:spPr/>
      <dgm:t>
        <a:bodyPr/>
        <a:lstStyle/>
        <a:p>
          <a:r>
            <a:rPr lang="en-US" dirty="0" smtClean="0"/>
            <a:t>Non-traditional Environments </a:t>
          </a:r>
        </a:p>
      </dgm:t>
    </dgm:pt>
    <dgm:pt modelId="{C50B7DC9-FDD6-40D7-83A0-E07F7AC68EB1}" type="parTrans" cxnId="{08BF797B-8584-46A6-9FA0-1A307074E328}">
      <dgm:prSet/>
      <dgm:spPr/>
      <dgm:t>
        <a:bodyPr/>
        <a:lstStyle/>
        <a:p>
          <a:endParaRPr lang="en-US"/>
        </a:p>
      </dgm:t>
    </dgm:pt>
    <dgm:pt modelId="{AD5F2DEA-5770-4F93-ABE8-5E3974B1CB4D}" type="sibTrans" cxnId="{08BF797B-8584-46A6-9FA0-1A307074E328}">
      <dgm:prSet/>
      <dgm:spPr/>
      <dgm:t>
        <a:bodyPr/>
        <a:lstStyle/>
        <a:p>
          <a:endParaRPr lang="en-US"/>
        </a:p>
      </dgm:t>
    </dgm:pt>
    <dgm:pt modelId="{A316A0AA-A753-4862-8AA6-6A442E2E751A}">
      <dgm:prSet/>
      <dgm:spPr/>
      <dgm:t>
        <a:bodyPr/>
        <a:lstStyle/>
        <a:p>
          <a:r>
            <a:rPr lang="en-US" dirty="0" smtClean="0"/>
            <a:t>Aerospace Medicine </a:t>
          </a:r>
        </a:p>
      </dgm:t>
    </dgm:pt>
    <dgm:pt modelId="{1CE76276-B920-4252-AB46-A01996B4DD36}" type="parTrans" cxnId="{70AD8FA5-7809-46A4-9A60-40FB7B32C428}">
      <dgm:prSet/>
      <dgm:spPr/>
      <dgm:t>
        <a:bodyPr/>
        <a:lstStyle/>
        <a:p>
          <a:endParaRPr lang="en-US"/>
        </a:p>
      </dgm:t>
    </dgm:pt>
    <dgm:pt modelId="{B1BBF545-5107-4B61-BBBE-002AAEBA0037}" type="sibTrans" cxnId="{70AD8FA5-7809-46A4-9A60-40FB7B32C428}">
      <dgm:prSet/>
      <dgm:spPr/>
      <dgm:t>
        <a:bodyPr/>
        <a:lstStyle/>
        <a:p>
          <a:endParaRPr lang="en-US"/>
        </a:p>
      </dgm:t>
    </dgm:pt>
    <dgm:pt modelId="{2E259F57-D43F-49FA-8E83-232AC357F2B8}">
      <dgm:prSet/>
      <dgm:spPr/>
      <dgm:t>
        <a:bodyPr/>
        <a:lstStyle/>
        <a:p>
          <a:r>
            <a:rPr lang="en-US" dirty="0" smtClean="0"/>
            <a:t>International Medicine</a:t>
          </a:r>
        </a:p>
      </dgm:t>
    </dgm:pt>
    <dgm:pt modelId="{382B862C-2458-44F1-9C79-835099FF99F5}" type="parTrans" cxnId="{73FDA6C7-73BF-4DF4-9C23-37E21C673C6D}">
      <dgm:prSet/>
      <dgm:spPr/>
      <dgm:t>
        <a:bodyPr/>
        <a:lstStyle/>
        <a:p>
          <a:endParaRPr lang="en-US"/>
        </a:p>
      </dgm:t>
    </dgm:pt>
    <dgm:pt modelId="{F99809C2-2EC5-4272-B2DA-79D0147227B6}" type="sibTrans" cxnId="{73FDA6C7-73BF-4DF4-9C23-37E21C673C6D}">
      <dgm:prSet/>
      <dgm:spPr/>
      <dgm:t>
        <a:bodyPr/>
        <a:lstStyle/>
        <a:p>
          <a:endParaRPr lang="en-US"/>
        </a:p>
      </dgm:t>
    </dgm:pt>
    <dgm:pt modelId="{F6417496-DD1F-4B35-9182-797518CFF4D6}">
      <dgm:prSet/>
      <dgm:spPr/>
      <dgm:t>
        <a:bodyPr/>
        <a:lstStyle/>
        <a:p>
          <a:r>
            <a:rPr lang="en-US" dirty="0" smtClean="0"/>
            <a:t>Bioterrorism</a:t>
          </a:r>
        </a:p>
      </dgm:t>
    </dgm:pt>
    <dgm:pt modelId="{32F3C69A-1716-4FCD-A1DC-DA93E7C4CB96}" type="parTrans" cxnId="{3F9AAFA7-30D4-41CF-AB5D-098159776AC3}">
      <dgm:prSet/>
      <dgm:spPr/>
      <dgm:t>
        <a:bodyPr/>
        <a:lstStyle/>
        <a:p>
          <a:endParaRPr lang="en-US"/>
        </a:p>
      </dgm:t>
    </dgm:pt>
    <dgm:pt modelId="{64B8F3D4-46B7-4B15-9941-4694536FBDE3}" type="sibTrans" cxnId="{3F9AAFA7-30D4-41CF-AB5D-098159776AC3}">
      <dgm:prSet/>
      <dgm:spPr/>
      <dgm:t>
        <a:bodyPr/>
        <a:lstStyle/>
        <a:p>
          <a:endParaRPr lang="en-US"/>
        </a:p>
      </dgm:t>
    </dgm:pt>
    <dgm:pt modelId="{D7054A22-8C9B-4213-8F1E-24F890760F88}" type="pres">
      <dgm:prSet presAssocID="{70180993-9EFE-4020-96FB-4579ADD337C2}" presName="linear" presStyleCnt="0">
        <dgm:presLayoutVars>
          <dgm:dir/>
          <dgm:animLvl val="lvl"/>
          <dgm:resizeHandles val="exact"/>
        </dgm:presLayoutVars>
      </dgm:prSet>
      <dgm:spPr/>
      <dgm:t>
        <a:bodyPr/>
        <a:lstStyle/>
        <a:p>
          <a:endParaRPr lang="en-US"/>
        </a:p>
      </dgm:t>
    </dgm:pt>
    <dgm:pt modelId="{50F95260-BAAB-41D9-A47F-EC5A5863D80C}" type="pres">
      <dgm:prSet presAssocID="{6180CDA2-C3AF-4859-ADE0-96B02782F953}" presName="parentLin" presStyleCnt="0"/>
      <dgm:spPr/>
    </dgm:pt>
    <dgm:pt modelId="{90C3DC14-EC9E-4747-A131-78759448484B}" type="pres">
      <dgm:prSet presAssocID="{6180CDA2-C3AF-4859-ADE0-96B02782F953}" presName="parentLeftMargin" presStyleLbl="node1" presStyleIdx="0" presStyleCnt="5"/>
      <dgm:spPr/>
      <dgm:t>
        <a:bodyPr/>
        <a:lstStyle/>
        <a:p>
          <a:endParaRPr lang="en-US"/>
        </a:p>
      </dgm:t>
    </dgm:pt>
    <dgm:pt modelId="{4723D4E4-1EC8-46D9-9994-5A7C2BF44AF9}" type="pres">
      <dgm:prSet presAssocID="{6180CDA2-C3AF-4859-ADE0-96B02782F953}" presName="parentText" presStyleLbl="node1" presStyleIdx="0" presStyleCnt="5">
        <dgm:presLayoutVars>
          <dgm:chMax val="0"/>
          <dgm:bulletEnabled val="1"/>
        </dgm:presLayoutVars>
      </dgm:prSet>
      <dgm:spPr/>
      <dgm:t>
        <a:bodyPr/>
        <a:lstStyle/>
        <a:p>
          <a:endParaRPr lang="en-US"/>
        </a:p>
      </dgm:t>
    </dgm:pt>
    <dgm:pt modelId="{6E139FC2-8A7C-40E0-B5A4-CFB6FAB6D210}" type="pres">
      <dgm:prSet presAssocID="{6180CDA2-C3AF-4859-ADE0-96B02782F953}" presName="negativeSpace" presStyleCnt="0"/>
      <dgm:spPr/>
    </dgm:pt>
    <dgm:pt modelId="{46CFA6A6-7DCF-447A-88A4-1B9241B1AB78}" type="pres">
      <dgm:prSet presAssocID="{6180CDA2-C3AF-4859-ADE0-96B02782F953}" presName="childText" presStyleLbl="conFgAcc1" presStyleIdx="0" presStyleCnt="5">
        <dgm:presLayoutVars>
          <dgm:bulletEnabled val="1"/>
        </dgm:presLayoutVars>
      </dgm:prSet>
      <dgm:spPr/>
      <dgm:t>
        <a:bodyPr/>
        <a:lstStyle/>
        <a:p>
          <a:endParaRPr lang="en-US"/>
        </a:p>
      </dgm:t>
    </dgm:pt>
    <dgm:pt modelId="{E0BDD520-5B85-4EDC-BFFE-FB2083FA2314}" type="pres">
      <dgm:prSet presAssocID="{E2E032DB-F98D-40BF-8954-F24A3FB0CEA4}" presName="spaceBetweenRectangles" presStyleCnt="0"/>
      <dgm:spPr/>
    </dgm:pt>
    <dgm:pt modelId="{97C23FC2-770D-417D-855A-753955C4A9B4}" type="pres">
      <dgm:prSet presAssocID="{CFFCA61A-7AED-4DCA-ABFD-D912B8885F88}" presName="parentLin" presStyleCnt="0"/>
      <dgm:spPr/>
    </dgm:pt>
    <dgm:pt modelId="{B70EBB4C-10C8-4474-8A63-1966D0897A18}" type="pres">
      <dgm:prSet presAssocID="{CFFCA61A-7AED-4DCA-ABFD-D912B8885F88}" presName="parentLeftMargin" presStyleLbl="node1" presStyleIdx="0" presStyleCnt="5"/>
      <dgm:spPr/>
      <dgm:t>
        <a:bodyPr/>
        <a:lstStyle/>
        <a:p>
          <a:endParaRPr lang="en-US"/>
        </a:p>
      </dgm:t>
    </dgm:pt>
    <dgm:pt modelId="{952F7AA4-208C-431D-B71D-63CBEDFD801B}" type="pres">
      <dgm:prSet presAssocID="{CFFCA61A-7AED-4DCA-ABFD-D912B8885F88}" presName="parentText" presStyleLbl="node1" presStyleIdx="1" presStyleCnt="5">
        <dgm:presLayoutVars>
          <dgm:chMax val="0"/>
          <dgm:bulletEnabled val="1"/>
        </dgm:presLayoutVars>
      </dgm:prSet>
      <dgm:spPr/>
      <dgm:t>
        <a:bodyPr/>
        <a:lstStyle/>
        <a:p>
          <a:endParaRPr lang="en-US"/>
        </a:p>
      </dgm:t>
    </dgm:pt>
    <dgm:pt modelId="{05634C77-5CAE-410E-B24B-B6D85A36CCCD}" type="pres">
      <dgm:prSet presAssocID="{CFFCA61A-7AED-4DCA-ABFD-D912B8885F88}" presName="negativeSpace" presStyleCnt="0"/>
      <dgm:spPr/>
    </dgm:pt>
    <dgm:pt modelId="{9A7C4970-8487-4AE0-8DDB-6960EF827999}" type="pres">
      <dgm:prSet presAssocID="{CFFCA61A-7AED-4DCA-ABFD-D912B8885F88}" presName="childText" presStyleLbl="conFgAcc1" presStyleIdx="1" presStyleCnt="5">
        <dgm:presLayoutVars>
          <dgm:bulletEnabled val="1"/>
        </dgm:presLayoutVars>
      </dgm:prSet>
      <dgm:spPr/>
      <dgm:t>
        <a:bodyPr/>
        <a:lstStyle/>
        <a:p>
          <a:endParaRPr lang="en-US"/>
        </a:p>
      </dgm:t>
    </dgm:pt>
    <dgm:pt modelId="{84D75C6C-8486-45FA-A71F-B66C0A94F07E}" type="pres">
      <dgm:prSet presAssocID="{95D3DFC0-A3EE-413D-86AA-902E4047C85A}" presName="spaceBetweenRectangles" presStyleCnt="0"/>
      <dgm:spPr/>
    </dgm:pt>
    <dgm:pt modelId="{0FE75A82-67B5-4C60-BC04-52CD8FA93D38}" type="pres">
      <dgm:prSet presAssocID="{216C81DF-6FB0-4F65-BF1C-C3A052173932}" presName="parentLin" presStyleCnt="0"/>
      <dgm:spPr/>
    </dgm:pt>
    <dgm:pt modelId="{BCAFBC84-0280-4281-A040-77D3D806BC90}" type="pres">
      <dgm:prSet presAssocID="{216C81DF-6FB0-4F65-BF1C-C3A052173932}" presName="parentLeftMargin" presStyleLbl="node1" presStyleIdx="1" presStyleCnt="5"/>
      <dgm:spPr/>
      <dgm:t>
        <a:bodyPr/>
        <a:lstStyle/>
        <a:p>
          <a:endParaRPr lang="en-US"/>
        </a:p>
      </dgm:t>
    </dgm:pt>
    <dgm:pt modelId="{7D591D55-8288-4982-A93A-FAAB8026C0CB}" type="pres">
      <dgm:prSet presAssocID="{216C81DF-6FB0-4F65-BF1C-C3A052173932}" presName="parentText" presStyleLbl="node1" presStyleIdx="2" presStyleCnt="5">
        <dgm:presLayoutVars>
          <dgm:chMax val="0"/>
          <dgm:bulletEnabled val="1"/>
        </dgm:presLayoutVars>
      </dgm:prSet>
      <dgm:spPr/>
      <dgm:t>
        <a:bodyPr/>
        <a:lstStyle/>
        <a:p>
          <a:endParaRPr lang="en-US"/>
        </a:p>
      </dgm:t>
    </dgm:pt>
    <dgm:pt modelId="{EB3A8846-3D6E-47B8-91BF-F58ACCAF4F13}" type="pres">
      <dgm:prSet presAssocID="{216C81DF-6FB0-4F65-BF1C-C3A052173932}" presName="negativeSpace" presStyleCnt="0"/>
      <dgm:spPr/>
    </dgm:pt>
    <dgm:pt modelId="{F94F9B87-1DEF-472E-9280-1CB7EE913872}" type="pres">
      <dgm:prSet presAssocID="{216C81DF-6FB0-4F65-BF1C-C3A052173932}" presName="childText" presStyleLbl="conFgAcc1" presStyleIdx="2" presStyleCnt="5">
        <dgm:presLayoutVars>
          <dgm:bulletEnabled val="1"/>
        </dgm:presLayoutVars>
      </dgm:prSet>
      <dgm:spPr/>
    </dgm:pt>
    <dgm:pt modelId="{FFA87445-120B-4DFA-9879-3FF5C11C7115}" type="pres">
      <dgm:prSet presAssocID="{9FE52935-1766-42EE-8FEC-B154658EBE4A}" presName="spaceBetweenRectangles" presStyleCnt="0"/>
      <dgm:spPr/>
    </dgm:pt>
    <dgm:pt modelId="{A21D3412-1E1C-45DE-997D-AA7E7BE96FBF}" type="pres">
      <dgm:prSet presAssocID="{60E545D0-9681-416E-8587-93D75087A885}" presName="parentLin" presStyleCnt="0"/>
      <dgm:spPr/>
    </dgm:pt>
    <dgm:pt modelId="{A72555E6-8E7A-4306-9C5A-29B3C966502A}" type="pres">
      <dgm:prSet presAssocID="{60E545D0-9681-416E-8587-93D75087A885}" presName="parentLeftMargin" presStyleLbl="node1" presStyleIdx="2" presStyleCnt="5"/>
      <dgm:spPr/>
      <dgm:t>
        <a:bodyPr/>
        <a:lstStyle/>
        <a:p>
          <a:endParaRPr lang="en-US"/>
        </a:p>
      </dgm:t>
    </dgm:pt>
    <dgm:pt modelId="{0FA29DBC-768F-4287-846F-19C126613C61}" type="pres">
      <dgm:prSet presAssocID="{60E545D0-9681-416E-8587-93D75087A885}" presName="parentText" presStyleLbl="node1" presStyleIdx="3" presStyleCnt="5">
        <dgm:presLayoutVars>
          <dgm:chMax val="0"/>
          <dgm:bulletEnabled val="1"/>
        </dgm:presLayoutVars>
      </dgm:prSet>
      <dgm:spPr/>
      <dgm:t>
        <a:bodyPr/>
        <a:lstStyle/>
        <a:p>
          <a:endParaRPr lang="en-US"/>
        </a:p>
      </dgm:t>
    </dgm:pt>
    <dgm:pt modelId="{9263CAD3-1B73-453E-A983-B0426DF1A840}" type="pres">
      <dgm:prSet presAssocID="{60E545D0-9681-416E-8587-93D75087A885}" presName="negativeSpace" presStyleCnt="0"/>
      <dgm:spPr/>
    </dgm:pt>
    <dgm:pt modelId="{15612093-000C-4192-8BB2-40B369B83842}" type="pres">
      <dgm:prSet presAssocID="{60E545D0-9681-416E-8587-93D75087A885}" presName="childText" presStyleLbl="conFgAcc1" presStyleIdx="3" presStyleCnt="5">
        <dgm:presLayoutVars>
          <dgm:bulletEnabled val="1"/>
        </dgm:presLayoutVars>
      </dgm:prSet>
      <dgm:spPr/>
      <dgm:t>
        <a:bodyPr/>
        <a:lstStyle/>
        <a:p>
          <a:endParaRPr lang="en-US"/>
        </a:p>
      </dgm:t>
    </dgm:pt>
    <dgm:pt modelId="{0A43EA92-B241-4C99-B8EF-6FC4C18B87C1}" type="pres">
      <dgm:prSet presAssocID="{D6013A2F-6C13-42A9-8A24-E1E773EFD343}" presName="spaceBetweenRectangles" presStyleCnt="0"/>
      <dgm:spPr/>
    </dgm:pt>
    <dgm:pt modelId="{C4EB9228-7D73-4BA3-B4D5-3836A0D09DE6}" type="pres">
      <dgm:prSet presAssocID="{304EF31A-5567-404B-8806-C6027FC6AFEB}" presName="parentLin" presStyleCnt="0"/>
      <dgm:spPr/>
    </dgm:pt>
    <dgm:pt modelId="{2C9801BF-AFF7-4FB5-A23A-BD440FFF4F83}" type="pres">
      <dgm:prSet presAssocID="{304EF31A-5567-404B-8806-C6027FC6AFEB}" presName="parentLeftMargin" presStyleLbl="node1" presStyleIdx="3" presStyleCnt="5"/>
      <dgm:spPr/>
      <dgm:t>
        <a:bodyPr/>
        <a:lstStyle/>
        <a:p>
          <a:endParaRPr lang="en-US"/>
        </a:p>
      </dgm:t>
    </dgm:pt>
    <dgm:pt modelId="{02CB5D67-5EEF-40AD-AB73-124B420BD172}" type="pres">
      <dgm:prSet presAssocID="{304EF31A-5567-404B-8806-C6027FC6AFEB}" presName="parentText" presStyleLbl="node1" presStyleIdx="4" presStyleCnt="5">
        <dgm:presLayoutVars>
          <dgm:chMax val="0"/>
          <dgm:bulletEnabled val="1"/>
        </dgm:presLayoutVars>
      </dgm:prSet>
      <dgm:spPr/>
      <dgm:t>
        <a:bodyPr/>
        <a:lstStyle/>
        <a:p>
          <a:endParaRPr lang="en-US"/>
        </a:p>
      </dgm:t>
    </dgm:pt>
    <dgm:pt modelId="{C45E1BE1-7A87-4AAA-A6A4-BD530AFEF727}" type="pres">
      <dgm:prSet presAssocID="{304EF31A-5567-404B-8806-C6027FC6AFEB}" presName="negativeSpace" presStyleCnt="0"/>
      <dgm:spPr/>
    </dgm:pt>
    <dgm:pt modelId="{B79783E8-DCBD-4FDD-8CB6-628B7AFC1654}" type="pres">
      <dgm:prSet presAssocID="{304EF31A-5567-404B-8806-C6027FC6AFEB}" presName="childText" presStyleLbl="conFgAcc1" presStyleIdx="4" presStyleCnt="5">
        <dgm:presLayoutVars>
          <dgm:bulletEnabled val="1"/>
        </dgm:presLayoutVars>
      </dgm:prSet>
      <dgm:spPr/>
      <dgm:t>
        <a:bodyPr/>
        <a:lstStyle/>
        <a:p>
          <a:endParaRPr lang="en-US"/>
        </a:p>
      </dgm:t>
    </dgm:pt>
  </dgm:ptLst>
  <dgm:cxnLst>
    <dgm:cxn modelId="{F286E037-B0A0-944F-BD40-A754695C4269}" type="presOf" srcId="{718C42B1-C995-4AA5-A4F3-65FFEB24B144}" destId="{46CFA6A6-7DCF-447A-88A4-1B9241B1AB78}" srcOrd="0" destOrd="2" presId="urn:microsoft.com/office/officeart/2005/8/layout/list1"/>
    <dgm:cxn modelId="{D0C79761-5180-6149-BC5A-2709F5458471}" type="presOf" srcId="{CFFCA61A-7AED-4DCA-ABFD-D912B8885F88}" destId="{B70EBB4C-10C8-4474-8A63-1966D0897A18}" srcOrd="0" destOrd="0" presId="urn:microsoft.com/office/officeart/2005/8/layout/list1"/>
    <dgm:cxn modelId="{08BF797B-8584-46A6-9FA0-1A307074E328}" srcId="{70180993-9EFE-4020-96FB-4579ADD337C2}" destId="{304EF31A-5567-404B-8806-C6027FC6AFEB}" srcOrd="4" destOrd="0" parTransId="{C50B7DC9-FDD6-40D7-83A0-E07F7AC68EB1}" sibTransId="{AD5F2DEA-5770-4F93-ABE8-5E3974B1CB4D}"/>
    <dgm:cxn modelId="{6A2D7B35-6F11-E541-A635-B52CF0D40F28}" type="presOf" srcId="{6180CDA2-C3AF-4859-ADE0-96B02782F953}" destId="{4723D4E4-1EC8-46D9-9994-5A7C2BF44AF9}" srcOrd="1" destOrd="0" presId="urn:microsoft.com/office/officeart/2005/8/layout/list1"/>
    <dgm:cxn modelId="{406104B1-91FC-475E-BF6F-C994CBE86692}" srcId="{70180993-9EFE-4020-96FB-4579ADD337C2}" destId="{CFFCA61A-7AED-4DCA-ABFD-D912B8885F88}" srcOrd="1" destOrd="0" parTransId="{3E33B1B6-9610-440B-BCF6-2E6C26FE6A9A}" sibTransId="{95D3DFC0-A3EE-413D-86AA-902E4047C85A}"/>
    <dgm:cxn modelId="{6B9FFB5D-CBE5-A44E-8963-ECC0955D66EC}" type="presOf" srcId="{A316A0AA-A753-4862-8AA6-6A442E2E751A}" destId="{B79783E8-DCBD-4FDD-8CB6-628B7AFC1654}" srcOrd="0" destOrd="0" presId="urn:microsoft.com/office/officeart/2005/8/layout/list1"/>
    <dgm:cxn modelId="{73FDA6C7-73BF-4DF4-9C23-37E21C673C6D}" srcId="{304EF31A-5567-404B-8806-C6027FC6AFEB}" destId="{2E259F57-D43F-49FA-8E83-232AC357F2B8}" srcOrd="1" destOrd="0" parTransId="{382B862C-2458-44F1-9C79-835099FF99F5}" sibTransId="{F99809C2-2EC5-4272-B2DA-79D0147227B6}"/>
    <dgm:cxn modelId="{70AD8FA5-7809-46A4-9A60-40FB7B32C428}" srcId="{304EF31A-5567-404B-8806-C6027FC6AFEB}" destId="{A316A0AA-A753-4862-8AA6-6A442E2E751A}" srcOrd="0" destOrd="0" parTransId="{1CE76276-B920-4252-AB46-A01996B4DD36}" sibTransId="{B1BBF545-5107-4B61-BBBE-002AAEBA0037}"/>
    <dgm:cxn modelId="{39C70138-DD2A-4A0C-8B37-2D1DE24FD83D}" srcId="{70180993-9EFE-4020-96FB-4579ADD337C2}" destId="{6180CDA2-C3AF-4859-ADE0-96B02782F953}" srcOrd="0" destOrd="0" parTransId="{CFAE31E9-237E-4C0C-B41A-73924A43F157}" sibTransId="{E2E032DB-F98D-40BF-8954-F24A3FB0CEA4}"/>
    <dgm:cxn modelId="{9F32CEBC-6F51-7440-8333-6A6CBD36126E}" type="presOf" srcId="{6180CDA2-C3AF-4859-ADE0-96B02782F953}" destId="{90C3DC14-EC9E-4747-A131-78759448484B}" srcOrd="0" destOrd="0" presId="urn:microsoft.com/office/officeart/2005/8/layout/list1"/>
    <dgm:cxn modelId="{1A29480E-5CC1-7643-98E0-DDC3CACDE84F}" type="presOf" srcId="{DD382099-F77B-44D8-8A81-774A9E847832}" destId="{46CFA6A6-7DCF-447A-88A4-1B9241B1AB78}" srcOrd="0" destOrd="0" presId="urn:microsoft.com/office/officeart/2005/8/layout/list1"/>
    <dgm:cxn modelId="{D7EB75B9-77B9-4B48-A438-0CFA46CFEC7C}" type="presOf" srcId="{B7BC7ED4-6335-45A6-B497-B2C1ACA2A8C6}" destId="{46CFA6A6-7DCF-447A-88A4-1B9241B1AB78}" srcOrd="0" destOrd="1" presId="urn:microsoft.com/office/officeart/2005/8/layout/list1"/>
    <dgm:cxn modelId="{EE1CB284-73D5-4108-BCB6-BA309E3A52D8}" srcId="{70180993-9EFE-4020-96FB-4579ADD337C2}" destId="{60E545D0-9681-416E-8587-93D75087A885}" srcOrd="3" destOrd="0" parTransId="{31C2EF53-E570-47EB-A0C8-9F3335140FEB}" sibTransId="{D6013A2F-6C13-42A9-8A24-E1E773EFD343}"/>
    <dgm:cxn modelId="{53EFD6BB-A29E-3547-9C60-111F893A28CB}" type="presOf" srcId="{0C1A8571-C9B1-4C94-BA42-20ABBEE218D8}" destId="{15612093-000C-4192-8BB2-40B369B83842}" srcOrd="0" destOrd="0" presId="urn:microsoft.com/office/officeart/2005/8/layout/list1"/>
    <dgm:cxn modelId="{23B00CBC-0C75-6B4D-B97B-F80B84876BCE}" type="presOf" srcId="{216C81DF-6FB0-4F65-BF1C-C3A052173932}" destId="{BCAFBC84-0280-4281-A040-77D3D806BC90}" srcOrd="0" destOrd="0" presId="urn:microsoft.com/office/officeart/2005/8/layout/list1"/>
    <dgm:cxn modelId="{E5D4759F-D121-3B42-97E1-68A9A477A1D4}" type="presOf" srcId="{304EF31A-5567-404B-8806-C6027FC6AFEB}" destId="{02CB5D67-5EEF-40AD-AB73-124B420BD172}" srcOrd="1" destOrd="0" presId="urn:microsoft.com/office/officeart/2005/8/layout/list1"/>
    <dgm:cxn modelId="{BB50F815-AEC3-428B-BF63-761FDF7673B2}" srcId="{60E545D0-9681-416E-8587-93D75087A885}" destId="{EBF79F72-6E48-4318-BB9F-32904B328263}" srcOrd="1" destOrd="0" parTransId="{502A9772-33A7-45C5-BDBB-224EF544622A}" sibTransId="{8DD532E6-BB71-498A-B30B-BE4FFE8C2C6C}"/>
    <dgm:cxn modelId="{05A5C0AD-F885-2F4E-9A36-3B437D38AAC6}" type="presOf" srcId="{39BE4784-BC3D-4947-9010-BABBC9BBA896}" destId="{9A7C4970-8487-4AE0-8DDB-6960EF827999}" srcOrd="0" destOrd="1" presId="urn:microsoft.com/office/officeart/2005/8/layout/list1"/>
    <dgm:cxn modelId="{57913DD4-3892-634C-9FD2-4CAD70AFB48C}" type="presOf" srcId="{60E545D0-9681-416E-8587-93D75087A885}" destId="{0FA29DBC-768F-4287-846F-19C126613C61}" srcOrd="1" destOrd="0" presId="urn:microsoft.com/office/officeart/2005/8/layout/list1"/>
    <dgm:cxn modelId="{321A6CD1-A2E1-4BAB-9F41-C1B492239B46}" srcId="{CFFCA61A-7AED-4DCA-ABFD-D912B8885F88}" destId="{39BE4784-BC3D-4947-9010-BABBC9BBA896}" srcOrd="1" destOrd="0" parTransId="{DFED4F4E-7F0E-4321-A2A5-9093CF5ACCEA}" sibTransId="{F48F9A8A-9AE7-403F-A62E-DACA632C882F}"/>
    <dgm:cxn modelId="{30A1AA29-7B92-2E42-9C24-91AB397274A8}" type="presOf" srcId="{EBF79F72-6E48-4318-BB9F-32904B328263}" destId="{15612093-000C-4192-8BB2-40B369B83842}" srcOrd="0" destOrd="1" presId="urn:microsoft.com/office/officeart/2005/8/layout/list1"/>
    <dgm:cxn modelId="{CAC29E98-2843-4C69-98C9-ABB47C356542}" srcId="{6180CDA2-C3AF-4859-ADE0-96B02782F953}" destId="{B7BC7ED4-6335-45A6-B497-B2C1ACA2A8C6}" srcOrd="1" destOrd="0" parTransId="{08FF5090-C290-4BED-99CC-2C67DF10B20C}" sibTransId="{DF0F90C0-5568-4FEC-9D09-B9DA4AA83F38}"/>
    <dgm:cxn modelId="{5D36A712-8661-4670-9BEC-22C523E656FA}" srcId="{6180CDA2-C3AF-4859-ADE0-96B02782F953}" destId="{DD382099-F77B-44D8-8A81-774A9E847832}" srcOrd="0" destOrd="0" parTransId="{1BC7CB73-6781-4C96-95F0-FCC9C502BF38}" sibTransId="{CCC60266-8B33-466B-993B-32780464AB94}"/>
    <dgm:cxn modelId="{C6FDFA2B-488D-264E-939A-B82044DB184B}" type="presOf" srcId="{BDD9A6F4-1523-4C4B-9F9A-E4178F12B58E}" destId="{9A7C4970-8487-4AE0-8DDB-6960EF827999}" srcOrd="0" destOrd="2" presId="urn:microsoft.com/office/officeart/2005/8/layout/list1"/>
    <dgm:cxn modelId="{CFA9850A-CFFB-4FB7-8261-0F695CCF22DE}" srcId="{CFFCA61A-7AED-4DCA-ABFD-D912B8885F88}" destId="{BDD9A6F4-1523-4C4B-9F9A-E4178F12B58E}" srcOrd="2" destOrd="0" parTransId="{1E2D0950-6A63-440E-8A00-37F30F6763D3}" sibTransId="{A6FA0D6C-DFAB-4AEF-A2EB-527F53110EFE}"/>
    <dgm:cxn modelId="{3F9AAFA7-30D4-41CF-AB5D-098159776AC3}" srcId="{304EF31A-5567-404B-8806-C6027FC6AFEB}" destId="{F6417496-DD1F-4B35-9182-797518CFF4D6}" srcOrd="2" destOrd="0" parTransId="{32F3C69A-1716-4FCD-A1DC-DA93E7C4CB96}" sibTransId="{64B8F3D4-46B7-4B15-9941-4694536FBDE3}"/>
    <dgm:cxn modelId="{32CDE18A-DA00-6D48-8CCA-3FEABAF03B2D}" type="presOf" srcId="{216C81DF-6FB0-4F65-BF1C-C3A052173932}" destId="{7D591D55-8288-4982-A93A-FAAB8026C0CB}" srcOrd="1" destOrd="0" presId="urn:microsoft.com/office/officeart/2005/8/layout/list1"/>
    <dgm:cxn modelId="{01477D24-7400-43B9-AA37-893DD00F56E6}" srcId="{70180993-9EFE-4020-96FB-4579ADD337C2}" destId="{216C81DF-6FB0-4F65-BF1C-C3A052173932}" srcOrd="2" destOrd="0" parTransId="{95F5D376-4C14-43A8-AB45-C7D9DDF33EE0}" sibTransId="{9FE52935-1766-42EE-8FEC-B154658EBE4A}"/>
    <dgm:cxn modelId="{09DD4E8D-BE7C-FA43-B2AC-A11C265F5A3F}" type="presOf" srcId="{CFFCA61A-7AED-4DCA-ABFD-D912B8885F88}" destId="{952F7AA4-208C-431D-B71D-63CBEDFD801B}" srcOrd="1" destOrd="0" presId="urn:microsoft.com/office/officeart/2005/8/layout/list1"/>
    <dgm:cxn modelId="{75C0DC66-5D2E-4495-B79B-CF34F55BE659}" srcId="{CFFCA61A-7AED-4DCA-ABFD-D912B8885F88}" destId="{1DFF4BF0-3BF3-4E3C-9A82-3ABF3DC49076}" srcOrd="0" destOrd="0" parTransId="{F4A61F82-471A-4AA4-972A-ABA6FF2740AF}" sibTransId="{807A442C-2BF2-4826-98EA-F1A00E4A335E}"/>
    <dgm:cxn modelId="{ED060475-42A1-4BCF-8159-DAE2E7CD2188}" srcId="{60E545D0-9681-416E-8587-93D75087A885}" destId="{0C1A8571-C9B1-4C94-BA42-20ABBEE218D8}" srcOrd="0" destOrd="0" parTransId="{2AFCD365-8C04-47CD-AB02-9C9489C58409}" sibTransId="{FEBDF304-3971-4C47-9DA4-6B58DF38CE8B}"/>
    <dgm:cxn modelId="{757DC8B5-DAC2-F741-B785-8F785F1EBF21}" type="presOf" srcId="{1DFF4BF0-3BF3-4E3C-9A82-3ABF3DC49076}" destId="{9A7C4970-8487-4AE0-8DDB-6960EF827999}" srcOrd="0" destOrd="0" presId="urn:microsoft.com/office/officeart/2005/8/layout/list1"/>
    <dgm:cxn modelId="{3D9B58B0-FAC3-9A45-9E48-3E1B64835E06}" type="presOf" srcId="{2E259F57-D43F-49FA-8E83-232AC357F2B8}" destId="{B79783E8-DCBD-4FDD-8CB6-628B7AFC1654}" srcOrd="0" destOrd="1" presId="urn:microsoft.com/office/officeart/2005/8/layout/list1"/>
    <dgm:cxn modelId="{8CBAFB6F-404C-4940-ABA4-7426497EF6B6}" type="presOf" srcId="{60E545D0-9681-416E-8587-93D75087A885}" destId="{A72555E6-8E7A-4306-9C5A-29B3C966502A}" srcOrd="0" destOrd="0" presId="urn:microsoft.com/office/officeart/2005/8/layout/list1"/>
    <dgm:cxn modelId="{5CFC1090-555F-534C-ACDF-495224A5D431}" type="presOf" srcId="{F6417496-DD1F-4B35-9182-797518CFF4D6}" destId="{B79783E8-DCBD-4FDD-8CB6-628B7AFC1654}" srcOrd="0" destOrd="2" presId="urn:microsoft.com/office/officeart/2005/8/layout/list1"/>
    <dgm:cxn modelId="{95DE876F-60B4-054B-99AC-9AA0FDE3BE7C}" type="presOf" srcId="{304EF31A-5567-404B-8806-C6027FC6AFEB}" destId="{2C9801BF-AFF7-4FB5-A23A-BD440FFF4F83}" srcOrd="0" destOrd="0" presId="urn:microsoft.com/office/officeart/2005/8/layout/list1"/>
    <dgm:cxn modelId="{39CCC701-1049-44F6-B5F3-7320339CF7C2}" srcId="{6180CDA2-C3AF-4859-ADE0-96B02782F953}" destId="{718C42B1-C995-4AA5-A4F3-65FFEB24B144}" srcOrd="2" destOrd="0" parTransId="{94BF74AA-BA53-4351-AB79-53E9C5C764FE}" sibTransId="{FA014C85-E3C0-4880-B191-B556BC55EBE6}"/>
    <dgm:cxn modelId="{BADC1B59-EA46-494D-AC60-F6B3F1CC0367}" type="presOf" srcId="{70180993-9EFE-4020-96FB-4579ADD337C2}" destId="{D7054A22-8C9B-4213-8F1E-24F890760F88}" srcOrd="0" destOrd="0" presId="urn:microsoft.com/office/officeart/2005/8/layout/list1"/>
    <dgm:cxn modelId="{03C39A9C-AD9B-8F4A-A92C-0F1AC8C21AD9}" type="presParOf" srcId="{D7054A22-8C9B-4213-8F1E-24F890760F88}" destId="{50F95260-BAAB-41D9-A47F-EC5A5863D80C}" srcOrd="0" destOrd="0" presId="urn:microsoft.com/office/officeart/2005/8/layout/list1"/>
    <dgm:cxn modelId="{477D71B4-808E-944A-BA71-948A35ACB12E}" type="presParOf" srcId="{50F95260-BAAB-41D9-A47F-EC5A5863D80C}" destId="{90C3DC14-EC9E-4747-A131-78759448484B}" srcOrd="0" destOrd="0" presId="urn:microsoft.com/office/officeart/2005/8/layout/list1"/>
    <dgm:cxn modelId="{3CB0C073-9EDB-1540-939D-B560FD65F96B}" type="presParOf" srcId="{50F95260-BAAB-41D9-A47F-EC5A5863D80C}" destId="{4723D4E4-1EC8-46D9-9994-5A7C2BF44AF9}" srcOrd="1" destOrd="0" presId="urn:microsoft.com/office/officeart/2005/8/layout/list1"/>
    <dgm:cxn modelId="{AAD13FC7-FF56-E945-9655-A512875B9CD1}" type="presParOf" srcId="{D7054A22-8C9B-4213-8F1E-24F890760F88}" destId="{6E139FC2-8A7C-40E0-B5A4-CFB6FAB6D210}" srcOrd="1" destOrd="0" presId="urn:microsoft.com/office/officeart/2005/8/layout/list1"/>
    <dgm:cxn modelId="{DCFFDF16-7D05-F14C-9A39-F71E2EFA013A}" type="presParOf" srcId="{D7054A22-8C9B-4213-8F1E-24F890760F88}" destId="{46CFA6A6-7DCF-447A-88A4-1B9241B1AB78}" srcOrd="2" destOrd="0" presId="urn:microsoft.com/office/officeart/2005/8/layout/list1"/>
    <dgm:cxn modelId="{17C00954-5C02-5943-8D3E-722176EA0F66}" type="presParOf" srcId="{D7054A22-8C9B-4213-8F1E-24F890760F88}" destId="{E0BDD520-5B85-4EDC-BFFE-FB2083FA2314}" srcOrd="3" destOrd="0" presId="urn:microsoft.com/office/officeart/2005/8/layout/list1"/>
    <dgm:cxn modelId="{42C04E3E-54E4-084D-930D-79943F5B6DD7}" type="presParOf" srcId="{D7054A22-8C9B-4213-8F1E-24F890760F88}" destId="{97C23FC2-770D-417D-855A-753955C4A9B4}" srcOrd="4" destOrd="0" presId="urn:microsoft.com/office/officeart/2005/8/layout/list1"/>
    <dgm:cxn modelId="{2ED670A3-9FC1-FA45-8F34-C5AA138E30B3}" type="presParOf" srcId="{97C23FC2-770D-417D-855A-753955C4A9B4}" destId="{B70EBB4C-10C8-4474-8A63-1966D0897A18}" srcOrd="0" destOrd="0" presId="urn:microsoft.com/office/officeart/2005/8/layout/list1"/>
    <dgm:cxn modelId="{F0818EB3-B698-AE45-A214-780FEAAB6E5A}" type="presParOf" srcId="{97C23FC2-770D-417D-855A-753955C4A9B4}" destId="{952F7AA4-208C-431D-B71D-63CBEDFD801B}" srcOrd="1" destOrd="0" presId="urn:microsoft.com/office/officeart/2005/8/layout/list1"/>
    <dgm:cxn modelId="{FB12EB42-5350-9B4B-807A-8D212B121618}" type="presParOf" srcId="{D7054A22-8C9B-4213-8F1E-24F890760F88}" destId="{05634C77-5CAE-410E-B24B-B6D85A36CCCD}" srcOrd="5" destOrd="0" presId="urn:microsoft.com/office/officeart/2005/8/layout/list1"/>
    <dgm:cxn modelId="{5A322859-D32A-AB44-8C04-1A7D33DF6AE1}" type="presParOf" srcId="{D7054A22-8C9B-4213-8F1E-24F890760F88}" destId="{9A7C4970-8487-4AE0-8DDB-6960EF827999}" srcOrd="6" destOrd="0" presId="urn:microsoft.com/office/officeart/2005/8/layout/list1"/>
    <dgm:cxn modelId="{3EDF9577-CDEC-DB41-A8A6-EF5288656B6D}" type="presParOf" srcId="{D7054A22-8C9B-4213-8F1E-24F890760F88}" destId="{84D75C6C-8486-45FA-A71F-B66C0A94F07E}" srcOrd="7" destOrd="0" presId="urn:microsoft.com/office/officeart/2005/8/layout/list1"/>
    <dgm:cxn modelId="{60C11577-7549-3543-ABBD-408B20E10B0E}" type="presParOf" srcId="{D7054A22-8C9B-4213-8F1E-24F890760F88}" destId="{0FE75A82-67B5-4C60-BC04-52CD8FA93D38}" srcOrd="8" destOrd="0" presId="urn:microsoft.com/office/officeart/2005/8/layout/list1"/>
    <dgm:cxn modelId="{A56F5FC1-17AC-914A-A822-50B8AEE1B471}" type="presParOf" srcId="{0FE75A82-67B5-4C60-BC04-52CD8FA93D38}" destId="{BCAFBC84-0280-4281-A040-77D3D806BC90}" srcOrd="0" destOrd="0" presId="urn:microsoft.com/office/officeart/2005/8/layout/list1"/>
    <dgm:cxn modelId="{D4B223B6-F703-0245-9934-988FD528ACFB}" type="presParOf" srcId="{0FE75A82-67B5-4C60-BC04-52CD8FA93D38}" destId="{7D591D55-8288-4982-A93A-FAAB8026C0CB}" srcOrd="1" destOrd="0" presId="urn:microsoft.com/office/officeart/2005/8/layout/list1"/>
    <dgm:cxn modelId="{D000A819-3E85-2C46-AE89-C3FAAB577A75}" type="presParOf" srcId="{D7054A22-8C9B-4213-8F1E-24F890760F88}" destId="{EB3A8846-3D6E-47B8-91BF-F58ACCAF4F13}" srcOrd="9" destOrd="0" presId="urn:microsoft.com/office/officeart/2005/8/layout/list1"/>
    <dgm:cxn modelId="{CC9F77DD-DA4D-AB43-B957-2F658BF57C67}" type="presParOf" srcId="{D7054A22-8C9B-4213-8F1E-24F890760F88}" destId="{F94F9B87-1DEF-472E-9280-1CB7EE913872}" srcOrd="10" destOrd="0" presId="urn:microsoft.com/office/officeart/2005/8/layout/list1"/>
    <dgm:cxn modelId="{06FE6778-7B9A-604A-BCB3-0AE8EFAC3E9D}" type="presParOf" srcId="{D7054A22-8C9B-4213-8F1E-24F890760F88}" destId="{FFA87445-120B-4DFA-9879-3FF5C11C7115}" srcOrd="11" destOrd="0" presId="urn:microsoft.com/office/officeart/2005/8/layout/list1"/>
    <dgm:cxn modelId="{FF85474D-BEC7-8F44-8520-34A7E925CF05}" type="presParOf" srcId="{D7054A22-8C9B-4213-8F1E-24F890760F88}" destId="{A21D3412-1E1C-45DE-997D-AA7E7BE96FBF}" srcOrd="12" destOrd="0" presId="urn:microsoft.com/office/officeart/2005/8/layout/list1"/>
    <dgm:cxn modelId="{D43875F3-63D2-114E-9931-7C683133DA6D}" type="presParOf" srcId="{A21D3412-1E1C-45DE-997D-AA7E7BE96FBF}" destId="{A72555E6-8E7A-4306-9C5A-29B3C966502A}" srcOrd="0" destOrd="0" presId="urn:microsoft.com/office/officeart/2005/8/layout/list1"/>
    <dgm:cxn modelId="{D3C90710-95BD-AC4C-9045-E089A75E457F}" type="presParOf" srcId="{A21D3412-1E1C-45DE-997D-AA7E7BE96FBF}" destId="{0FA29DBC-768F-4287-846F-19C126613C61}" srcOrd="1" destOrd="0" presId="urn:microsoft.com/office/officeart/2005/8/layout/list1"/>
    <dgm:cxn modelId="{F1D08977-9DA9-7144-8F35-E7363D1825EF}" type="presParOf" srcId="{D7054A22-8C9B-4213-8F1E-24F890760F88}" destId="{9263CAD3-1B73-453E-A983-B0426DF1A840}" srcOrd="13" destOrd="0" presId="urn:microsoft.com/office/officeart/2005/8/layout/list1"/>
    <dgm:cxn modelId="{4AAB401A-BBA2-5C41-964C-B09F88F07E7D}" type="presParOf" srcId="{D7054A22-8C9B-4213-8F1E-24F890760F88}" destId="{15612093-000C-4192-8BB2-40B369B83842}" srcOrd="14" destOrd="0" presId="urn:microsoft.com/office/officeart/2005/8/layout/list1"/>
    <dgm:cxn modelId="{FAFE044B-C9E8-8E4F-9B28-149C5060F236}" type="presParOf" srcId="{D7054A22-8C9B-4213-8F1E-24F890760F88}" destId="{0A43EA92-B241-4C99-B8EF-6FC4C18B87C1}" srcOrd="15" destOrd="0" presId="urn:microsoft.com/office/officeart/2005/8/layout/list1"/>
    <dgm:cxn modelId="{145D6BDB-186F-1549-8CB0-DFE854FC6BEE}" type="presParOf" srcId="{D7054A22-8C9B-4213-8F1E-24F890760F88}" destId="{C4EB9228-7D73-4BA3-B4D5-3836A0D09DE6}" srcOrd="16" destOrd="0" presId="urn:microsoft.com/office/officeart/2005/8/layout/list1"/>
    <dgm:cxn modelId="{15A5CDCC-AA8C-0E48-A3C8-4DC37FD2DFEE}" type="presParOf" srcId="{C4EB9228-7D73-4BA3-B4D5-3836A0D09DE6}" destId="{2C9801BF-AFF7-4FB5-A23A-BD440FFF4F83}" srcOrd="0" destOrd="0" presId="urn:microsoft.com/office/officeart/2005/8/layout/list1"/>
    <dgm:cxn modelId="{D016BF63-15AA-934C-8B1A-9847A7E689F4}" type="presParOf" srcId="{C4EB9228-7D73-4BA3-B4D5-3836A0D09DE6}" destId="{02CB5D67-5EEF-40AD-AB73-124B420BD172}" srcOrd="1" destOrd="0" presId="urn:microsoft.com/office/officeart/2005/8/layout/list1"/>
    <dgm:cxn modelId="{8A08C420-8131-A146-97A1-89C6A196649C}" type="presParOf" srcId="{D7054A22-8C9B-4213-8F1E-24F890760F88}" destId="{C45E1BE1-7A87-4AAA-A6A4-BD530AFEF727}" srcOrd="17" destOrd="0" presId="urn:microsoft.com/office/officeart/2005/8/layout/list1"/>
    <dgm:cxn modelId="{15F94FBC-97D7-314D-AE0F-D83A03D1CA93}" type="presParOf" srcId="{D7054A22-8C9B-4213-8F1E-24F890760F88}" destId="{B79783E8-DCBD-4FDD-8CB6-628B7AFC1654}"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2796EF-80C8-46F0-9FC8-FA69E483127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B0AED033-E6ED-4B59-A588-C0B45A223989}">
      <dgm:prSet phldrT="[Text]"/>
      <dgm:spPr/>
      <dgm:t>
        <a:bodyPr/>
        <a:lstStyle/>
        <a:p>
          <a:pPr algn="l"/>
          <a:r>
            <a:rPr lang="en-US" dirty="0" smtClean="0"/>
            <a:t>The Armed Forces</a:t>
          </a:r>
          <a:endParaRPr lang="en-US" dirty="0"/>
        </a:p>
      </dgm:t>
    </dgm:pt>
    <dgm:pt modelId="{B4B4547A-CA3B-49F4-BAC1-C03F7DF7461B}" type="parTrans" cxnId="{43E7D60A-20B3-48BD-87AB-68ACDB568BDE}">
      <dgm:prSet/>
      <dgm:spPr/>
      <dgm:t>
        <a:bodyPr/>
        <a:lstStyle/>
        <a:p>
          <a:endParaRPr lang="en-US"/>
        </a:p>
      </dgm:t>
    </dgm:pt>
    <dgm:pt modelId="{74EA5390-028F-4F0E-A5A5-0B28852C23EC}" type="sibTrans" cxnId="{43E7D60A-20B3-48BD-87AB-68ACDB568BDE}">
      <dgm:prSet/>
      <dgm:spPr/>
      <dgm:t>
        <a:bodyPr/>
        <a:lstStyle/>
        <a:p>
          <a:endParaRPr lang="en-US"/>
        </a:p>
      </dgm:t>
    </dgm:pt>
    <dgm:pt modelId="{D88827A5-7C81-E94F-9848-5E8F6F7752D6}">
      <dgm:prSet phldrT="[Text]"/>
      <dgm:spPr/>
      <dgm:t>
        <a:bodyPr/>
        <a:lstStyle/>
        <a:p>
          <a:pPr algn="l"/>
          <a:r>
            <a:rPr lang="en-US" dirty="0" smtClean="0"/>
            <a:t>General and Family Practice</a:t>
          </a:r>
          <a:endParaRPr lang="en-US" dirty="0"/>
        </a:p>
      </dgm:t>
    </dgm:pt>
    <dgm:pt modelId="{C726E6F8-BEFA-A94D-BB06-2B32E2555769}" type="parTrans" cxnId="{90FB5377-8D02-0A44-9AA6-6131463116A5}">
      <dgm:prSet/>
      <dgm:spPr/>
      <dgm:t>
        <a:bodyPr/>
        <a:lstStyle/>
        <a:p>
          <a:endParaRPr lang="en-US"/>
        </a:p>
      </dgm:t>
    </dgm:pt>
    <dgm:pt modelId="{E70F36F9-E7E2-0E43-A7C1-04DB941F8560}" type="sibTrans" cxnId="{90FB5377-8D02-0A44-9AA6-6131463116A5}">
      <dgm:prSet/>
      <dgm:spPr/>
      <dgm:t>
        <a:bodyPr/>
        <a:lstStyle/>
        <a:p>
          <a:endParaRPr lang="en-US"/>
        </a:p>
      </dgm:t>
    </dgm:pt>
    <dgm:pt modelId="{44102577-D316-9041-ACA8-78F29C75F192}">
      <dgm:prSet phldrT="[Text]"/>
      <dgm:spPr/>
      <dgm:t>
        <a:bodyPr/>
        <a:lstStyle/>
        <a:p>
          <a:pPr algn="l"/>
          <a:r>
            <a:rPr lang="en-US" dirty="0" smtClean="0"/>
            <a:t>Government</a:t>
          </a:r>
          <a:endParaRPr lang="en-US" dirty="0"/>
        </a:p>
      </dgm:t>
    </dgm:pt>
    <dgm:pt modelId="{6D2E5D4E-E66D-0340-9FAA-D4233CA36946}" type="parTrans" cxnId="{BC5B0B64-B66C-0445-B477-68E32B48CE32}">
      <dgm:prSet/>
      <dgm:spPr/>
      <dgm:t>
        <a:bodyPr/>
        <a:lstStyle/>
        <a:p>
          <a:endParaRPr lang="en-US"/>
        </a:p>
      </dgm:t>
    </dgm:pt>
    <dgm:pt modelId="{484A79A5-8619-CD40-9311-1BA5555C3965}" type="sibTrans" cxnId="{BC5B0B64-B66C-0445-B477-68E32B48CE32}">
      <dgm:prSet/>
      <dgm:spPr/>
      <dgm:t>
        <a:bodyPr/>
        <a:lstStyle/>
        <a:p>
          <a:endParaRPr lang="en-US"/>
        </a:p>
      </dgm:t>
    </dgm:pt>
    <dgm:pt modelId="{5AEFC23E-EF93-F643-94E4-7B1D36A8FB10}">
      <dgm:prSet phldrT="[Text]"/>
      <dgm:spPr/>
      <dgm:t>
        <a:bodyPr/>
        <a:lstStyle/>
        <a:p>
          <a:pPr algn="l"/>
          <a:r>
            <a:rPr lang="en-US" dirty="0" smtClean="0"/>
            <a:t>International Health Agencies</a:t>
          </a:r>
          <a:endParaRPr lang="en-US" dirty="0"/>
        </a:p>
      </dgm:t>
    </dgm:pt>
    <dgm:pt modelId="{80FEB8AE-3D19-F749-B34E-D9A27048D12E}" type="parTrans" cxnId="{F23F122A-C55F-E44A-A6A7-B8E28A5C1D4A}">
      <dgm:prSet/>
      <dgm:spPr/>
      <dgm:t>
        <a:bodyPr/>
        <a:lstStyle/>
        <a:p>
          <a:endParaRPr lang="en-US"/>
        </a:p>
      </dgm:t>
    </dgm:pt>
    <dgm:pt modelId="{A0A381A4-8CA6-A24E-AFC1-E6C55B720F69}" type="sibTrans" cxnId="{F23F122A-C55F-E44A-A6A7-B8E28A5C1D4A}">
      <dgm:prSet/>
      <dgm:spPr/>
      <dgm:t>
        <a:bodyPr/>
        <a:lstStyle/>
        <a:p>
          <a:endParaRPr lang="en-US"/>
        </a:p>
      </dgm:t>
    </dgm:pt>
    <dgm:pt modelId="{35E4371C-4FF1-9C43-8860-D8B9F7B226D4}">
      <dgm:prSet phldrT="[Text]"/>
      <dgm:spPr/>
      <dgm:t>
        <a:bodyPr/>
        <a:lstStyle/>
        <a:p>
          <a:pPr algn="l"/>
          <a:r>
            <a:rPr lang="en-US" dirty="0" smtClean="0"/>
            <a:t>Hospitals</a:t>
          </a:r>
          <a:endParaRPr lang="en-US" dirty="0"/>
        </a:p>
      </dgm:t>
    </dgm:pt>
    <dgm:pt modelId="{BFFA58F1-1E88-3C4B-9C95-328765E8BB5D}" type="parTrans" cxnId="{AC41B976-52C5-3343-A1D0-FF2FE1ED642B}">
      <dgm:prSet/>
      <dgm:spPr/>
      <dgm:t>
        <a:bodyPr/>
        <a:lstStyle/>
        <a:p>
          <a:endParaRPr lang="en-US"/>
        </a:p>
      </dgm:t>
    </dgm:pt>
    <dgm:pt modelId="{63A751F6-9B18-D54E-BFC6-AB0F338A46FC}" type="sibTrans" cxnId="{AC41B976-52C5-3343-A1D0-FF2FE1ED642B}">
      <dgm:prSet/>
      <dgm:spPr/>
      <dgm:t>
        <a:bodyPr/>
        <a:lstStyle/>
        <a:p>
          <a:endParaRPr lang="en-US"/>
        </a:p>
      </dgm:t>
    </dgm:pt>
    <dgm:pt modelId="{1EF28364-8B30-AE42-8CF3-C900478EA9C0}">
      <dgm:prSet phldrT="[Text]"/>
      <dgm:spPr/>
      <dgm:t>
        <a:bodyPr/>
        <a:lstStyle/>
        <a:p>
          <a:pPr algn="l"/>
          <a:r>
            <a:rPr lang="en-US" dirty="0" smtClean="0"/>
            <a:t>Health Centers</a:t>
          </a:r>
          <a:endParaRPr lang="en-US" dirty="0"/>
        </a:p>
      </dgm:t>
    </dgm:pt>
    <dgm:pt modelId="{9BA7AC5E-C796-EC42-8952-A73AE46D9AB9}" type="parTrans" cxnId="{BDF568FA-BD45-AF4A-AFD5-E00FC347327F}">
      <dgm:prSet/>
      <dgm:spPr/>
      <dgm:t>
        <a:bodyPr/>
        <a:lstStyle/>
        <a:p>
          <a:endParaRPr lang="en-US"/>
        </a:p>
      </dgm:t>
    </dgm:pt>
    <dgm:pt modelId="{4ED07828-5662-F64F-A388-6F9C42DADBDC}" type="sibTrans" cxnId="{BDF568FA-BD45-AF4A-AFD5-E00FC347327F}">
      <dgm:prSet/>
      <dgm:spPr/>
      <dgm:t>
        <a:bodyPr/>
        <a:lstStyle/>
        <a:p>
          <a:endParaRPr lang="en-US"/>
        </a:p>
      </dgm:t>
    </dgm:pt>
    <dgm:pt modelId="{18B15389-97CA-5A49-BFFA-B4CCBFBD7758}">
      <dgm:prSet phldrT="[Text]"/>
      <dgm:spPr/>
      <dgm:t>
        <a:bodyPr/>
        <a:lstStyle/>
        <a:p>
          <a:pPr algn="l"/>
          <a:r>
            <a:rPr lang="en-US" dirty="0" smtClean="0"/>
            <a:t>Health Maintenance Organizations</a:t>
          </a:r>
          <a:endParaRPr lang="en-US" dirty="0"/>
        </a:p>
      </dgm:t>
    </dgm:pt>
    <dgm:pt modelId="{8AE208D7-5720-A149-BBDE-E2E662C58ACC}" type="parTrans" cxnId="{343D6186-645F-E143-8E37-CB7258EE74BA}">
      <dgm:prSet/>
      <dgm:spPr/>
      <dgm:t>
        <a:bodyPr/>
        <a:lstStyle/>
        <a:p>
          <a:endParaRPr lang="en-US"/>
        </a:p>
      </dgm:t>
    </dgm:pt>
    <dgm:pt modelId="{15E4835D-909D-E543-AB0C-18D648F3C2B6}" type="sibTrans" cxnId="{343D6186-645F-E143-8E37-CB7258EE74BA}">
      <dgm:prSet/>
      <dgm:spPr/>
      <dgm:t>
        <a:bodyPr/>
        <a:lstStyle/>
        <a:p>
          <a:endParaRPr lang="en-US"/>
        </a:p>
      </dgm:t>
    </dgm:pt>
    <dgm:pt modelId="{C6F8A286-8513-7042-8091-D6D86585CF1C}">
      <dgm:prSet phldrT="[Text]"/>
      <dgm:spPr/>
      <dgm:t>
        <a:bodyPr/>
        <a:lstStyle/>
        <a:p>
          <a:pPr algn="l"/>
          <a:r>
            <a:rPr lang="en-US" dirty="0" smtClean="0"/>
            <a:t>Industry</a:t>
          </a:r>
          <a:endParaRPr lang="en-US" dirty="0"/>
        </a:p>
      </dgm:t>
    </dgm:pt>
    <dgm:pt modelId="{896DF922-4333-5C4D-91EB-CA7DD4687185}" type="parTrans" cxnId="{A097401B-7031-F54A-B931-D9DB15DAE3C4}">
      <dgm:prSet/>
      <dgm:spPr/>
      <dgm:t>
        <a:bodyPr/>
        <a:lstStyle/>
        <a:p>
          <a:endParaRPr lang="en-US"/>
        </a:p>
      </dgm:t>
    </dgm:pt>
    <dgm:pt modelId="{79D3C454-F655-7A45-9B7F-541D5954596C}" type="sibTrans" cxnId="{A097401B-7031-F54A-B931-D9DB15DAE3C4}">
      <dgm:prSet/>
      <dgm:spPr/>
      <dgm:t>
        <a:bodyPr/>
        <a:lstStyle/>
        <a:p>
          <a:endParaRPr lang="en-US"/>
        </a:p>
      </dgm:t>
    </dgm:pt>
    <dgm:pt modelId="{4EF8B3E4-E031-3641-A5A3-6B056C4CD804}" type="pres">
      <dgm:prSet presAssocID="{672796EF-80C8-46F0-9FC8-FA69E483127D}" presName="linear" presStyleCnt="0">
        <dgm:presLayoutVars>
          <dgm:animLvl val="lvl"/>
          <dgm:resizeHandles val="exact"/>
        </dgm:presLayoutVars>
      </dgm:prSet>
      <dgm:spPr/>
      <dgm:t>
        <a:bodyPr/>
        <a:lstStyle/>
        <a:p>
          <a:endParaRPr lang="en-US"/>
        </a:p>
      </dgm:t>
    </dgm:pt>
    <dgm:pt modelId="{00190260-A26F-E044-99A7-9169FB7B29CF}" type="pres">
      <dgm:prSet presAssocID="{B0AED033-E6ED-4B59-A588-C0B45A223989}" presName="parentText" presStyleLbl="node1" presStyleIdx="0" presStyleCnt="8">
        <dgm:presLayoutVars>
          <dgm:chMax val="0"/>
          <dgm:bulletEnabled val="1"/>
        </dgm:presLayoutVars>
      </dgm:prSet>
      <dgm:spPr/>
      <dgm:t>
        <a:bodyPr/>
        <a:lstStyle/>
        <a:p>
          <a:endParaRPr lang="en-US"/>
        </a:p>
      </dgm:t>
    </dgm:pt>
    <dgm:pt modelId="{9C010F20-5D62-1244-A5A9-31CF6A59A8B6}" type="pres">
      <dgm:prSet presAssocID="{74EA5390-028F-4F0E-A5A5-0B28852C23EC}" presName="spacer" presStyleCnt="0"/>
      <dgm:spPr/>
    </dgm:pt>
    <dgm:pt modelId="{0B09AEC2-CA40-E74E-8564-27BEA0D0300A}" type="pres">
      <dgm:prSet presAssocID="{D88827A5-7C81-E94F-9848-5E8F6F7752D6}" presName="parentText" presStyleLbl="node1" presStyleIdx="1" presStyleCnt="8">
        <dgm:presLayoutVars>
          <dgm:chMax val="0"/>
          <dgm:bulletEnabled val="1"/>
        </dgm:presLayoutVars>
      </dgm:prSet>
      <dgm:spPr/>
      <dgm:t>
        <a:bodyPr/>
        <a:lstStyle/>
        <a:p>
          <a:endParaRPr lang="en-US"/>
        </a:p>
      </dgm:t>
    </dgm:pt>
    <dgm:pt modelId="{E2FAD744-9351-CF43-81A4-D36DBAFA2FA4}" type="pres">
      <dgm:prSet presAssocID="{E70F36F9-E7E2-0E43-A7C1-04DB941F8560}" presName="spacer" presStyleCnt="0"/>
      <dgm:spPr/>
    </dgm:pt>
    <dgm:pt modelId="{D75BE72F-1649-9844-9976-517BB4F31F9D}" type="pres">
      <dgm:prSet presAssocID="{44102577-D316-9041-ACA8-78F29C75F192}" presName="parentText" presStyleLbl="node1" presStyleIdx="2" presStyleCnt="8">
        <dgm:presLayoutVars>
          <dgm:chMax val="0"/>
          <dgm:bulletEnabled val="1"/>
        </dgm:presLayoutVars>
      </dgm:prSet>
      <dgm:spPr/>
      <dgm:t>
        <a:bodyPr/>
        <a:lstStyle/>
        <a:p>
          <a:endParaRPr lang="en-US"/>
        </a:p>
      </dgm:t>
    </dgm:pt>
    <dgm:pt modelId="{F7EFBB86-7DED-B542-A25B-A4AF8E009933}" type="pres">
      <dgm:prSet presAssocID="{484A79A5-8619-CD40-9311-1BA5555C3965}" presName="spacer" presStyleCnt="0"/>
      <dgm:spPr/>
    </dgm:pt>
    <dgm:pt modelId="{88075DA3-119C-494F-AF65-E88691A8D24E}" type="pres">
      <dgm:prSet presAssocID="{5AEFC23E-EF93-F643-94E4-7B1D36A8FB10}" presName="parentText" presStyleLbl="node1" presStyleIdx="3" presStyleCnt="8">
        <dgm:presLayoutVars>
          <dgm:chMax val="0"/>
          <dgm:bulletEnabled val="1"/>
        </dgm:presLayoutVars>
      </dgm:prSet>
      <dgm:spPr/>
      <dgm:t>
        <a:bodyPr/>
        <a:lstStyle/>
        <a:p>
          <a:endParaRPr lang="en-US"/>
        </a:p>
      </dgm:t>
    </dgm:pt>
    <dgm:pt modelId="{D25182DB-5C56-5D46-8986-561FEDE63621}" type="pres">
      <dgm:prSet presAssocID="{A0A381A4-8CA6-A24E-AFC1-E6C55B720F69}" presName="spacer" presStyleCnt="0"/>
      <dgm:spPr/>
    </dgm:pt>
    <dgm:pt modelId="{0B128790-2420-E841-84BA-219964A19E93}" type="pres">
      <dgm:prSet presAssocID="{35E4371C-4FF1-9C43-8860-D8B9F7B226D4}" presName="parentText" presStyleLbl="node1" presStyleIdx="4" presStyleCnt="8">
        <dgm:presLayoutVars>
          <dgm:chMax val="0"/>
          <dgm:bulletEnabled val="1"/>
        </dgm:presLayoutVars>
      </dgm:prSet>
      <dgm:spPr/>
      <dgm:t>
        <a:bodyPr/>
        <a:lstStyle/>
        <a:p>
          <a:endParaRPr lang="en-US"/>
        </a:p>
      </dgm:t>
    </dgm:pt>
    <dgm:pt modelId="{20893130-46F7-AB41-9C73-A40B1A558CF6}" type="pres">
      <dgm:prSet presAssocID="{63A751F6-9B18-D54E-BFC6-AB0F338A46FC}" presName="spacer" presStyleCnt="0"/>
      <dgm:spPr/>
    </dgm:pt>
    <dgm:pt modelId="{1296D0D4-107E-8F49-807B-2A673E5EC7D7}" type="pres">
      <dgm:prSet presAssocID="{1EF28364-8B30-AE42-8CF3-C900478EA9C0}" presName="parentText" presStyleLbl="node1" presStyleIdx="5" presStyleCnt="8">
        <dgm:presLayoutVars>
          <dgm:chMax val="0"/>
          <dgm:bulletEnabled val="1"/>
        </dgm:presLayoutVars>
      </dgm:prSet>
      <dgm:spPr/>
      <dgm:t>
        <a:bodyPr/>
        <a:lstStyle/>
        <a:p>
          <a:endParaRPr lang="en-US"/>
        </a:p>
      </dgm:t>
    </dgm:pt>
    <dgm:pt modelId="{01583FC5-861F-E440-B7DE-316ECADE93AE}" type="pres">
      <dgm:prSet presAssocID="{4ED07828-5662-F64F-A388-6F9C42DADBDC}" presName="spacer" presStyleCnt="0"/>
      <dgm:spPr/>
    </dgm:pt>
    <dgm:pt modelId="{C5275F56-D242-0F42-839F-414DB433F876}" type="pres">
      <dgm:prSet presAssocID="{18B15389-97CA-5A49-BFFA-B4CCBFBD7758}" presName="parentText" presStyleLbl="node1" presStyleIdx="6" presStyleCnt="8">
        <dgm:presLayoutVars>
          <dgm:chMax val="0"/>
          <dgm:bulletEnabled val="1"/>
        </dgm:presLayoutVars>
      </dgm:prSet>
      <dgm:spPr/>
      <dgm:t>
        <a:bodyPr/>
        <a:lstStyle/>
        <a:p>
          <a:endParaRPr lang="en-US"/>
        </a:p>
      </dgm:t>
    </dgm:pt>
    <dgm:pt modelId="{B49151E7-24E8-7F44-B414-24F3051011D3}" type="pres">
      <dgm:prSet presAssocID="{15E4835D-909D-E543-AB0C-18D648F3C2B6}" presName="spacer" presStyleCnt="0"/>
      <dgm:spPr/>
    </dgm:pt>
    <dgm:pt modelId="{2BCCB2DB-6F2C-634C-BE4A-582C35512B31}" type="pres">
      <dgm:prSet presAssocID="{C6F8A286-8513-7042-8091-D6D86585CF1C}" presName="parentText" presStyleLbl="node1" presStyleIdx="7" presStyleCnt="8">
        <dgm:presLayoutVars>
          <dgm:chMax val="0"/>
          <dgm:bulletEnabled val="1"/>
        </dgm:presLayoutVars>
      </dgm:prSet>
      <dgm:spPr/>
      <dgm:t>
        <a:bodyPr/>
        <a:lstStyle/>
        <a:p>
          <a:endParaRPr lang="en-US"/>
        </a:p>
      </dgm:t>
    </dgm:pt>
  </dgm:ptLst>
  <dgm:cxnLst>
    <dgm:cxn modelId="{43E7D60A-20B3-48BD-87AB-68ACDB568BDE}" srcId="{672796EF-80C8-46F0-9FC8-FA69E483127D}" destId="{B0AED033-E6ED-4B59-A588-C0B45A223989}" srcOrd="0" destOrd="0" parTransId="{B4B4547A-CA3B-49F4-BAC1-C03F7DF7461B}" sibTransId="{74EA5390-028F-4F0E-A5A5-0B28852C23EC}"/>
    <dgm:cxn modelId="{A097401B-7031-F54A-B931-D9DB15DAE3C4}" srcId="{672796EF-80C8-46F0-9FC8-FA69E483127D}" destId="{C6F8A286-8513-7042-8091-D6D86585CF1C}" srcOrd="7" destOrd="0" parTransId="{896DF922-4333-5C4D-91EB-CA7DD4687185}" sibTransId="{79D3C454-F655-7A45-9B7F-541D5954596C}"/>
    <dgm:cxn modelId="{343D6186-645F-E143-8E37-CB7258EE74BA}" srcId="{672796EF-80C8-46F0-9FC8-FA69E483127D}" destId="{18B15389-97CA-5A49-BFFA-B4CCBFBD7758}" srcOrd="6" destOrd="0" parTransId="{8AE208D7-5720-A149-BBDE-E2E662C58ACC}" sibTransId="{15E4835D-909D-E543-AB0C-18D648F3C2B6}"/>
    <dgm:cxn modelId="{D933DAEF-ED09-B045-A620-4AFB23D05959}" type="presOf" srcId="{D88827A5-7C81-E94F-9848-5E8F6F7752D6}" destId="{0B09AEC2-CA40-E74E-8564-27BEA0D0300A}" srcOrd="0" destOrd="0" presId="urn:microsoft.com/office/officeart/2005/8/layout/vList2"/>
    <dgm:cxn modelId="{FFBC6E86-1789-5543-8954-0D89A2B98454}" type="presOf" srcId="{672796EF-80C8-46F0-9FC8-FA69E483127D}" destId="{4EF8B3E4-E031-3641-A5A3-6B056C4CD804}" srcOrd="0" destOrd="0" presId="urn:microsoft.com/office/officeart/2005/8/layout/vList2"/>
    <dgm:cxn modelId="{3E29D461-B55C-BA46-92F6-C63A17E70783}" type="presOf" srcId="{B0AED033-E6ED-4B59-A588-C0B45A223989}" destId="{00190260-A26F-E044-99A7-9169FB7B29CF}" srcOrd="0" destOrd="0" presId="urn:microsoft.com/office/officeart/2005/8/layout/vList2"/>
    <dgm:cxn modelId="{FFCE6EE4-0A5E-5A46-A591-248BBADC714E}" type="presOf" srcId="{5AEFC23E-EF93-F643-94E4-7B1D36A8FB10}" destId="{88075DA3-119C-494F-AF65-E88691A8D24E}" srcOrd="0" destOrd="0" presId="urn:microsoft.com/office/officeart/2005/8/layout/vList2"/>
    <dgm:cxn modelId="{BC5B0B64-B66C-0445-B477-68E32B48CE32}" srcId="{672796EF-80C8-46F0-9FC8-FA69E483127D}" destId="{44102577-D316-9041-ACA8-78F29C75F192}" srcOrd="2" destOrd="0" parTransId="{6D2E5D4E-E66D-0340-9FAA-D4233CA36946}" sibTransId="{484A79A5-8619-CD40-9311-1BA5555C3965}"/>
    <dgm:cxn modelId="{F23F122A-C55F-E44A-A6A7-B8E28A5C1D4A}" srcId="{672796EF-80C8-46F0-9FC8-FA69E483127D}" destId="{5AEFC23E-EF93-F643-94E4-7B1D36A8FB10}" srcOrd="3" destOrd="0" parTransId="{80FEB8AE-3D19-F749-B34E-D9A27048D12E}" sibTransId="{A0A381A4-8CA6-A24E-AFC1-E6C55B720F69}"/>
    <dgm:cxn modelId="{90FB5377-8D02-0A44-9AA6-6131463116A5}" srcId="{672796EF-80C8-46F0-9FC8-FA69E483127D}" destId="{D88827A5-7C81-E94F-9848-5E8F6F7752D6}" srcOrd="1" destOrd="0" parTransId="{C726E6F8-BEFA-A94D-BB06-2B32E2555769}" sibTransId="{E70F36F9-E7E2-0E43-A7C1-04DB941F8560}"/>
    <dgm:cxn modelId="{506485F8-C170-2B4B-887F-FC7DAFA143AB}" type="presOf" srcId="{1EF28364-8B30-AE42-8CF3-C900478EA9C0}" destId="{1296D0D4-107E-8F49-807B-2A673E5EC7D7}" srcOrd="0" destOrd="0" presId="urn:microsoft.com/office/officeart/2005/8/layout/vList2"/>
    <dgm:cxn modelId="{417A3E19-92C2-744E-B525-2D336659943B}" type="presOf" srcId="{18B15389-97CA-5A49-BFFA-B4CCBFBD7758}" destId="{C5275F56-D242-0F42-839F-414DB433F876}" srcOrd="0" destOrd="0" presId="urn:microsoft.com/office/officeart/2005/8/layout/vList2"/>
    <dgm:cxn modelId="{AC41B976-52C5-3343-A1D0-FF2FE1ED642B}" srcId="{672796EF-80C8-46F0-9FC8-FA69E483127D}" destId="{35E4371C-4FF1-9C43-8860-D8B9F7B226D4}" srcOrd="4" destOrd="0" parTransId="{BFFA58F1-1E88-3C4B-9C95-328765E8BB5D}" sibTransId="{63A751F6-9B18-D54E-BFC6-AB0F338A46FC}"/>
    <dgm:cxn modelId="{3BDBE8F5-1154-2A45-A8EA-3DBE12B6C025}" type="presOf" srcId="{44102577-D316-9041-ACA8-78F29C75F192}" destId="{D75BE72F-1649-9844-9976-517BB4F31F9D}" srcOrd="0" destOrd="0" presId="urn:microsoft.com/office/officeart/2005/8/layout/vList2"/>
    <dgm:cxn modelId="{BDF568FA-BD45-AF4A-AFD5-E00FC347327F}" srcId="{672796EF-80C8-46F0-9FC8-FA69E483127D}" destId="{1EF28364-8B30-AE42-8CF3-C900478EA9C0}" srcOrd="5" destOrd="0" parTransId="{9BA7AC5E-C796-EC42-8952-A73AE46D9AB9}" sibTransId="{4ED07828-5662-F64F-A388-6F9C42DADBDC}"/>
    <dgm:cxn modelId="{F4B7F354-172A-E840-B236-86DA8B1DF51A}" type="presOf" srcId="{C6F8A286-8513-7042-8091-D6D86585CF1C}" destId="{2BCCB2DB-6F2C-634C-BE4A-582C35512B31}" srcOrd="0" destOrd="0" presId="urn:microsoft.com/office/officeart/2005/8/layout/vList2"/>
    <dgm:cxn modelId="{741A61E5-1A3B-1B4F-A7D7-45553084F33E}" type="presOf" srcId="{35E4371C-4FF1-9C43-8860-D8B9F7B226D4}" destId="{0B128790-2420-E841-84BA-219964A19E93}" srcOrd="0" destOrd="0" presId="urn:microsoft.com/office/officeart/2005/8/layout/vList2"/>
    <dgm:cxn modelId="{0E75BFDB-1407-C74F-95DF-A22DCFF024E1}" type="presParOf" srcId="{4EF8B3E4-E031-3641-A5A3-6B056C4CD804}" destId="{00190260-A26F-E044-99A7-9169FB7B29CF}" srcOrd="0" destOrd="0" presId="urn:microsoft.com/office/officeart/2005/8/layout/vList2"/>
    <dgm:cxn modelId="{F9C664AE-DF39-DB48-99ED-5806A33B8073}" type="presParOf" srcId="{4EF8B3E4-E031-3641-A5A3-6B056C4CD804}" destId="{9C010F20-5D62-1244-A5A9-31CF6A59A8B6}" srcOrd="1" destOrd="0" presId="urn:microsoft.com/office/officeart/2005/8/layout/vList2"/>
    <dgm:cxn modelId="{454FB95C-185F-A448-A3D9-FAC637514FCD}" type="presParOf" srcId="{4EF8B3E4-E031-3641-A5A3-6B056C4CD804}" destId="{0B09AEC2-CA40-E74E-8564-27BEA0D0300A}" srcOrd="2" destOrd="0" presId="urn:microsoft.com/office/officeart/2005/8/layout/vList2"/>
    <dgm:cxn modelId="{BF737249-BD5C-F84E-9B48-6DD69A4DCFB3}" type="presParOf" srcId="{4EF8B3E4-E031-3641-A5A3-6B056C4CD804}" destId="{E2FAD744-9351-CF43-81A4-D36DBAFA2FA4}" srcOrd="3" destOrd="0" presId="urn:microsoft.com/office/officeart/2005/8/layout/vList2"/>
    <dgm:cxn modelId="{388033DE-DDDF-7A49-BCE1-B6F4ECC6FF8B}" type="presParOf" srcId="{4EF8B3E4-E031-3641-A5A3-6B056C4CD804}" destId="{D75BE72F-1649-9844-9976-517BB4F31F9D}" srcOrd="4" destOrd="0" presId="urn:microsoft.com/office/officeart/2005/8/layout/vList2"/>
    <dgm:cxn modelId="{D9FABCC8-AAD9-7744-9A82-14FAB8EBFA32}" type="presParOf" srcId="{4EF8B3E4-E031-3641-A5A3-6B056C4CD804}" destId="{F7EFBB86-7DED-B542-A25B-A4AF8E009933}" srcOrd="5" destOrd="0" presId="urn:microsoft.com/office/officeart/2005/8/layout/vList2"/>
    <dgm:cxn modelId="{4D5DE20E-FA2D-E74D-A2F9-8EADDCE0DA39}" type="presParOf" srcId="{4EF8B3E4-E031-3641-A5A3-6B056C4CD804}" destId="{88075DA3-119C-494F-AF65-E88691A8D24E}" srcOrd="6" destOrd="0" presId="urn:microsoft.com/office/officeart/2005/8/layout/vList2"/>
    <dgm:cxn modelId="{3B77D246-C521-E54F-8CBD-0FDC8814B10F}" type="presParOf" srcId="{4EF8B3E4-E031-3641-A5A3-6B056C4CD804}" destId="{D25182DB-5C56-5D46-8986-561FEDE63621}" srcOrd="7" destOrd="0" presId="urn:microsoft.com/office/officeart/2005/8/layout/vList2"/>
    <dgm:cxn modelId="{E92604D6-3535-5D4B-AF75-199F1CFA1F88}" type="presParOf" srcId="{4EF8B3E4-E031-3641-A5A3-6B056C4CD804}" destId="{0B128790-2420-E841-84BA-219964A19E93}" srcOrd="8" destOrd="0" presId="urn:microsoft.com/office/officeart/2005/8/layout/vList2"/>
    <dgm:cxn modelId="{91345846-351B-924F-9EBB-330B7952C096}" type="presParOf" srcId="{4EF8B3E4-E031-3641-A5A3-6B056C4CD804}" destId="{20893130-46F7-AB41-9C73-A40B1A558CF6}" srcOrd="9" destOrd="0" presId="urn:microsoft.com/office/officeart/2005/8/layout/vList2"/>
    <dgm:cxn modelId="{DB0BE345-D269-DC45-8A29-C9A679E5E62F}" type="presParOf" srcId="{4EF8B3E4-E031-3641-A5A3-6B056C4CD804}" destId="{1296D0D4-107E-8F49-807B-2A673E5EC7D7}" srcOrd="10" destOrd="0" presId="urn:microsoft.com/office/officeart/2005/8/layout/vList2"/>
    <dgm:cxn modelId="{BD2B376F-3790-3C4C-8420-36FA45CE5203}" type="presParOf" srcId="{4EF8B3E4-E031-3641-A5A3-6B056C4CD804}" destId="{01583FC5-861F-E440-B7DE-316ECADE93AE}" srcOrd="11" destOrd="0" presId="urn:microsoft.com/office/officeart/2005/8/layout/vList2"/>
    <dgm:cxn modelId="{34E44513-A9A1-1347-90A6-7504E13F8B67}" type="presParOf" srcId="{4EF8B3E4-E031-3641-A5A3-6B056C4CD804}" destId="{C5275F56-D242-0F42-839F-414DB433F876}" srcOrd="12" destOrd="0" presId="urn:microsoft.com/office/officeart/2005/8/layout/vList2"/>
    <dgm:cxn modelId="{7A633B59-1330-784C-A90D-CE7816D879FB}" type="presParOf" srcId="{4EF8B3E4-E031-3641-A5A3-6B056C4CD804}" destId="{B49151E7-24E8-7F44-B414-24F3051011D3}" srcOrd="13" destOrd="0" presId="urn:microsoft.com/office/officeart/2005/8/layout/vList2"/>
    <dgm:cxn modelId="{0685DE21-9209-EA40-8EFB-D71C4B4F740D}" type="presParOf" srcId="{4EF8B3E4-E031-3641-A5A3-6B056C4CD804}" destId="{2BCCB2DB-6F2C-634C-BE4A-582C35512B31}" srcOrd="1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242CE-C06E-4EE7-A76B-191FB32FBD68}"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D9705B59-903C-4415-90D8-82F96806A84D}">
      <dgm:prSet phldrT="[Text]" custT="1"/>
      <dgm:spPr/>
      <dgm:t>
        <a:bodyPr/>
        <a:lstStyle/>
        <a:p>
          <a:r>
            <a:rPr lang="en-US" sz="1600" dirty="0" smtClean="0"/>
            <a:t>Services for the Poor</a:t>
          </a:r>
          <a:endParaRPr lang="en-US" sz="1600" dirty="0"/>
        </a:p>
      </dgm:t>
    </dgm:pt>
    <dgm:pt modelId="{04D9CF22-CB48-49D3-86AF-713E8F009652}" type="parTrans" cxnId="{CEBAA3A0-EA8F-4CD4-8472-2C034AA9AA69}">
      <dgm:prSet/>
      <dgm:spPr/>
      <dgm:t>
        <a:bodyPr/>
        <a:lstStyle/>
        <a:p>
          <a:endParaRPr lang="en-US"/>
        </a:p>
      </dgm:t>
    </dgm:pt>
    <dgm:pt modelId="{90E50D35-3CEC-4194-8406-25461203B4D2}" type="sibTrans" cxnId="{CEBAA3A0-EA8F-4CD4-8472-2C034AA9AA69}">
      <dgm:prSet/>
      <dgm:spPr/>
      <dgm:t>
        <a:bodyPr/>
        <a:lstStyle/>
        <a:p>
          <a:endParaRPr lang="en-US"/>
        </a:p>
      </dgm:t>
    </dgm:pt>
    <dgm:pt modelId="{C4492AD0-F8D2-4056-B4FC-ACFD0F71574D}">
      <dgm:prSet phldrT="[Text]" custT="1"/>
      <dgm:spPr/>
      <dgm:t>
        <a:bodyPr/>
        <a:lstStyle/>
        <a:p>
          <a:r>
            <a:rPr lang="en-US" sz="1600" dirty="0" smtClean="0"/>
            <a:t>Sanitation and Clean Water</a:t>
          </a:r>
          <a:endParaRPr lang="en-US" sz="1600" dirty="0"/>
        </a:p>
      </dgm:t>
    </dgm:pt>
    <dgm:pt modelId="{239F46A7-B831-49F3-B5D1-6D6487952E4A}" type="parTrans" cxnId="{1F324FAD-2873-4072-9028-E5FE4FB0AE85}">
      <dgm:prSet/>
      <dgm:spPr/>
      <dgm:t>
        <a:bodyPr/>
        <a:lstStyle/>
        <a:p>
          <a:endParaRPr lang="en-US"/>
        </a:p>
      </dgm:t>
    </dgm:pt>
    <dgm:pt modelId="{6F932281-39C5-41C7-989F-DF668EE125D2}" type="sibTrans" cxnId="{1F324FAD-2873-4072-9028-E5FE4FB0AE85}">
      <dgm:prSet/>
      <dgm:spPr/>
      <dgm:t>
        <a:bodyPr/>
        <a:lstStyle/>
        <a:p>
          <a:endParaRPr lang="en-US"/>
        </a:p>
      </dgm:t>
    </dgm:pt>
    <dgm:pt modelId="{AA44942D-17A0-4777-A1AD-9AE5B33DD299}">
      <dgm:prSet phldrT="[Text]" custT="1"/>
      <dgm:spPr/>
      <dgm:t>
        <a:bodyPr/>
        <a:lstStyle/>
        <a:p>
          <a:r>
            <a:rPr lang="en-US" sz="1600" dirty="0" smtClean="0"/>
            <a:t>Restaurant Inspections</a:t>
          </a:r>
          <a:endParaRPr lang="en-US" sz="1600" dirty="0"/>
        </a:p>
      </dgm:t>
    </dgm:pt>
    <dgm:pt modelId="{50B62EF7-8D6B-406A-8E95-2DB9C1043FDD}" type="parTrans" cxnId="{EA5CF65D-4F32-4C64-AC72-8CB694E6D379}">
      <dgm:prSet/>
      <dgm:spPr/>
      <dgm:t>
        <a:bodyPr/>
        <a:lstStyle/>
        <a:p>
          <a:endParaRPr lang="en-US"/>
        </a:p>
      </dgm:t>
    </dgm:pt>
    <dgm:pt modelId="{6C84B75C-0AE5-46BF-A914-B1858A43D03E}" type="sibTrans" cxnId="{EA5CF65D-4F32-4C64-AC72-8CB694E6D379}">
      <dgm:prSet/>
      <dgm:spPr/>
      <dgm:t>
        <a:bodyPr/>
        <a:lstStyle/>
        <a:p>
          <a:endParaRPr lang="en-US"/>
        </a:p>
      </dgm:t>
    </dgm:pt>
    <dgm:pt modelId="{129D77D9-C57B-4EF1-AFE1-3B1821DBA90B}">
      <dgm:prSet phldrT="[Text]" custT="1"/>
      <dgm:spPr/>
      <dgm:t>
        <a:bodyPr/>
        <a:lstStyle/>
        <a:p>
          <a:r>
            <a:rPr lang="en-US" sz="1600" dirty="0" smtClean="0"/>
            <a:t>STIs and TB Clinics</a:t>
          </a:r>
          <a:endParaRPr lang="en-US" sz="1600" dirty="0"/>
        </a:p>
      </dgm:t>
    </dgm:pt>
    <dgm:pt modelId="{C6682474-D479-40A4-B375-92B6CCC9D0CA}" type="parTrans" cxnId="{B876F00A-298A-4762-A6DC-A859564469B5}">
      <dgm:prSet/>
      <dgm:spPr/>
      <dgm:t>
        <a:bodyPr/>
        <a:lstStyle/>
        <a:p>
          <a:endParaRPr lang="en-US"/>
        </a:p>
      </dgm:t>
    </dgm:pt>
    <dgm:pt modelId="{2EC97C30-B43C-4688-852E-6E118534266E}" type="sibTrans" cxnId="{B876F00A-298A-4762-A6DC-A859564469B5}">
      <dgm:prSet/>
      <dgm:spPr/>
      <dgm:t>
        <a:bodyPr/>
        <a:lstStyle/>
        <a:p>
          <a:endParaRPr lang="en-US"/>
        </a:p>
      </dgm:t>
    </dgm:pt>
    <dgm:pt modelId="{667CA432-6BF4-4A3A-AB9C-4ED4C7AA7B0A}" type="pres">
      <dgm:prSet presAssocID="{6AD242CE-C06E-4EE7-A76B-191FB32FBD68}" presName="linear" presStyleCnt="0">
        <dgm:presLayoutVars>
          <dgm:animLvl val="lvl"/>
          <dgm:resizeHandles val="exact"/>
        </dgm:presLayoutVars>
      </dgm:prSet>
      <dgm:spPr/>
      <dgm:t>
        <a:bodyPr/>
        <a:lstStyle/>
        <a:p>
          <a:endParaRPr lang="en-US"/>
        </a:p>
      </dgm:t>
    </dgm:pt>
    <dgm:pt modelId="{2529EF88-132A-42BE-BCD4-6846C4BB1B64}" type="pres">
      <dgm:prSet presAssocID="{D9705B59-903C-4415-90D8-82F96806A84D}" presName="parentText" presStyleLbl="node1" presStyleIdx="0" presStyleCnt="4" custScaleY="30336" custLinFactY="3701" custLinFactNeighborX="143" custLinFactNeighborY="100000">
        <dgm:presLayoutVars>
          <dgm:chMax val="0"/>
          <dgm:bulletEnabled val="1"/>
        </dgm:presLayoutVars>
      </dgm:prSet>
      <dgm:spPr/>
      <dgm:t>
        <a:bodyPr/>
        <a:lstStyle/>
        <a:p>
          <a:endParaRPr lang="en-US"/>
        </a:p>
      </dgm:t>
    </dgm:pt>
    <dgm:pt modelId="{3CB2D1DA-6A9C-48C3-B3E7-5BD533ED4D8D}" type="pres">
      <dgm:prSet presAssocID="{90E50D35-3CEC-4194-8406-25461203B4D2}" presName="spacer" presStyleCnt="0"/>
      <dgm:spPr/>
    </dgm:pt>
    <dgm:pt modelId="{DC572E77-888C-4A51-A6A1-1ED47E4880BA}" type="pres">
      <dgm:prSet presAssocID="{C4492AD0-F8D2-4056-B4FC-ACFD0F71574D}" presName="parentText" presStyleLbl="node1" presStyleIdx="1" presStyleCnt="4" custAng="10800000" custFlipVert="1" custScaleY="30970" custLinFactNeighborX="143" custLinFactNeighborY="37755">
        <dgm:presLayoutVars>
          <dgm:chMax val="0"/>
          <dgm:bulletEnabled val="1"/>
        </dgm:presLayoutVars>
      </dgm:prSet>
      <dgm:spPr/>
      <dgm:t>
        <a:bodyPr/>
        <a:lstStyle/>
        <a:p>
          <a:endParaRPr lang="en-US"/>
        </a:p>
      </dgm:t>
    </dgm:pt>
    <dgm:pt modelId="{8E2B44E8-A9B1-4AB1-91A5-2A32D80D1567}" type="pres">
      <dgm:prSet presAssocID="{6F932281-39C5-41C7-989F-DF668EE125D2}" presName="spacer" presStyleCnt="0"/>
      <dgm:spPr/>
    </dgm:pt>
    <dgm:pt modelId="{AB646773-EC90-4E33-BFB3-112046BEC836}" type="pres">
      <dgm:prSet presAssocID="{AA44942D-17A0-4777-A1AD-9AE5B33DD299}" presName="parentText" presStyleLbl="node1" presStyleIdx="2" presStyleCnt="4" custScaleY="35158" custLinFactNeighborX="1998" custLinFactNeighborY="-53552">
        <dgm:presLayoutVars>
          <dgm:chMax val="0"/>
          <dgm:bulletEnabled val="1"/>
        </dgm:presLayoutVars>
      </dgm:prSet>
      <dgm:spPr/>
      <dgm:t>
        <a:bodyPr/>
        <a:lstStyle/>
        <a:p>
          <a:endParaRPr lang="en-US"/>
        </a:p>
      </dgm:t>
    </dgm:pt>
    <dgm:pt modelId="{D25522A2-8AFF-4BE9-B438-07DA33B6B12D}" type="pres">
      <dgm:prSet presAssocID="{6C84B75C-0AE5-46BF-A914-B1858A43D03E}" presName="spacer" presStyleCnt="0"/>
      <dgm:spPr/>
    </dgm:pt>
    <dgm:pt modelId="{FEAF13BF-2AB6-4D50-A3EF-9A4055C97D06}" type="pres">
      <dgm:prSet presAssocID="{129D77D9-C57B-4EF1-AFE1-3B1821DBA90B}" presName="parentText" presStyleLbl="node1" presStyleIdx="3" presStyleCnt="4" custAng="10800000" custFlipVert="1" custScaleY="29570" custLinFactY="-5360" custLinFactNeighborY="-100000">
        <dgm:presLayoutVars>
          <dgm:chMax val="0"/>
          <dgm:bulletEnabled val="1"/>
        </dgm:presLayoutVars>
      </dgm:prSet>
      <dgm:spPr/>
      <dgm:t>
        <a:bodyPr/>
        <a:lstStyle/>
        <a:p>
          <a:endParaRPr lang="en-US"/>
        </a:p>
      </dgm:t>
    </dgm:pt>
  </dgm:ptLst>
  <dgm:cxnLst>
    <dgm:cxn modelId="{2875AE0D-FF7F-A14A-8044-8150EBD70903}" type="presOf" srcId="{129D77D9-C57B-4EF1-AFE1-3B1821DBA90B}" destId="{FEAF13BF-2AB6-4D50-A3EF-9A4055C97D06}" srcOrd="0" destOrd="0" presId="urn:microsoft.com/office/officeart/2005/8/layout/vList2"/>
    <dgm:cxn modelId="{F7F9C4D3-DD5C-3140-87D7-A8E88FBBA6BA}" type="presOf" srcId="{D9705B59-903C-4415-90D8-82F96806A84D}" destId="{2529EF88-132A-42BE-BCD4-6846C4BB1B64}" srcOrd="0" destOrd="0" presId="urn:microsoft.com/office/officeart/2005/8/layout/vList2"/>
    <dgm:cxn modelId="{1F501AD1-066B-7541-A136-32162DB64E2A}" type="presOf" srcId="{AA44942D-17A0-4777-A1AD-9AE5B33DD299}" destId="{AB646773-EC90-4E33-BFB3-112046BEC836}" srcOrd="0" destOrd="0" presId="urn:microsoft.com/office/officeart/2005/8/layout/vList2"/>
    <dgm:cxn modelId="{32E45483-D4FC-9F41-BB5B-A8A93F611E9F}" type="presOf" srcId="{C4492AD0-F8D2-4056-B4FC-ACFD0F71574D}" destId="{DC572E77-888C-4A51-A6A1-1ED47E4880BA}" srcOrd="0" destOrd="0" presId="urn:microsoft.com/office/officeart/2005/8/layout/vList2"/>
    <dgm:cxn modelId="{1F324FAD-2873-4072-9028-E5FE4FB0AE85}" srcId="{6AD242CE-C06E-4EE7-A76B-191FB32FBD68}" destId="{C4492AD0-F8D2-4056-B4FC-ACFD0F71574D}" srcOrd="1" destOrd="0" parTransId="{239F46A7-B831-49F3-B5D1-6D6487952E4A}" sibTransId="{6F932281-39C5-41C7-989F-DF668EE125D2}"/>
    <dgm:cxn modelId="{CEBAA3A0-EA8F-4CD4-8472-2C034AA9AA69}" srcId="{6AD242CE-C06E-4EE7-A76B-191FB32FBD68}" destId="{D9705B59-903C-4415-90D8-82F96806A84D}" srcOrd="0" destOrd="0" parTransId="{04D9CF22-CB48-49D3-86AF-713E8F009652}" sibTransId="{90E50D35-3CEC-4194-8406-25461203B4D2}"/>
    <dgm:cxn modelId="{C4DEF446-281C-7944-AFA3-5249BB72311B}" type="presOf" srcId="{6AD242CE-C06E-4EE7-A76B-191FB32FBD68}" destId="{667CA432-6BF4-4A3A-AB9C-4ED4C7AA7B0A}" srcOrd="0" destOrd="0" presId="urn:microsoft.com/office/officeart/2005/8/layout/vList2"/>
    <dgm:cxn modelId="{EA5CF65D-4F32-4C64-AC72-8CB694E6D379}" srcId="{6AD242CE-C06E-4EE7-A76B-191FB32FBD68}" destId="{AA44942D-17A0-4777-A1AD-9AE5B33DD299}" srcOrd="2" destOrd="0" parTransId="{50B62EF7-8D6B-406A-8E95-2DB9C1043FDD}" sibTransId="{6C84B75C-0AE5-46BF-A914-B1858A43D03E}"/>
    <dgm:cxn modelId="{B876F00A-298A-4762-A6DC-A859564469B5}" srcId="{6AD242CE-C06E-4EE7-A76B-191FB32FBD68}" destId="{129D77D9-C57B-4EF1-AFE1-3B1821DBA90B}" srcOrd="3" destOrd="0" parTransId="{C6682474-D479-40A4-B375-92B6CCC9D0CA}" sibTransId="{2EC97C30-B43C-4688-852E-6E118534266E}"/>
    <dgm:cxn modelId="{9E3D87B2-605E-DA4E-AE62-FDE67016CCE3}" type="presParOf" srcId="{667CA432-6BF4-4A3A-AB9C-4ED4C7AA7B0A}" destId="{2529EF88-132A-42BE-BCD4-6846C4BB1B64}" srcOrd="0" destOrd="0" presId="urn:microsoft.com/office/officeart/2005/8/layout/vList2"/>
    <dgm:cxn modelId="{04F7ACC6-EC05-FD4A-A8FF-CD60CDF09C25}" type="presParOf" srcId="{667CA432-6BF4-4A3A-AB9C-4ED4C7AA7B0A}" destId="{3CB2D1DA-6A9C-48C3-B3E7-5BD533ED4D8D}" srcOrd="1" destOrd="0" presId="urn:microsoft.com/office/officeart/2005/8/layout/vList2"/>
    <dgm:cxn modelId="{38A1C69E-AE2D-5C4B-B62F-9C53BE384E21}" type="presParOf" srcId="{667CA432-6BF4-4A3A-AB9C-4ED4C7AA7B0A}" destId="{DC572E77-888C-4A51-A6A1-1ED47E4880BA}" srcOrd="2" destOrd="0" presId="urn:microsoft.com/office/officeart/2005/8/layout/vList2"/>
    <dgm:cxn modelId="{931472C9-A90E-2148-8E20-10E6F13008A3}" type="presParOf" srcId="{667CA432-6BF4-4A3A-AB9C-4ED4C7AA7B0A}" destId="{8E2B44E8-A9B1-4AB1-91A5-2A32D80D1567}" srcOrd="3" destOrd="0" presId="urn:microsoft.com/office/officeart/2005/8/layout/vList2"/>
    <dgm:cxn modelId="{1A5DFFBF-42C3-B249-AC42-50AA3D68B627}" type="presParOf" srcId="{667CA432-6BF4-4A3A-AB9C-4ED4C7AA7B0A}" destId="{AB646773-EC90-4E33-BFB3-112046BEC836}" srcOrd="4" destOrd="0" presId="urn:microsoft.com/office/officeart/2005/8/layout/vList2"/>
    <dgm:cxn modelId="{519B86E6-0ADB-0046-BFC7-94018F380DB3}" type="presParOf" srcId="{667CA432-6BF4-4A3A-AB9C-4ED4C7AA7B0A}" destId="{D25522A2-8AFF-4BE9-B438-07DA33B6B12D}" srcOrd="5" destOrd="0" presId="urn:microsoft.com/office/officeart/2005/8/layout/vList2"/>
    <dgm:cxn modelId="{AF0F3B9C-3BD7-8741-BD23-F8AB11591939}" type="presParOf" srcId="{667CA432-6BF4-4A3A-AB9C-4ED4C7AA7B0A}" destId="{FEAF13BF-2AB6-4D50-A3EF-9A4055C97D06}" srcOrd="6"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C1AF19-7669-48AB-937C-C5A1E455715D}"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7852E47F-21AD-4B37-B330-E8DE19E3A0A9}">
      <dgm:prSet phldrT="[Text]"/>
      <dgm:spPr/>
      <dgm:t>
        <a:bodyPr/>
        <a:lstStyle/>
        <a:p>
          <a:pPr algn="l"/>
          <a:r>
            <a:rPr lang="en-US" dirty="0" smtClean="0"/>
            <a:t>The science of protecting and improving the health of communities through education, promotion of healthy lifestyles, and research for disease and injury prevention. </a:t>
          </a:r>
          <a:endParaRPr lang="en-US" dirty="0"/>
        </a:p>
      </dgm:t>
    </dgm:pt>
    <dgm:pt modelId="{719F076B-499D-43E0-8987-A2D0FCCD2F42}" type="parTrans" cxnId="{86014F17-72AB-4B82-9763-91F829551122}">
      <dgm:prSet/>
      <dgm:spPr/>
      <dgm:t>
        <a:bodyPr/>
        <a:lstStyle/>
        <a:p>
          <a:pPr algn="l"/>
          <a:endParaRPr lang="en-US"/>
        </a:p>
      </dgm:t>
    </dgm:pt>
    <dgm:pt modelId="{3286CC94-8C64-4F22-AFF0-964BD709D385}" type="sibTrans" cxnId="{86014F17-72AB-4B82-9763-91F829551122}">
      <dgm:prSet/>
      <dgm:spPr/>
      <dgm:t>
        <a:bodyPr/>
        <a:lstStyle/>
        <a:p>
          <a:pPr algn="l"/>
          <a:endParaRPr lang="en-US"/>
        </a:p>
      </dgm:t>
    </dgm:pt>
    <dgm:pt modelId="{C54F4932-718B-46BF-9F71-DC6F43427C5F}">
      <dgm:prSet phldrT="[Text]"/>
      <dgm:spPr/>
      <dgm:t>
        <a:bodyPr/>
        <a:lstStyle/>
        <a:p>
          <a:pPr algn="l"/>
          <a:r>
            <a:rPr lang="en-US" dirty="0" smtClean="0"/>
            <a:t>Public health professionals analyze the effect on health of genetics, personal choice and the environment in order to develop programs that protect the health of your family and community.</a:t>
          </a:r>
          <a:endParaRPr lang="en-US" dirty="0"/>
        </a:p>
      </dgm:t>
    </dgm:pt>
    <dgm:pt modelId="{4F87299F-A478-4CDF-8F35-B7D314D8A406}" type="parTrans" cxnId="{EAE668A6-5F31-4390-A48D-7E452359BBBA}">
      <dgm:prSet/>
      <dgm:spPr/>
      <dgm:t>
        <a:bodyPr/>
        <a:lstStyle/>
        <a:p>
          <a:pPr algn="l"/>
          <a:endParaRPr lang="en-US"/>
        </a:p>
      </dgm:t>
    </dgm:pt>
    <dgm:pt modelId="{B4B78947-209F-4A0B-9F74-0AB89F551701}" type="sibTrans" cxnId="{EAE668A6-5F31-4390-A48D-7E452359BBBA}">
      <dgm:prSet/>
      <dgm:spPr/>
      <dgm:t>
        <a:bodyPr/>
        <a:lstStyle/>
        <a:p>
          <a:pPr algn="l"/>
          <a:endParaRPr lang="en-US"/>
        </a:p>
      </dgm:t>
    </dgm:pt>
    <dgm:pt modelId="{BC5E41CE-2B00-4130-9260-43EA9F3A6915}">
      <dgm:prSet phldrT="[Text]"/>
      <dgm:spPr/>
      <dgm:t>
        <a:bodyPr/>
        <a:lstStyle/>
        <a:p>
          <a:pPr algn="l"/>
          <a:r>
            <a:rPr lang="en-US" dirty="0" smtClean="0"/>
            <a:t>Concerned with protecting the health of entire populations, as small as a local neighborhood, or as  big as an entire country. </a:t>
          </a:r>
          <a:endParaRPr lang="en-US" dirty="0"/>
        </a:p>
      </dgm:t>
    </dgm:pt>
    <dgm:pt modelId="{D17E90B3-B83B-4105-8836-21C6FCAC8A5F}" type="parTrans" cxnId="{4F4EA268-7A83-4F99-87CD-F81327C7E40C}">
      <dgm:prSet/>
      <dgm:spPr/>
      <dgm:t>
        <a:bodyPr/>
        <a:lstStyle/>
        <a:p>
          <a:pPr algn="l"/>
          <a:endParaRPr lang="en-US"/>
        </a:p>
      </dgm:t>
    </dgm:pt>
    <dgm:pt modelId="{A2100548-4D77-4670-A8D8-9039DD00CD12}" type="sibTrans" cxnId="{4F4EA268-7A83-4F99-87CD-F81327C7E40C}">
      <dgm:prSet/>
      <dgm:spPr/>
      <dgm:t>
        <a:bodyPr/>
        <a:lstStyle/>
        <a:p>
          <a:pPr algn="l"/>
          <a:endParaRPr lang="en-US"/>
        </a:p>
      </dgm:t>
    </dgm:pt>
    <dgm:pt modelId="{0E62F629-A9D5-486E-A4D5-10AB9CF1FBA0}">
      <dgm:prSet phldrT="[Text]"/>
      <dgm:spPr/>
      <dgm:t>
        <a:bodyPr/>
        <a:lstStyle/>
        <a:p>
          <a:pPr algn="l"/>
          <a:r>
            <a:rPr lang="en-US" dirty="0" smtClean="0"/>
            <a:t>Public health professionals try to prevent problems from happening or re-occurring through implementing educational programs, developing policies, administering services, regulating health systems and some health professions, and conducting research.</a:t>
          </a:r>
          <a:endParaRPr lang="en-US" dirty="0"/>
        </a:p>
      </dgm:t>
    </dgm:pt>
    <dgm:pt modelId="{4A65A430-0032-4A07-AF3E-7D2C4B1DF486}" type="parTrans" cxnId="{F80FBCF1-3FDB-4B51-B329-6CE1A5F84F07}">
      <dgm:prSet/>
      <dgm:spPr/>
      <dgm:t>
        <a:bodyPr/>
        <a:lstStyle/>
        <a:p>
          <a:pPr algn="l"/>
          <a:endParaRPr lang="en-US"/>
        </a:p>
      </dgm:t>
    </dgm:pt>
    <dgm:pt modelId="{F684DFD5-2F44-4EF9-9403-146C1FDAFDE6}" type="sibTrans" cxnId="{F80FBCF1-3FDB-4B51-B329-6CE1A5F84F07}">
      <dgm:prSet/>
      <dgm:spPr/>
      <dgm:t>
        <a:bodyPr/>
        <a:lstStyle/>
        <a:p>
          <a:pPr algn="l"/>
          <a:endParaRPr lang="en-US"/>
        </a:p>
      </dgm:t>
    </dgm:pt>
    <dgm:pt modelId="{5FB8A56F-C6E3-48E4-B38E-79BAFA33D982}">
      <dgm:prSet phldrT="[Text]"/>
      <dgm:spPr/>
      <dgm:t>
        <a:bodyPr/>
        <a:lstStyle/>
        <a:p>
          <a:pPr algn="l"/>
          <a:r>
            <a:rPr lang="en-US" dirty="0" smtClean="0"/>
            <a:t>A field that is concerned with limiting health disparities and a large part of public health is the fight for health care equity, quality, and accessibility.</a:t>
          </a:r>
          <a:endParaRPr lang="en-US" dirty="0"/>
        </a:p>
      </dgm:t>
    </dgm:pt>
    <dgm:pt modelId="{5F2DC49F-55E2-4015-A09F-24C3ABE38A45}" type="parTrans" cxnId="{F577DC99-45A9-41C6-925D-5FE053377C97}">
      <dgm:prSet/>
      <dgm:spPr/>
      <dgm:t>
        <a:bodyPr/>
        <a:lstStyle/>
        <a:p>
          <a:pPr algn="l"/>
          <a:endParaRPr lang="en-US"/>
        </a:p>
      </dgm:t>
    </dgm:pt>
    <dgm:pt modelId="{385D489D-4FC8-4A94-AF08-73A6338D3FBF}" type="sibTrans" cxnId="{F577DC99-45A9-41C6-925D-5FE053377C97}">
      <dgm:prSet/>
      <dgm:spPr/>
      <dgm:t>
        <a:bodyPr/>
        <a:lstStyle/>
        <a:p>
          <a:pPr algn="l"/>
          <a:endParaRPr lang="en-US"/>
        </a:p>
      </dgm:t>
    </dgm:pt>
    <dgm:pt modelId="{E1499D27-6E32-4EC1-94C8-CA42A54C486D}" type="pres">
      <dgm:prSet presAssocID="{F9C1AF19-7669-48AB-937C-C5A1E455715D}" presName="Name0" presStyleCnt="0">
        <dgm:presLayoutVars>
          <dgm:dir/>
          <dgm:resizeHandles val="exact"/>
        </dgm:presLayoutVars>
      </dgm:prSet>
      <dgm:spPr/>
      <dgm:t>
        <a:bodyPr/>
        <a:lstStyle/>
        <a:p>
          <a:endParaRPr lang="en-US"/>
        </a:p>
      </dgm:t>
    </dgm:pt>
    <dgm:pt modelId="{05A19A49-AA10-445D-B447-CF03E1C22E2E}" type="pres">
      <dgm:prSet presAssocID="{7852E47F-21AD-4B37-B330-E8DE19E3A0A9}" presName="node" presStyleLbl="node1" presStyleIdx="0" presStyleCnt="5">
        <dgm:presLayoutVars>
          <dgm:bulletEnabled val="1"/>
        </dgm:presLayoutVars>
      </dgm:prSet>
      <dgm:spPr/>
      <dgm:t>
        <a:bodyPr/>
        <a:lstStyle/>
        <a:p>
          <a:endParaRPr lang="en-US"/>
        </a:p>
      </dgm:t>
    </dgm:pt>
    <dgm:pt modelId="{E77F1923-FA91-40A8-831A-47BCA6C7A5FA}" type="pres">
      <dgm:prSet presAssocID="{3286CC94-8C64-4F22-AFF0-964BD709D385}" presName="sibTrans" presStyleCnt="0"/>
      <dgm:spPr/>
      <dgm:t>
        <a:bodyPr/>
        <a:lstStyle/>
        <a:p>
          <a:endParaRPr lang="en-US"/>
        </a:p>
      </dgm:t>
    </dgm:pt>
    <dgm:pt modelId="{52A419DE-950D-45D7-A1E5-23FB4538845D}" type="pres">
      <dgm:prSet presAssocID="{C54F4932-718B-46BF-9F71-DC6F43427C5F}" presName="node" presStyleLbl="node1" presStyleIdx="1" presStyleCnt="5">
        <dgm:presLayoutVars>
          <dgm:bulletEnabled val="1"/>
        </dgm:presLayoutVars>
      </dgm:prSet>
      <dgm:spPr/>
      <dgm:t>
        <a:bodyPr/>
        <a:lstStyle/>
        <a:p>
          <a:endParaRPr lang="en-US"/>
        </a:p>
      </dgm:t>
    </dgm:pt>
    <dgm:pt modelId="{A4E75090-150B-431C-B0BC-BA01BBEF75DF}" type="pres">
      <dgm:prSet presAssocID="{B4B78947-209F-4A0B-9F74-0AB89F551701}" presName="sibTrans" presStyleCnt="0"/>
      <dgm:spPr/>
      <dgm:t>
        <a:bodyPr/>
        <a:lstStyle/>
        <a:p>
          <a:endParaRPr lang="en-US"/>
        </a:p>
      </dgm:t>
    </dgm:pt>
    <dgm:pt modelId="{C8F259A7-AA80-43BE-973D-020635DB7A97}" type="pres">
      <dgm:prSet presAssocID="{BC5E41CE-2B00-4130-9260-43EA9F3A6915}" presName="node" presStyleLbl="node1" presStyleIdx="2" presStyleCnt="5">
        <dgm:presLayoutVars>
          <dgm:bulletEnabled val="1"/>
        </dgm:presLayoutVars>
      </dgm:prSet>
      <dgm:spPr/>
      <dgm:t>
        <a:bodyPr/>
        <a:lstStyle/>
        <a:p>
          <a:endParaRPr lang="en-US"/>
        </a:p>
      </dgm:t>
    </dgm:pt>
    <dgm:pt modelId="{AB4024CC-4982-447E-B9EE-6EE240DA01F3}" type="pres">
      <dgm:prSet presAssocID="{A2100548-4D77-4670-A8D8-9039DD00CD12}" presName="sibTrans" presStyleCnt="0"/>
      <dgm:spPr/>
      <dgm:t>
        <a:bodyPr/>
        <a:lstStyle/>
        <a:p>
          <a:endParaRPr lang="en-US"/>
        </a:p>
      </dgm:t>
    </dgm:pt>
    <dgm:pt modelId="{D528F67D-3C6A-49E9-9879-18F17EC5A94E}" type="pres">
      <dgm:prSet presAssocID="{0E62F629-A9D5-486E-A4D5-10AB9CF1FBA0}" presName="node" presStyleLbl="node1" presStyleIdx="3" presStyleCnt="5">
        <dgm:presLayoutVars>
          <dgm:bulletEnabled val="1"/>
        </dgm:presLayoutVars>
      </dgm:prSet>
      <dgm:spPr/>
      <dgm:t>
        <a:bodyPr/>
        <a:lstStyle/>
        <a:p>
          <a:endParaRPr lang="en-US"/>
        </a:p>
      </dgm:t>
    </dgm:pt>
    <dgm:pt modelId="{B11339D0-0177-40DA-8233-A8875E6D22D8}" type="pres">
      <dgm:prSet presAssocID="{F684DFD5-2F44-4EF9-9403-146C1FDAFDE6}" presName="sibTrans" presStyleCnt="0"/>
      <dgm:spPr/>
      <dgm:t>
        <a:bodyPr/>
        <a:lstStyle/>
        <a:p>
          <a:endParaRPr lang="en-US"/>
        </a:p>
      </dgm:t>
    </dgm:pt>
    <dgm:pt modelId="{85D3054F-0370-454B-96CE-1CC16D7864F5}" type="pres">
      <dgm:prSet presAssocID="{5FB8A56F-C6E3-48E4-B38E-79BAFA33D982}" presName="node" presStyleLbl="node1" presStyleIdx="4" presStyleCnt="5">
        <dgm:presLayoutVars>
          <dgm:bulletEnabled val="1"/>
        </dgm:presLayoutVars>
      </dgm:prSet>
      <dgm:spPr/>
      <dgm:t>
        <a:bodyPr/>
        <a:lstStyle/>
        <a:p>
          <a:endParaRPr lang="en-US"/>
        </a:p>
      </dgm:t>
    </dgm:pt>
  </dgm:ptLst>
  <dgm:cxnLst>
    <dgm:cxn modelId="{F80FBCF1-3FDB-4B51-B329-6CE1A5F84F07}" srcId="{F9C1AF19-7669-48AB-937C-C5A1E455715D}" destId="{0E62F629-A9D5-486E-A4D5-10AB9CF1FBA0}" srcOrd="3" destOrd="0" parTransId="{4A65A430-0032-4A07-AF3E-7D2C4B1DF486}" sibTransId="{F684DFD5-2F44-4EF9-9403-146C1FDAFDE6}"/>
    <dgm:cxn modelId="{86014F17-72AB-4B82-9763-91F829551122}" srcId="{F9C1AF19-7669-48AB-937C-C5A1E455715D}" destId="{7852E47F-21AD-4B37-B330-E8DE19E3A0A9}" srcOrd="0" destOrd="0" parTransId="{719F076B-499D-43E0-8987-A2D0FCCD2F42}" sibTransId="{3286CC94-8C64-4F22-AFF0-964BD709D385}"/>
    <dgm:cxn modelId="{2AC96E9B-D697-614E-B83D-E5C11C94AA69}" type="presOf" srcId="{7852E47F-21AD-4B37-B330-E8DE19E3A0A9}" destId="{05A19A49-AA10-445D-B447-CF03E1C22E2E}" srcOrd="0" destOrd="0" presId="urn:microsoft.com/office/officeart/2005/8/layout/hList6"/>
    <dgm:cxn modelId="{B73C95AB-4167-8045-B701-87F70B859294}" type="presOf" srcId="{F9C1AF19-7669-48AB-937C-C5A1E455715D}" destId="{E1499D27-6E32-4EC1-94C8-CA42A54C486D}" srcOrd="0" destOrd="0" presId="urn:microsoft.com/office/officeart/2005/8/layout/hList6"/>
    <dgm:cxn modelId="{DCA4F7C8-35C0-0B40-BF08-1C2CE9F8268C}" type="presOf" srcId="{5FB8A56F-C6E3-48E4-B38E-79BAFA33D982}" destId="{85D3054F-0370-454B-96CE-1CC16D7864F5}" srcOrd="0" destOrd="0" presId="urn:microsoft.com/office/officeart/2005/8/layout/hList6"/>
    <dgm:cxn modelId="{EAE668A6-5F31-4390-A48D-7E452359BBBA}" srcId="{F9C1AF19-7669-48AB-937C-C5A1E455715D}" destId="{C54F4932-718B-46BF-9F71-DC6F43427C5F}" srcOrd="1" destOrd="0" parTransId="{4F87299F-A478-4CDF-8F35-B7D314D8A406}" sibTransId="{B4B78947-209F-4A0B-9F74-0AB89F551701}"/>
    <dgm:cxn modelId="{F577DC99-45A9-41C6-925D-5FE053377C97}" srcId="{F9C1AF19-7669-48AB-937C-C5A1E455715D}" destId="{5FB8A56F-C6E3-48E4-B38E-79BAFA33D982}" srcOrd="4" destOrd="0" parTransId="{5F2DC49F-55E2-4015-A09F-24C3ABE38A45}" sibTransId="{385D489D-4FC8-4A94-AF08-73A6338D3FBF}"/>
    <dgm:cxn modelId="{FEA29D68-816C-5A4C-804D-02A7BB387FD5}" type="presOf" srcId="{C54F4932-718B-46BF-9F71-DC6F43427C5F}" destId="{52A419DE-950D-45D7-A1E5-23FB4538845D}" srcOrd="0" destOrd="0" presId="urn:microsoft.com/office/officeart/2005/8/layout/hList6"/>
    <dgm:cxn modelId="{B10AB8A1-C4E1-5240-B107-A902A6D863C2}" type="presOf" srcId="{BC5E41CE-2B00-4130-9260-43EA9F3A6915}" destId="{C8F259A7-AA80-43BE-973D-020635DB7A97}" srcOrd="0" destOrd="0" presId="urn:microsoft.com/office/officeart/2005/8/layout/hList6"/>
    <dgm:cxn modelId="{4F4EA268-7A83-4F99-87CD-F81327C7E40C}" srcId="{F9C1AF19-7669-48AB-937C-C5A1E455715D}" destId="{BC5E41CE-2B00-4130-9260-43EA9F3A6915}" srcOrd="2" destOrd="0" parTransId="{D17E90B3-B83B-4105-8836-21C6FCAC8A5F}" sibTransId="{A2100548-4D77-4670-A8D8-9039DD00CD12}"/>
    <dgm:cxn modelId="{D6956409-B359-094C-AE56-35C3F61192CA}" type="presOf" srcId="{0E62F629-A9D5-486E-A4D5-10AB9CF1FBA0}" destId="{D528F67D-3C6A-49E9-9879-18F17EC5A94E}" srcOrd="0" destOrd="0" presId="urn:microsoft.com/office/officeart/2005/8/layout/hList6"/>
    <dgm:cxn modelId="{C4E883D4-6A6C-DA4F-8D31-4F14741C7931}" type="presParOf" srcId="{E1499D27-6E32-4EC1-94C8-CA42A54C486D}" destId="{05A19A49-AA10-445D-B447-CF03E1C22E2E}" srcOrd="0" destOrd="0" presId="urn:microsoft.com/office/officeart/2005/8/layout/hList6"/>
    <dgm:cxn modelId="{82542837-A735-5740-BDC7-8E52151803F6}" type="presParOf" srcId="{E1499D27-6E32-4EC1-94C8-CA42A54C486D}" destId="{E77F1923-FA91-40A8-831A-47BCA6C7A5FA}" srcOrd="1" destOrd="0" presId="urn:microsoft.com/office/officeart/2005/8/layout/hList6"/>
    <dgm:cxn modelId="{3C3B5E1C-FAA3-5F47-B322-0EBC83DD0C89}" type="presParOf" srcId="{E1499D27-6E32-4EC1-94C8-CA42A54C486D}" destId="{52A419DE-950D-45D7-A1E5-23FB4538845D}" srcOrd="2" destOrd="0" presId="urn:microsoft.com/office/officeart/2005/8/layout/hList6"/>
    <dgm:cxn modelId="{C416B39E-7BC1-A64D-BF0B-E960AE87F05F}" type="presParOf" srcId="{E1499D27-6E32-4EC1-94C8-CA42A54C486D}" destId="{A4E75090-150B-431C-B0BC-BA01BBEF75DF}" srcOrd="3" destOrd="0" presId="urn:microsoft.com/office/officeart/2005/8/layout/hList6"/>
    <dgm:cxn modelId="{10D8E7FE-20B3-E943-B751-5B84351E9407}" type="presParOf" srcId="{E1499D27-6E32-4EC1-94C8-CA42A54C486D}" destId="{C8F259A7-AA80-43BE-973D-020635DB7A97}" srcOrd="4" destOrd="0" presId="urn:microsoft.com/office/officeart/2005/8/layout/hList6"/>
    <dgm:cxn modelId="{0FD90A0B-624C-2D4F-9CF0-180EF5295E0C}" type="presParOf" srcId="{E1499D27-6E32-4EC1-94C8-CA42A54C486D}" destId="{AB4024CC-4982-447E-B9EE-6EE240DA01F3}" srcOrd="5" destOrd="0" presId="urn:microsoft.com/office/officeart/2005/8/layout/hList6"/>
    <dgm:cxn modelId="{15DACFA0-53D0-DF40-9F0A-2EA7C246F841}" type="presParOf" srcId="{E1499D27-6E32-4EC1-94C8-CA42A54C486D}" destId="{D528F67D-3C6A-49E9-9879-18F17EC5A94E}" srcOrd="6" destOrd="0" presId="urn:microsoft.com/office/officeart/2005/8/layout/hList6"/>
    <dgm:cxn modelId="{75DCB4B8-3347-BA43-83A3-47B77ABDA6DF}" type="presParOf" srcId="{E1499D27-6E32-4EC1-94C8-CA42A54C486D}" destId="{B11339D0-0177-40DA-8233-A8875E6D22D8}" srcOrd="7" destOrd="0" presId="urn:microsoft.com/office/officeart/2005/8/layout/hList6"/>
    <dgm:cxn modelId="{58885CE1-DE8D-4D46-AF65-5D7F8C84F29D}" type="presParOf" srcId="{E1499D27-6E32-4EC1-94C8-CA42A54C486D}" destId="{85D3054F-0370-454B-96CE-1CC16D7864F5}" srcOrd="8"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5AC7DF-4650-4CBF-87E8-E135596959E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678BCA55-0393-4089-859C-649AC8289352}">
      <dgm:prSet phldrT="[Text]" custT="1"/>
      <dgm:spPr/>
      <dgm:t>
        <a:bodyPr/>
        <a:lstStyle/>
        <a:p>
          <a:r>
            <a:rPr lang="en-US" sz="1200" dirty="0" smtClean="0"/>
            <a:t>Environmental Health</a:t>
          </a:r>
          <a:endParaRPr lang="en-US" sz="1200" dirty="0"/>
        </a:p>
      </dgm:t>
    </dgm:pt>
    <dgm:pt modelId="{EF2B6CD9-2F15-4008-954C-CBC1117121A0}" type="parTrans" cxnId="{9229A221-52DB-4166-B834-4CCCA7621187}">
      <dgm:prSet/>
      <dgm:spPr/>
      <dgm:t>
        <a:bodyPr/>
        <a:lstStyle/>
        <a:p>
          <a:endParaRPr lang="en-US"/>
        </a:p>
      </dgm:t>
    </dgm:pt>
    <dgm:pt modelId="{348F9370-1EC8-4F3C-9087-226D7FD606BB}" type="sibTrans" cxnId="{9229A221-52DB-4166-B834-4CCCA7621187}">
      <dgm:prSet/>
      <dgm:spPr/>
      <dgm:t>
        <a:bodyPr/>
        <a:lstStyle/>
        <a:p>
          <a:endParaRPr lang="en-US"/>
        </a:p>
      </dgm:t>
    </dgm:pt>
    <dgm:pt modelId="{CF260E3D-A02F-4C9C-9AED-635137296A0B}">
      <dgm:prSet phldrT="[Text]" custT="1"/>
      <dgm:spPr/>
      <dgm:t>
        <a:bodyPr/>
        <a:lstStyle/>
        <a:p>
          <a:r>
            <a:rPr lang="en-US" sz="1250" dirty="0" smtClean="0"/>
            <a:t>Health Services Administration/Management</a:t>
          </a:r>
          <a:endParaRPr lang="en-US" sz="1250" dirty="0"/>
        </a:p>
      </dgm:t>
    </dgm:pt>
    <dgm:pt modelId="{B87A18B7-4B15-44B7-B922-5AA448B13D2D}" type="parTrans" cxnId="{E6F302E2-FA9C-476C-BFBE-DBBEC2ACE897}">
      <dgm:prSet/>
      <dgm:spPr/>
      <dgm:t>
        <a:bodyPr/>
        <a:lstStyle/>
        <a:p>
          <a:endParaRPr lang="en-US"/>
        </a:p>
      </dgm:t>
    </dgm:pt>
    <dgm:pt modelId="{FE1BD656-0AD5-4B93-961F-E5B4EBEB9202}" type="sibTrans" cxnId="{E6F302E2-FA9C-476C-BFBE-DBBEC2ACE897}">
      <dgm:prSet/>
      <dgm:spPr/>
      <dgm:t>
        <a:bodyPr/>
        <a:lstStyle/>
        <a:p>
          <a:endParaRPr lang="en-US"/>
        </a:p>
      </dgm:t>
    </dgm:pt>
    <dgm:pt modelId="{1788FCB8-E400-43D4-AB3F-593539F59915}">
      <dgm:prSet phldrT="[Text]" custT="1"/>
      <dgm:spPr/>
      <dgm:t>
        <a:bodyPr/>
        <a:lstStyle/>
        <a:p>
          <a:r>
            <a:rPr lang="en-US" sz="1250" dirty="0" smtClean="0"/>
            <a:t>International/Global Health</a:t>
          </a:r>
          <a:endParaRPr lang="en-US" sz="1250" dirty="0"/>
        </a:p>
      </dgm:t>
    </dgm:pt>
    <dgm:pt modelId="{5942FC12-0E75-42C2-A4C0-9D0525B64274}" type="parTrans" cxnId="{1B5344AC-DE4A-4CBB-8925-B5309B6E3DDD}">
      <dgm:prSet/>
      <dgm:spPr/>
      <dgm:t>
        <a:bodyPr/>
        <a:lstStyle/>
        <a:p>
          <a:endParaRPr lang="en-US"/>
        </a:p>
      </dgm:t>
    </dgm:pt>
    <dgm:pt modelId="{B43F6623-B6D7-46A4-BF47-923DFFAF81E3}" type="sibTrans" cxnId="{1B5344AC-DE4A-4CBB-8925-B5309B6E3DDD}">
      <dgm:prSet/>
      <dgm:spPr/>
      <dgm:t>
        <a:bodyPr/>
        <a:lstStyle/>
        <a:p>
          <a:endParaRPr lang="en-US"/>
        </a:p>
      </dgm:t>
    </dgm:pt>
    <dgm:pt modelId="{88F356E2-F82E-4572-8288-3C6A9528E780}">
      <dgm:prSet phldrT="[Text]" custT="1"/>
      <dgm:spPr/>
      <dgm:t>
        <a:bodyPr/>
        <a:lstStyle/>
        <a:p>
          <a:r>
            <a:rPr lang="en-US" sz="1250" dirty="0" smtClean="0"/>
            <a:t>Maternal Child Health</a:t>
          </a:r>
          <a:endParaRPr lang="en-US" sz="1250" dirty="0"/>
        </a:p>
      </dgm:t>
    </dgm:pt>
    <dgm:pt modelId="{7F1C653E-AF29-4484-9F8D-A2FC635BD9B9}" type="parTrans" cxnId="{A3BE18D2-A16E-48C7-925D-475EE35E9C32}">
      <dgm:prSet/>
      <dgm:spPr/>
      <dgm:t>
        <a:bodyPr/>
        <a:lstStyle/>
        <a:p>
          <a:endParaRPr lang="en-US"/>
        </a:p>
      </dgm:t>
    </dgm:pt>
    <dgm:pt modelId="{662DDE3A-DC95-4345-8E9E-EB7860B01C73}" type="sibTrans" cxnId="{A3BE18D2-A16E-48C7-925D-475EE35E9C32}">
      <dgm:prSet/>
      <dgm:spPr/>
      <dgm:t>
        <a:bodyPr/>
        <a:lstStyle/>
        <a:p>
          <a:endParaRPr lang="en-US"/>
        </a:p>
      </dgm:t>
    </dgm:pt>
    <dgm:pt modelId="{2E1CFEDE-EC13-4C78-B62C-75927448AE10}">
      <dgm:prSet phldrT="[Text]" custT="1"/>
      <dgm:spPr/>
      <dgm:t>
        <a:bodyPr/>
        <a:lstStyle/>
        <a:p>
          <a:r>
            <a:rPr lang="en-US" sz="1250" dirty="0" smtClean="0"/>
            <a:t>Nutrition</a:t>
          </a:r>
          <a:endParaRPr lang="en-US" sz="1250" dirty="0"/>
        </a:p>
      </dgm:t>
    </dgm:pt>
    <dgm:pt modelId="{485A9A99-E0E2-48E3-A7CD-CD8B957EF7F7}" type="parTrans" cxnId="{0AB5F1CB-7669-42F1-93D5-4B30E8CDE5F1}">
      <dgm:prSet/>
      <dgm:spPr/>
      <dgm:t>
        <a:bodyPr/>
        <a:lstStyle/>
        <a:p>
          <a:endParaRPr lang="en-US"/>
        </a:p>
      </dgm:t>
    </dgm:pt>
    <dgm:pt modelId="{7AB9A3AB-8845-49A5-A5E8-46A3494BA247}" type="sibTrans" cxnId="{0AB5F1CB-7669-42F1-93D5-4B30E8CDE5F1}">
      <dgm:prSet/>
      <dgm:spPr/>
      <dgm:t>
        <a:bodyPr/>
        <a:lstStyle/>
        <a:p>
          <a:endParaRPr lang="en-US"/>
        </a:p>
      </dgm:t>
    </dgm:pt>
    <dgm:pt modelId="{8FEC7E3E-63D8-4B16-A850-594583263A79}">
      <dgm:prSet phldrT="[Text]" custT="1"/>
      <dgm:spPr/>
      <dgm:t>
        <a:bodyPr/>
        <a:lstStyle/>
        <a:p>
          <a:r>
            <a:rPr lang="en-US" sz="1250" dirty="0" smtClean="0"/>
            <a:t>Public Health Laboratory Practice</a:t>
          </a:r>
          <a:endParaRPr lang="en-US" sz="1250" dirty="0"/>
        </a:p>
      </dgm:t>
    </dgm:pt>
    <dgm:pt modelId="{ADF74B16-B01C-45F9-AB7C-265EBAE0E0F1}" type="parTrans" cxnId="{3AD26FAD-EC2F-4D9A-BB69-E86360E18B0F}">
      <dgm:prSet/>
      <dgm:spPr/>
      <dgm:t>
        <a:bodyPr/>
        <a:lstStyle/>
        <a:p>
          <a:endParaRPr lang="en-US"/>
        </a:p>
      </dgm:t>
    </dgm:pt>
    <dgm:pt modelId="{014F3F0F-87D3-4838-9A79-5C6B4AFD788D}" type="sibTrans" cxnId="{3AD26FAD-EC2F-4D9A-BB69-E86360E18B0F}">
      <dgm:prSet/>
      <dgm:spPr/>
      <dgm:t>
        <a:bodyPr/>
        <a:lstStyle/>
        <a:p>
          <a:endParaRPr lang="en-US"/>
        </a:p>
      </dgm:t>
    </dgm:pt>
    <dgm:pt modelId="{DE451705-1061-40E5-9735-F04205D7B0B0}">
      <dgm:prSet phldrT="[Text]" custT="1"/>
      <dgm:spPr/>
      <dgm:t>
        <a:bodyPr/>
        <a:lstStyle/>
        <a:p>
          <a:r>
            <a:rPr lang="en-US" sz="1250" dirty="0" smtClean="0"/>
            <a:t>Public Health Policy</a:t>
          </a:r>
          <a:endParaRPr lang="en-US" sz="1250" dirty="0"/>
        </a:p>
      </dgm:t>
    </dgm:pt>
    <dgm:pt modelId="{AC62886F-791B-4AAA-B97F-E73CBFF2075E}" type="parTrans" cxnId="{B7C683E1-D5DB-4244-A8D3-3DDA4157583F}">
      <dgm:prSet/>
      <dgm:spPr/>
      <dgm:t>
        <a:bodyPr/>
        <a:lstStyle/>
        <a:p>
          <a:endParaRPr lang="en-US"/>
        </a:p>
      </dgm:t>
    </dgm:pt>
    <dgm:pt modelId="{068A64FE-EB5D-4DF7-9C5A-2AFC2FF9FBAB}" type="sibTrans" cxnId="{B7C683E1-D5DB-4244-A8D3-3DDA4157583F}">
      <dgm:prSet/>
      <dgm:spPr/>
      <dgm:t>
        <a:bodyPr/>
        <a:lstStyle/>
        <a:p>
          <a:endParaRPr lang="en-US"/>
        </a:p>
      </dgm:t>
    </dgm:pt>
    <dgm:pt modelId="{C5F22647-6942-47C8-85A6-0CDABFBBAFA6}">
      <dgm:prSet phldrT="[Text]" custT="1"/>
      <dgm:spPr/>
      <dgm:t>
        <a:bodyPr/>
        <a:lstStyle/>
        <a:p>
          <a:r>
            <a:rPr lang="en-US" sz="1250" dirty="0" smtClean="0"/>
            <a:t>Public Health Practice</a:t>
          </a:r>
          <a:endParaRPr lang="en-US" sz="1250" dirty="0"/>
        </a:p>
      </dgm:t>
    </dgm:pt>
    <dgm:pt modelId="{DEAA245E-DB45-4CFD-B325-02DA18323039}" type="parTrans" cxnId="{1AB96D5A-96F6-4431-A0B9-F3C2CD3CC2FF}">
      <dgm:prSet/>
      <dgm:spPr/>
      <dgm:t>
        <a:bodyPr/>
        <a:lstStyle/>
        <a:p>
          <a:endParaRPr lang="en-US"/>
        </a:p>
      </dgm:t>
    </dgm:pt>
    <dgm:pt modelId="{5E6D12F2-9246-4631-8DC3-B24D16EE3A99}" type="sibTrans" cxnId="{1AB96D5A-96F6-4431-A0B9-F3C2CD3CC2FF}">
      <dgm:prSet/>
      <dgm:spPr/>
      <dgm:t>
        <a:bodyPr/>
        <a:lstStyle/>
        <a:p>
          <a:endParaRPr lang="en-US"/>
        </a:p>
      </dgm:t>
    </dgm:pt>
    <dgm:pt modelId="{4798A9A5-5932-4A19-A747-1C0B02B27966}">
      <dgm:prSet phldrT="[Text]"/>
      <dgm:spPr/>
      <dgm:t>
        <a:bodyPr/>
        <a:lstStyle/>
        <a:p>
          <a:r>
            <a:rPr lang="en-US" dirty="0" smtClean="0"/>
            <a:t>The study of the occurrence and distribution of health-related states or events in specified populations, including the study of the determinants influencing such states, and the application of this knowledge to control the health problems. </a:t>
          </a:r>
          <a:r>
            <a:rPr lang="en-US" dirty="0" err="1" smtClean="0"/>
            <a:t>Ŧ</a:t>
          </a:r>
          <a:endParaRPr lang="en-US" dirty="0"/>
        </a:p>
      </dgm:t>
    </dgm:pt>
    <dgm:pt modelId="{9896DA0B-0A65-4150-AA8C-CD0DF410882A}" type="parTrans" cxnId="{3307F930-FBAF-418D-8EE2-D9CEC10CDE13}">
      <dgm:prSet/>
      <dgm:spPr/>
      <dgm:t>
        <a:bodyPr/>
        <a:lstStyle/>
        <a:p>
          <a:endParaRPr lang="en-US"/>
        </a:p>
      </dgm:t>
    </dgm:pt>
    <dgm:pt modelId="{D59DB43E-274F-413E-8413-60870E50131A}" type="sibTrans" cxnId="{3307F930-FBAF-418D-8EE2-D9CEC10CDE13}">
      <dgm:prSet/>
      <dgm:spPr/>
      <dgm:t>
        <a:bodyPr/>
        <a:lstStyle/>
        <a:p>
          <a:endParaRPr lang="en-US"/>
        </a:p>
      </dgm:t>
    </dgm:pt>
    <dgm:pt modelId="{B3D21DE6-D44D-4723-95D9-C118B7177647}">
      <dgm:prSet phldrT="[Text]"/>
      <dgm:spPr/>
      <dgm:t>
        <a:bodyPr/>
        <a:lstStyle/>
        <a:p>
          <a:r>
            <a:rPr lang="en-US" dirty="0" smtClean="0"/>
            <a:t>An interdisciplinary field that requires nurses, physicians, veterinarians, dentists and pharmacists; a degree in public health practice enables clinicians to apply public health principles to improve their practice</a:t>
          </a:r>
          <a:endParaRPr lang="en-US" dirty="0"/>
        </a:p>
      </dgm:t>
    </dgm:pt>
    <dgm:pt modelId="{C8C5A21F-8E7C-4B90-A96B-75106A3ECA2B}" type="parTrans" cxnId="{63F0A5A7-C88A-481F-93B9-DB6CC5EB72D8}">
      <dgm:prSet/>
      <dgm:spPr/>
      <dgm:t>
        <a:bodyPr/>
        <a:lstStyle/>
        <a:p>
          <a:endParaRPr lang="en-US"/>
        </a:p>
      </dgm:t>
    </dgm:pt>
    <dgm:pt modelId="{F174DCD8-2AD6-418D-9154-0031B850CAD8}" type="sibTrans" cxnId="{63F0A5A7-C88A-481F-93B9-DB6CC5EB72D8}">
      <dgm:prSet/>
      <dgm:spPr/>
      <dgm:t>
        <a:bodyPr/>
        <a:lstStyle/>
        <a:p>
          <a:endParaRPr lang="en-US"/>
        </a:p>
      </dgm:t>
    </dgm:pt>
    <dgm:pt modelId="{184BADE6-CF38-4528-BD2D-BCC41D3FC4E7}">
      <dgm:prSet phldrT="[Text]"/>
      <dgm:spPr/>
      <dgm:t>
        <a:bodyPr/>
        <a:lstStyle/>
        <a:p>
          <a:r>
            <a:rPr lang="en-US" dirty="0" smtClean="0"/>
            <a:t>Analyzing the impact of seat belt laws on traffic deaths; monitoring legislative activity on a bill that limits malpractice settlements; advocating for funding for a teen anti-smoking campaign</a:t>
          </a:r>
          <a:endParaRPr lang="en-US" dirty="0"/>
        </a:p>
      </dgm:t>
    </dgm:pt>
    <dgm:pt modelId="{C136CC4F-ED75-4BF1-940E-F654BD5A47AD}" type="parTrans" cxnId="{F968C59B-D483-4E0B-BF74-96D464988387}">
      <dgm:prSet/>
      <dgm:spPr/>
      <dgm:t>
        <a:bodyPr/>
        <a:lstStyle/>
        <a:p>
          <a:endParaRPr lang="en-US"/>
        </a:p>
      </dgm:t>
    </dgm:pt>
    <dgm:pt modelId="{944D938B-AE6F-4020-8008-CC0131BE2014}" type="sibTrans" cxnId="{F968C59B-D483-4E0B-BF74-96D464988387}">
      <dgm:prSet/>
      <dgm:spPr/>
      <dgm:t>
        <a:bodyPr/>
        <a:lstStyle/>
        <a:p>
          <a:endParaRPr lang="en-US"/>
        </a:p>
      </dgm:t>
    </dgm:pt>
    <dgm:pt modelId="{C2D091D6-04C9-49B6-BD78-5D0818747275}">
      <dgm:prSet phldrT="[Text]"/>
      <dgm:spPr/>
      <dgm:t>
        <a:bodyPr/>
        <a:lstStyle/>
        <a:p>
          <a:r>
            <a:rPr lang="en-US" dirty="0" smtClean="0"/>
            <a:t>Diagnosing, preventing, treating, and controlling infectious and chronic diseases in communities, as well as environmental health and newborn screening.</a:t>
          </a:r>
          <a:endParaRPr lang="en-US" dirty="0"/>
        </a:p>
      </dgm:t>
    </dgm:pt>
    <dgm:pt modelId="{0D25A469-B135-4B80-8C28-7B1363ED7A3E}" type="parTrans" cxnId="{73D04976-2BCA-48D4-BD69-85A8C7E65105}">
      <dgm:prSet/>
      <dgm:spPr/>
      <dgm:t>
        <a:bodyPr/>
        <a:lstStyle/>
        <a:p>
          <a:endParaRPr lang="en-US"/>
        </a:p>
      </dgm:t>
    </dgm:pt>
    <dgm:pt modelId="{C2A06CF9-F6BC-4F5F-B125-53EB9AFC08F4}" type="sibTrans" cxnId="{73D04976-2BCA-48D4-BD69-85A8C7E65105}">
      <dgm:prSet/>
      <dgm:spPr/>
      <dgm:t>
        <a:bodyPr/>
        <a:lstStyle/>
        <a:p>
          <a:endParaRPr lang="en-US"/>
        </a:p>
      </dgm:t>
    </dgm:pt>
    <dgm:pt modelId="{1BA1EFC7-F159-4F75-9702-F23B7FB6BBDD}">
      <dgm:prSet phldrT="[Text]"/>
      <dgm:spPr/>
      <dgm:t>
        <a:bodyPr/>
        <a:lstStyle/>
        <a:p>
          <a:r>
            <a:rPr lang="en-US" dirty="0" smtClean="0"/>
            <a:t>Promoting healthy eating and exercise; researching the effect of diet on the elderly; teaching the dangers of overeating and over dieting</a:t>
          </a:r>
          <a:endParaRPr lang="en-US" dirty="0"/>
        </a:p>
      </dgm:t>
    </dgm:pt>
    <dgm:pt modelId="{89242950-90BB-4644-89AB-79DA347A428B}" type="parTrans" cxnId="{B69555F0-D4D2-4765-8E1B-45F1361DB10E}">
      <dgm:prSet/>
      <dgm:spPr/>
      <dgm:t>
        <a:bodyPr/>
        <a:lstStyle/>
        <a:p>
          <a:endParaRPr lang="en-US"/>
        </a:p>
      </dgm:t>
    </dgm:pt>
    <dgm:pt modelId="{E8F244FF-281E-456E-A323-7A21A096E0C1}" type="sibTrans" cxnId="{B69555F0-D4D2-4765-8E1B-45F1361DB10E}">
      <dgm:prSet/>
      <dgm:spPr/>
      <dgm:t>
        <a:bodyPr/>
        <a:lstStyle/>
        <a:p>
          <a:endParaRPr lang="en-US"/>
        </a:p>
      </dgm:t>
    </dgm:pt>
    <dgm:pt modelId="{D83441FE-19F1-40D5-B5D5-EFCB525D52FE}">
      <dgm:prSet phldrT="[Text]"/>
      <dgm:spPr/>
      <dgm:t>
        <a:bodyPr/>
        <a:lstStyle/>
        <a:p>
          <a:r>
            <a:rPr lang="en-US" dirty="0" smtClean="0"/>
            <a:t>Providing information and access to birth control; promoting the health of a pregnant woman and an unborn child; dispensing vaccinations to children</a:t>
          </a:r>
          <a:endParaRPr lang="en-US" dirty="0"/>
        </a:p>
      </dgm:t>
    </dgm:pt>
    <dgm:pt modelId="{E804F73D-7100-4862-A278-AF95782C4C8F}" type="parTrans" cxnId="{6C6D266E-DA15-42F6-856C-80A4BCCBB979}">
      <dgm:prSet/>
      <dgm:spPr/>
      <dgm:t>
        <a:bodyPr/>
        <a:lstStyle/>
        <a:p>
          <a:endParaRPr lang="en-US"/>
        </a:p>
      </dgm:t>
    </dgm:pt>
    <dgm:pt modelId="{C3666F57-471F-4FC5-9DCE-4E7C98468D9E}" type="sibTrans" cxnId="{6C6D266E-DA15-42F6-856C-80A4BCCBB979}">
      <dgm:prSet/>
      <dgm:spPr/>
      <dgm:t>
        <a:bodyPr/>
        <a:lstStyle/>
        <a:p>
          <a:endParaRPr lang="en-US"/>
        </a:p>
      </dgm:t>
    </dgm:pt>
    <dgm:pt modelId="{EEE1AF24-4D14-47FC-BD58-5C1F58CD5051}">
      <dgm:prSet phldrT="[Text]"/>
      <dgm:spPr/>
      <dgm:t>
        <a:bodyPr/>
        <a:lstStyle/>
        <a:p>
          <a:r>
            <a:rPr lang="en-US" dirty="0" smtClean="0"/>
            <a:t>Addressing health concerns from a global perspective, among different cultures in countries worldwide</a:t>
          </a:r>
          <a:endParaRPr lang="en-US" dirty="0"/>
        </a:p>
      </dgm:t>
    </dgm:pt>
    <dgm:pt modelId="{0CB0EFF5-B9F2-4C86-9576-935FD35447FE}" type="parTrans" cxnId="{532244FC-97E8-4C1B-8FBF-2376E8151963}">
      <dgm:prSet/>
      <dgm:spPr/>
      <dgm:t>
        <a:bodyPr/>
        <a:lstStyle/>
        <a:p>
          <a:endParaRPr lang="en-US"/>
        </a:p>
      </dgm:t>
    </dgm:pt>
    <dgm:pt modelId="{0CFF9241-2C96-4696-922F-B33A2D9161D8}" type="sibTrans" cxnId="{532244FC-97E8-4C1B-8FBF-2376E8151963}">
      <dgm:prSet/>
      <dgm:spPr/>
      <dgm:t>
        <a:bodyPr/>
        <a:lstStyle/>
        <a:p>
          <a:endParaRPr lang="en-US"/>
        </a:p>
      </dgm:t>
    </dgm:pt>
    <dgm:pt modelId="{F10B22EB-D246-4B20-B04E-0C2F85B2D608}">
      <dgm:prSet phldrT="[Text]" custT="1"/>
      <dgm:spPr/>
      <dgm:t>
        <a:bodyPr/>
        <a:lstStyle/>
        <a:p>
          <a:r>
            <a:rPr lang="en-US" sz="1250" dirty="0" smtClean="0"/>
            <a:t>Epidemiology</a:t>
          </a:r>
          <a:endParaRPr lang="en-US" sz="1250" dirty="0"/>
        </a:p>
      </dgm:t>
    </dgm:pt>
    <dgm:pt modelId="{4C99C06A-8E60-4B1E-B0C3-C5244641C6AA}" type="parTrans" cxnId="{AA8C9EA5-F536-4096-9855-8B3305028B44}">
      <dgm:prSet/>
      <dgm:spPr/>
      <dgm:t>
        <a:bodyPr/>
        <a:lstStyle/>
        <a:p>
          <a:endParaRPr lang="en-US"/>
        </a:p>
      </dgm:t>
    </dgm:pt>
    <dgm:pt modelId="{8B0E3B82-C5B5-41AA-9E89-0A20A6BCDBA0}" type="sibTrans" cxnId="{AA8C9EA5-F536-4096-9855-8B3305028B44}">
      <dgm:prSet/>
      <dgm:spPr/>
      <dgm:t>
        <a:bodyPr/>
        <a:lstStyle/>
        <a:p>
          <a:endParaRPr lang="en-US"/>
        </a:p>
      </dgm:t>
    </dgm:pt>
    <dgm:pt modelId="{BECD0573-7FF2-4C0D-9123-E4F8E31125DC}">
      <dgm:prSet phldrT="[Text]"/>
      <dgm:spPr/>
      <dgm:t>
        <a:bodyPr/>
        <a:lstStyle/>
        <a:p>
          <a:r>
            <a:rPr lang="en-US" dirty="0" smtClean="0"/>
            <a:t>Air quality; food protection; radiation protection; solid waste management; hazardous waste management; water quality; noise control; environmental control of recreational areas, housing quality, vector control</a:t>
          </a:r>
          <a:endParaRPr lang="en-US" dirty="0"/>
        </a:p>
      </dgm:t>
    </dgm:pt>
    <dgm:pt modelId="{0293C199-7CC3-4F5C-8299-C73BC8D0AB71}" type="parTrans" cxnId="{4A5DFA50-9C09-4E39-91A0-F8C10D78E5D2}">
      <dgm:prSet/>
      <dgm:spPr/>
      <dgm:t>
        <a:bodyPr/>
        <a:lstStyle/>
        <a:p>
          <a:endParaRPr lang="en-US"/>
        </a:p>
      </dgm:t>
    </dgm:pt>
    <dgm:pt modelId="{79C9B950-65F2-4202-B46F-6DDEC4A435B0}" type="sibTrans" cxnId="{4A5DFA50-9C09-4E39-91A0-F8C10D78E5D2}">
      <dgm:prSet/>
      <dgm:spPr/>
      <dgm:t>
        <a:bodyPr/>
        <a:lstStyle/>
        <a:p>
          <a:endParaRPr lang="en-US"/>
        </a:p>
      </dgm:t>
    </dgm:pt>
    <dgm:pt modelId="{05A612F4-A104-4784-AF01-BB5B5B91B5F8}">
      <dgm:prSet phldrT="[Text]"/>
      <dgm:spPr/>
      <dgm:t>
        <a:bodyPr/>
        <a:lstStyle/>
        <a:p>
          <a:r>
            <a:rPr lang="en-US" dirty="0" smtClean="0"/>
            <a:t>Managing the database at a school clinic; developing budgets for a health department; creating policies for health insurance companies; directing hospital services</a:t>
          </a:r>
          <a:endParaRPr lang="en-US" dirty="0"/>
        </a:p>
      </dgm:t>
    </dgm:pt>
    <dgm:pt modelId="{56919DFB-7E9E-4BA9-8B86-2C799E4BB584}" type="parTrans" cxnId="{C0682D58-165C-4548-ABC1-A345BBEC4D2E}">
      <dgm:prSet/>
      <dgm:spPr/>
      <dgm:t>
        <a:bodyPr/>
        <a:lstStyle/>
        <a:p>
          <a:endParaRPr lang="en-US"/>
        </a:p>
      </dgm:t>
    </dgm:pt>
    <dgm:pt modelId="{71E03FC0-4EB9-48FB-9A08-A01269BAFE24}" type="sibTrans" cxnId="{C0682D58-165C-4548-ABC1-A345BBEC4D2E}">
      <dgm:prSet/>
      <dgm:spPr/>
      <dgm:t>
        <a:bodyPr/>
        <a:lstStyle/>
        <a:p>
          <a:endParaRPr lang="en-US"/>
        </a:p>
      </dgm:t>
    </dgm:pt>
    <dgm:pt modelId="{A1B09B65-A892-46AB-9E64-D53B05B3BA60}" type="pres">
      <dgm:prSet presAssocID="{105AC7DF-4650-4CBF-87E8-E135596959EC}" presName="linear" presStyleCnt="0">
        <dgm:presLayoutVars>
          <dgm:animLvl val="lvl"/>
          <dgm:resizeHandles val="exact"/>
        </dgm:presLayoutVars>
      </dgm:prSet>
      <dgm:spPr/>
      <dgm:t>
        <a:bodyPr/>
        <a:lstStyle/>
        <a:p>
          <a:endParaRPr lang="en-US"/>
        </a:p>
      </dgm:t>
    </dgm:pt>
    <dgm:pt modelId="{FF388BC2-5AB2-4B26-9F81-E58C4EE12117}" type="pres">
      <dgm:prSet presAssocID="{678BCA55-0393-4089-859C-649AC8289352}" presName="parentText" presStyleLbl="node1" presStyleIdx="0" presStyleCnt="9" custLinFactNeighborX="-674">
        <dgm:presLayoutVars>
          <dgm:chMax val="0"/>
          <dgm:bulletEnabled val="1"/>
        </dgm:presLayoutVars>
      </dgm:prSet>
      <dgm:spPr/>
      <dgm:t>
        <a:bodyPr/>
        <a:lstStyle/>
        <a:p>
          <a:endParaRPr lang="en-US"/>
        </a:p>
      </dgm:t>
    </dgm:pt>
    <dgm:pt modelId="{02B2F4AA-7A72-494B-B8B9-87579479DBC7}" type="pres">
      <dgm:prSet presAssocID="{678BCA55-0393-4089-859C-649AC8289352}" presName="childText" presStyleLbl="revTx" presStyleIdx="0" presStyleCnt="9">
        <dgm:presLayoutVars>
          <dgm:bulletEnabled val="1"/>
        </dgm:presLayoutVars>
      </dgm:prSet>
      <dgm:spPr/>
      <dgm:t>
        <a:bodyPr/>
        <a:lstStyle/>
        <a:p>
          <a:endParaRPr lang="en-US"/>
        </a:p>
      </dgm:t>
    </dgm:pt>
    <dgm:pt modelId="{BEDC0993-7952-48C8-9F9D-CCC5AE08F236}" type="pres">
      <dgm:prSet presAssocID="{F10B22EB-D246-4B20-B04E-0C2F85B2D608}" presName="parentText" presStyleLbl="node1" presStyleIdx="1" presStyleCnt="9">
        <dgm:presLayoutVars>
          <dgm:chMax val="0"/>
          <dgm:bulletEnabled val="1"/>
        </dgm:presLayoutVars>
      </dgm:prSet>
      <dgm:spPr/>
      <dgm:t>
        <a:bodyPr/>
        <a:lstStyle/>
        <a:p>
          <a:endParaRPr lang="en-US"/>
        </a:p>
      </dgm:t>
    </dgm:pt>
    <dgm:pt modelId="{9228F9DB-091B-4159-B3DF-22DD55BDD53C}" type="pres">
      <dgm:prSet presAssocID="{F10B22EB-D246-4B20-B04E-0C2F85B2D608}" presName="childText" presStyleLbl="revTx" presStyleIdx="1" presStyleCnt="9">
        <dgm:presLayoutVars>
          <dgm:bulletEnabled val="1"/>
        </dgm:presLayoutVars>
      </dgm:prSet>
      <dgm:spPr/>
      <dgm:t>
        <a:bodyPr/>
        <a:lstStyle/>
        <a:p>
          <a:endParaRPr lang="en-US"/>
        </a:p>
      </dgm:t>
    </dgm:pt>
    <dgm:pt modelId="{F751EF99-012B-4EBC-BE18-844A989E061E}" type="pres">
      <dgm:prSet presAssocID="{CF260E3D-A02F-4C9C-9AED-635137296A0B}" presName="parentText" presStyleLbl="node1" presStyleIdx="2" presStyleCnt="9">
        <dgm:presLayoutVars>
          <dgm:chMax val="0"/>
          <dgm:bulletEnabled val="1"/>
        </dgm:presLayoutVars>
      </dgm:prSet>
      <dgm:spPr/>
      <dgm:t>
        <a:bodyPr/>
        <a:lstStyle/>
        <a:p>
          <a:endParaRPr lang="en-US"/>
        </a:p>
      </dgm:t>
    </dgm:pt>
    <dgm:pt modelId="{9398192F-E91B-404A-A9EE-C02ADC65BC17}" type="pres">
      <dgm:prSet presAssocID="{CF260E3D-A02F-4C9C-9AED-635137296A0B}" presName="childText" presStyleLbl="revTx" presStyleIdx="2" presStyleCnt="9">
        <dgm:presLayoutVars>
          <dgm:bulletEnabled val="1"/>
        </dgm:presLayoutVars>
      </dgm:prSet>
      <dgm:spPr/>
      <dgm:t>
        <a:bodyPr/>
        <a:lstStyle/>
        <a:p>
          <a:endParaRPr lang="en-US"/>
        </a:p>
      </dgm:t>
    </dgm:pt>
    <dgm:pt modelId="{D1D9718E-D56E-4414-A8B6-079664426A71}" type="pres">
      <dgm:prSet presAssocID="{1788FCB8-E400-43D4-AB3F-593539F59915}" presName="parentText" presStyleLbl="node1" presStyleIdx="3" presStyleCnt="9">
        <dgm:presLayoutVars>
          <dgm:chMax val="0"/>
          <dgm:bulletEnabled val="1"/>
        </dgm:presLayoutVars>
      </dgm:prSet>
      <dgm:spPr/>
      <dgm:t>
        <a:bodyPr/>
        <a:lstStyle/>
        <a:p>
          <a:endParaRPr lang="en-US"/>
        </a:p>
      </dgm:t>
    </dgm:pt>
    <dgm:pt modelId="{3A3C7E8F-C743-4AF1-9B06-AA25231CAB96}" type="pres">
      <dgm:prSet presAssocID="{1788FCB8-E400-43D4-AB3F-593539F59915}" presName="childText" presStyleLbl="revTx" presStyleIdx="3" presStyleCnt="9">
        <dgm:presLayoutVars>
          <dgm:bulletEnabled val="1"/>
        </dgm:presLayoutVars>
      </dgm:prSet>
      <dgm:spPr/>
      <dgm:t>
        <a:bodyPr/>
        <a:lstStyle/>
        <a:p>
          <a:endParaRPr lang="en-US"/>
        </a:p>
      </dgm:t>
    </dgm:pt>
    <dgm:pt modelId="{3836314A-45DC-4206-A184-FDDA810AF828}" type="pres">
      <dgm:prSet presAssocID="{88F356E2-F82E-4572-8288-3C6A9528E780}" presName="parentText" presStyleLbl="node1" presStyleIdx="4" presStyleCnt="9">
        <dgm:presLayoutVars>
          <dgm:chMax val="0"/>
          <dgm:bulletEnabled val="1"/>
        </dgm:presLayoutVars>
      </dgm:prSet>
      <dgm:spPr/>
      <dgm:t>
        <a:bodyPr/>
        <a:lstStyle/>
        <a:p>
          <a:endParaRPr lang="en-US"/>
        </a:p>
      </dgm:t>
    </dgm:pt>
    <dgm:pt modelId="{6B167BEC-4F48-4DBD-8B9D-28BA239899D7}" type="pres">
      <dgm:prSet presAssocID="{88F356E2-F82E-4572-8288-3C6A9528E780}" presName="childText" presStyleLbl="revTx" presStyleIdx="4" presStyleCnt="9">
        <dgm:presLayoutVars>
          <dgm:bulletEnabled val="1"/>
        </dgm:presLayoutVars>
      </dgm:prSet>
      <dgm:spPr/>
      <dgm:t>
        <a:bodyPr/>
        <a:lstStyle/>
        <a:p>
          <a:endParaRPr lang="en-US"/>
        </a:p>
      </dgm:t>
    </dgm:pt>
    <dgm:pt modelId="{C9D01003-5543-4A58-8A44-01C27C79F774}" type="pres">
      <dgm:prSet presAssocID="{2E1CFEDE-EC13-4C78-B62C-75927448AE10}" presName="parentText" presStyleLbl="node1" presStyleIdx="5" presStyleCnt="9">
        <dgm:presLayoutVars>
          <dgm:chMax val="0"/>
          <dgm:bulletEnabled val="1"/>
        </dgm:presLayoutVars>
      </dgm:prSet>
      <dgm:spPr/>
      <dgm:t>
        <a:bodyPr/>
        <a:lstStyle/>
        <a:p>
          <a:endParaRPr lang="en-US"/>
        </a:p>
      </dgm:t>
    </dgm:pt>
    <dgm:pt modelId="{55BEBE15-B8F4-41A9-A3CC-6B0FA7B8464C}" type="pres">
      <dgm:prSet presAssocID="{2E1CFEDE-EC13-4C78-B62C-75927448AE10}" presName="childText" presStyleLbl="revTx" presStyleIdx="5" presStyleCnt="9">
        <dgm:presLayoutVars>
          <dgm:bulletEnabled val="1"/>
        </dgm:presLayoutVars>
      </dgm:prSet>
      <dgm:spPr/>
      <dgm:t>
        <a:bodyPr/>
        <a:lstStyle/>
        <a:p>
          <a:endParaRPr lang="en-US"/>
        </a:p>
      </dgm:t>
    </dgm:pt>
    <dgm:pt modelId="{CAAB95C4-63B8-4241-9EE0-1C4D6FBD4903}" type="pres">
      <dgm:prSet presAssocID="{8FEC7E3E-63D8-4B16-A850-594583263A79}" presName="parentText" presStyleLbl="node1" presStyleIdx="6" presStyleCnt="9">
        <dgm:presLayoutVars>
          <dgm:chMax val="0"/>
          <dgm:bulletEnabled val="1"/>
        </dgm:presLayoutVars>
      </dgm:prSet>
      <dgm:spPr/>
      <dgm:t>
        <a:bodyPr/>
        <a:lstStyle/>
        <a:p>
          <a:endParaRPr lang="en-US"/>
        </a:p>
      </dgm:t>
    </dgm:pt>
    <dgm:pt modelId="{276B050B-067D-4D0B-9337-77952FD45BF6}" type="pres">
      <dgm:prSet presAssocID="{8FEC7E3E-63D8-4B16-A850-594583263A79}" presName="childText" presStyleLbl="revTx" presStyleIdx="6" presStyleCnt="9">
        <dgm:presLayoutVars>
          <dgm:bulletEnabled val="1"/>
        </dgm:presLayoutVars>
      </dgm:prSet>
      <dgm:spPr/>
      <dgm:t>
        <a:bodyPr/>
        <a:lstStyle/>
        <a:p>
          <a:endParaRPr lang="en-US"/>
        </a:p>
      </dgm:t>
    </dgm:pt>
    <dgm:pt modelId="{F66441AE-8F4C-4E05-93E8-70FEFDECDCC9}" type="pres">
      <dgm:prSet presAssocID="{DE451705-1061-40E5-9735-F04205D7B0B0}" presName="parentText" presStyleLbl="node1" presStyleIdx="7" presStyleCnt="9">
        <dgm:presLayoutVars>
          <dgm:chMax val="0"/>
          <dgm:bulletEnabled val="1"/>
        </dgm:presLayoutVars>
      </dgm:prSet>
      <dgm:spPr/>
      <dgm:t>
        <a:bodyPr/>
        <a:lstStyle/>
        <a:p>
          <a:endParaRPr lang="en-US"/>
        </a:p>
      </dgm:t>
    </dgm:pt>
    <dgm:pt modelId="{351B77F2-6B44-421B-AFAF-46CB2C081307}" type="pres">
      <dgm:prSet presAssocID="{DE451705-1061-40E5-9735-F04205D7B0B0}" presName="childText" presStyleLbl="revTx" presStyleIdx="7" presStyleCnt="9">
        <dgm:presLayoutVars>
          <dgm:bulletEnabled val="1"/>
        </dgm:presLayoutVars>
      </dgm:prSet>
      <dgm:spPr/>
      <dgm:t>
        <a:bodyPr/>
        <a:lstStyle/>
        <a:p>
          <a:endParaRPr lang="en-US"/>
        </a:p>
      </dgm:t>
    </dgm:pt>
    <dgm:pt modelId="{0DD34447-B977-43C5-8543-A52BF3C9D409}" type="pres">
      <dgm:prSet presAssocID="{C5F22647-6942-47C8-85A6-0CDABFBBAFA6}" presName="parentText" presStyleLbl="node1" presStyleIdx="8" presStyleCnt="9">
        <dgm:presLayoutVars>
          <dgm:chMax val="0"/>
          <dgm:bulletEnabled val="1"/>
        </dgm:presLayoutVars>
      </dgm:prSet>
      <dgm:spPr/>
      <dgm:t>
        <a:bodyPr/>
        <a:lstStyle/>
        <a:p>
          <a:endParaRPr lang="en-US"/>
        </a:p>
      </dgm:t>
    </dgm:pt>
    <dgm:pt modelId="{FBE0127A-D8DD-4D56-8032-CE89418761B9}" type="pres">
      <dgm:prSet presAssocID="{C5F22647-6942-47C8-85A6-0CDABFBBAFA6}" presName="childText" presStyleLbl="revTx" presStyleIdx="8" presStyleCnt="9">
        <dgm:presLayoutVars>
          <dgm:bulletEnabled val="1"/>
        </dgm:presLayoutVars>
      </dgm:prSet>
      <dgm:spPr/>
      <dgm:t>
        <a:bodyPr/>
        <a:lstStyle/>
        <a:p>
          <a:endParaRPr lang="en-US"/>
        </a:p>
      </dgm:t>
    </dgm:pt>
  </dgm:ptLst>
  <dgm:cxnLst>
    <dgm:cxn modelId="{B69555F0-D4D2-4765-8E1B-45F1361DB10E}" srcId="{2E1CFEDE-EC13-4C78-B62C-75927448AE10}" destId="{1BA1EFC7-F159-4F75-9702-F23B7FB6BBDD}" srcOrd="0" destOrd="0" parTransId="{89242950-90BB-4644-89AB-79DA347A428B}" sibTransId="{E8F244FF-281E-456E-A323-7A21A096E0C1}"/>
    <dgm:cxn modelId="{E3116397-0C28-B24A-B53B-2415D2A260B1}" type="presOf" srcId="{105AC7DF-4650-4CBF-87E8-E135596959EC}" destId="{A1B09B65-A892-46AB-9E64-D53B05B3BA60}" srcOrd="0" destOrd="0" presId="urn:microsoft.com/office/officeart/2005/8/layout/vList2"/>
    <dgm:cxn modelId="{9229A221-52DB-4166-B834-4CCCA7621187}" srcId="{105AC7DF-4650-4CBF-87E8-E135596959EC}" destId="{678BCA55-0393-4089-859C-649AC8289352}" srcOrd="0" destOrd="0" parTransId="{EF2B6CD9-2F15-4008-954C-CBC1117121A0}" sibTransId="{348F9370-1EC8-4F3C-9087-226D7FD606BB}"/>
    <dgm:cxn modelId="{532244FC-97E8-4C1B-8FBF-2376E8151963}" srcId="{1788FCB8-E400-43D4-AB3F-593539F59915}" destId="{EEE1AF24-4D14-47FC-BD58-5C1F58CD5051}" srcOrd="0" destOrd="0" parTransId="{0CB0EFF5-B9F2-4C86-9576-935FD35447FE}" sibTransId="{0CFF9241-2C96-4696-922F-B33A2D9161D8}"/>
    <dgm:cxn modelId="{1AB96D5A-96F6-4431-A0B9-F3C2CD3CC2FF}" srcId="{105AC7DF-4650-4CBF-87E8-E135596959EC}" destId="{C5F22647-6942-47C8-85A6-0CDABFBBAFA6}" srcOrd="8" destOrd="0" parTransId="{DEAA245E-DB45-4CFD-B325-02DA18323039}" sibTransId="{5E6D12F2-9246-4631-8DC3-B24D16EE3A99}"/>
    <dgm:cxn modelId="{73D04976-2BCA-48D4-BD69-85A8C7E65105}" srcId="{8FEC7E3E-63D8-4B16-A850-594583263A79}" destId="{C2D091D6-04C9-49B6-BD78-5D0818747275}" srcOrd="0" destOrd="0" parTransId="{0D25A469-B135-4B80-8C28-7B1363ED7A3E}" sibTransId="{C2A06CF9-F6BC-4F5F-B125-53EB9AFC08F4}"/>
    <dgm:cxn modelId="{B7C683E1-D5DB-4244-A8D3-3DDA4157583F}" srcId="{105AC7DF-4650-4CBF-87E8-E135596959EC}" destId="{DE451705-1061-40E5-9735-F04205D7B0B0}" srcOrd="7" destOrd="0" parTransId="{AC62886F-791B-4AAA-B97F-E73CBFF2075E}" sibTransId="{068A64FE-EB5D-4DF7-9C5A-2AFC2FF9FBAB}"/>
    <dgm:cxn modelId="{0AB5F1CB-7669-42F1-93D5-4B30E8CDE5F1}" srcId="{105AC7DF-4650-4CBF-87E8-E135596959EC}" destId="{2E1CFEDE-EC13-4C78-B62C-75927448AE10}" srcOrd="5" destOrd="0" parTransId="{485A9A99-E0E2-48E3-A7CD-CD8B957EF7F7}" sibTransId="{7AB9A3AB-8845-49A5-A5E8-46A3494BA247}"/>
    <dgm:cxn modelId="{DCC601AF-B669-0F40-824D-B7AEF0819DB7}" type="presOf" srcId="{CF260E3D-A02F-4C9C-9AED-635137296A0B}" destId="{F751EF99-012B-4EBC-BE18-844A989E061E}" srcOrd="0" destOrd="0" presId="urn:microsoft.com/office/officeart/2005/8/layout/vList2"/>
    <dgm:cxn modelId="{F968C59B-D483-4E0B-BF74-96D464988387}" srcId="{DE451705-1061-40E5-9735-F04205D7B0B0}" destId="{184BADE6-CF38-4528-BD2D-BCC41D3FC4E7}" srcOrd="0" destOrd="0" parTransId="{C136CC4F-ED75-4BF1-940E-F654BD5A47AD}" sibTransId="{944D938B-AE6F-4020-8008-CC0131BE2014}"/>
    <dgm:cxn modelId="{B0C25107-E61A-224B-AEBE-D58B6A943BEE}" type="presOf" srcId="{EEE1AF24-4D14-47FC-BD58-5C1F58CD5051}" destId="{3A3C7E8F-C743-4AF1-9B06-AA25231CAB96}" srcOrd="0" destOrd="0" presId="urn:microsoft.com/office/officeart/2005/8/layout/vList2"/>
    <dgm:cxn modelId="{C862F843-6740-FF4B-8268-9D5EA4E7EC3B}" type="presOf" srcId="{C2D091D6-04C9-49B6-BD78-5D0818747275}" destId="{276B050B-067D-4D0B-9337-77952FD45BF6}" srcOrd="0" destOrd="0" presId="urn:microsoft.com/office/officeart/2005/8/layout/vList2"/>
    <dgm:cxn modelId="{D5226509-1D01-7941-950E-A40ED881C0D2}" type="presOf" srcId="{88F356E2-F82E-4572-8288-3C6A9528E780}" destId="{3836314A-45DC-4206-A184-FDDA810AF828}" srcOrd="0" destOrd="0" presId="urn:microsoft.com/office/officeart/2005/8/layout/vList2"/>
    <dgm:cxn modelId="{919BCA3A-98DA-364F-A462-EE23732ABD4C}" type="presOf" srcId="{B3D21DE6-D44D-4723-95D9-C118B7177647}" destId="{FBE0127A-D8DD-4D56-8032-CE89418761B9}" srcOrd="0" destOrd="0" presId="urn:microsoft.com/office/officeart/2005/8/layout/vList2"/>
    <dgm:cxn modelId="{AA8C9EA5-F536-4096-9855-8B3305028B44}" srcId="{105AC7DF-4650-4CBF-87E8-E135596959EC}" destId="{F10B22EB-D246-4B20-B04E-0C2F85B2D608}" srcOrd="1" destOrd="0" parTransId="{4C99C06A-8E60-4B1E-B0C3-C5244641C6AA}" sibTransId="{8B0E3B82-C5B5-41AA-9E89-0A20A6BCDBA0}"/>
    <dgm:cxn modelId="{C16D7373-2B85-9F4A-ACE0-C16FB5AB50B5}" type="presOf" srcId="{DE451705-1061-40E5-9735-F04205D7B0B0}" destId="{F66441AE-8F4C-4E05-93E8-70FEFDECDCC9}" srcOrd="0" destOrd="0" presId="urn:microsoft.com/office/officeart/2005/8/layout/vList2"/>
    <dgm:cxn modelId="{E6F302E2-FA9C-476C-BFBE-DBBEC2ACE897}" srcId="{105AC7DF-4650-4CBF-87E8-E135596959EC}" destId="{CF260E3D-A02F-4C9C-9AED-635137296A0B}" srcOrd="2" destOrd="0" parTransId="{B87A18B7-4B15-44B7-B922-5AA448B13D2D}" sibTransId="{FE1BD656-0AD5-4B93-961F-E5B4EBEB9202}"/>
    <dgm:cxn modelId="{08EA9F8B-2DCE-784F-BDA8-9716AE68B956}" type="presOf" srcId="{1788FCB8-E400-43D4-AB3F-593539F59915}" destId="{D1D9718E-D56E-4414-A8B6-079664426A71}" srcOrd="0" destOrd="0" presId="urn:microsoft.com/office/officeart/2005/8/layout/vList2"/>
    <dgm:cxn modelId="{42F725BE-F768-784B-96A6-90A6F1031E5B}" type="presOf" srcId="{4798A9A5-5932-4A19-A747-1C0B02B27966}" destId="{9228F9DB-091B-4159-B3DF-22DD55BDD53C}" srcOrd="0" destOrd="0" presId="urn:microsoft.com/office/officeart/2005/8/layout/vList2"/>
    <dgm:cxn modelId="{4A5DFA50-9C09-4E39-91A0-F8C10D78E5D2}" srcId="{678BCA55-0393-4089-859C-649AC8289352}" destId="{BECD0573-7FF2-4C0D-9123-E4F8E31125DC}" srcOrd="0" destOrd="0" parTransId="{0293C199-7CC3-4F5C-8299-C73BC8D0AB71}" sibTransId="{79C9B950-65F2-4202-B46F-6DDEC4A435B0}"/>
    <dgm:cxn modelId="{A3BE18D2-A16E-48C7-925D-475EE35E9C32}" srcId="{105AC7DF-4650-4CBF-87E8-E135596959EC}" destId="{88F356E2-F82E-4572-8288-3C6A9528E780}" srcOrd="4" destOrd="0" parTransId="{7F1C653E-AF29-4484-9F8D-A2FC635BD9B9}" sibTransId="{662DDE3A-DC95-4345-8E9E-EB7860B01C73}"/>
    <dgm:cxn modelId="{BA125AD7-A143-3646-9545-1B26FB10A82E}" type="presOf" srcId="{8FEC7E3E-63D8-4B16-A850-594583263A79}" destId="{CAAB95C4-63B8-4241-9EE0-1C4D6FBD4903}" srcOrd="0" destOrd="0" presId="urn:microsoft.com/office/officeart/2005/8/layout/vList2"/>
    <dgm:cxn modelId="{BDE6DAC0-5D6F-9C45-BC11-E1B3FFE3C8BA}" type="presOf" srcId="{1BA1EFC7-F159-4F75-9702-F23B7FB6BBDD}" destId="{55BEBE15-B8F4-41A9-A3CC-6B0FA7B8464C}" srcOrd="0" destOrd="0" presId="urn:microsoft.com/office/officeart/2005/8/layout/vList2"/>
    <dgm:cxn modelId="{7936419E-138C-3F41-B404-734AC6240484}" type="presOf" srcId="{184BADE6-CF38-4528-BD2D-BCC41D3FC4E7}" destId="{351B77F2-6B44-421B-AFAF-46CB2C081307}" srcOrd="0" destOrd="0" presId="urn:microsoft.com/office/officeart/2005/8/layout/vList2"/>
    <dgm:cxn modelId="{63F0A5A7-C88A-481F-93B9-DB6CC5EB72D8}" srcId="{C5F22647-6942-47C8-85A6-0CDABFBBAFA6}" destId="{B3D21DE6-D44D-4723-95D9-C118B7177647}" srcOrd="0" destOrd="0" parTransId="{C8C5A21F-8E7C-4B90-A96B-75106A3ECA2B}" sibTransId="{F174DCD8-2AD6-418D-9154-0031B850CAD8}"/>
    <dgm:cxn modelId="{03AFAA6A-534B-7D4E-ABEA-DD02C2C79B74}" type="presOf" srcId="{D83441FE-19F1-40D5-B5D5-EFCB525D52FE}" destId="{6B167BEC-4F48-4DBD-8B9D-28BA239899D7}" srcOrd="0" destOrd="0" presId="urn:microsoft.com/office/officeart/2005/8/layout/vList2"/>
    <dgm:cxn modelId="{3AD26FAD-EC2F-4D9A-BB69-E86360E18B0F}" srcId="{105AC7DF-4650-4CBF-87E8-E135596959EC}" destId="{8FEC7E3E-63D8-4B16-A850-594583263A79}" srcOrd="6" destOrd="0" parTransId="{ADF74B16-B01C-45F9-AB7C-265EBAE0E0F1}" sibTransId="{014F3F0F-87D3-4838-9A79-5C6B4AFD788D}"/>
    <dgm:cxn modelId="{1B5344AC-DE4A-4CBB-8925-B5309B6E3DDD}" srcId="{105AC7DF-4650-4CBF-87E8-E135596959EC}" destId="{1788FCB8-E400-43D4-AB3F-593539F59915}" srcOrd="3" destOrd="0" parTransId="{5942FC12-0E75-42C2-A4C0-9D0525B64274}" sibTransId="{B43F6623-B6D7-46A4-BF47-923DFFAF81E3}"/>
    <dgm:cxn modelId="{D511BDB4-265B-8549-8454-DB0F70D6655E}" type="presOf" srcId="{05A612F4-A104-4784-AF01-BB5B5B91B5F8}" destId="{9398192F-E91B-404A-A9EE-C02ADC65BC17}" srcOrd="0" destOrd="0" presId="urn:microsoft.com/office/officeart/2005/8/layout/vList2"/>
    <dgm:cxn modelId="{C0682D58-165C-4548-ABC1-A345BBEC4D2E}" srcId="{CF260E3D-A02F-4C9C-9AED-635137296A0B}" destId="{05A612F4-A104-4784-AF01-BB5B5B91B5F8}" srcOrd="0" destOrd="0" parTransId="{56919DFB-7E9E-4BA9-8B86-2C799E4BB584}" sibTransId="{71E03FC0-4EB9-48FB-9A08-A01269BAFE24}"/>
    <dgm:cxn modelId="{C70AB1AD-E239-D743-A374-0948C595BED4}" type="presOf" srcId="{F10B22EB-D246-4B20-B04E-0C2F85B2D608}" destId="{BEDC0993-7952-48C8-9F9D-CCC5AE08F236}" srcOrd="0" destOrd="0" presId="urn:microsoft.com/office/officeart/2005/8/layout/vList2"/>
    <dgm:cxn modelId="{55B85D52-AE3F-0A4F-8BD5-1757F84926FA}" type="presOf" srcId="{678BCA55-0393-4089-859C-649AC8289352}" destId="{FF388BC2-5AB2-4B26-9F81-E58C4EE12117}" srcOrd="0" destOrd="0" presId="urn:microsoft.com/office/officeart/2005/8/layout/vList2"/>
    <dgm:cxn modelId="{6C6D266E-DA15-42F6-856C-80A4BCCBB979}" srcId="{88F356E2-F82E-4572-8288-3C6A9528E780}" destId="{D83441FE-19F1-40D5-B5D5-EFCB525D52FE}" srcOrd="0" destOrd="0" parTransId="{E804F73D-7100-4862-A278-AF95782C4C8F}" sibTransId="{C3666F57-471F-4FC5-9DCE-4E7C98468D9E}"/>
    <dgm:cxn modelId="{6745FE30-AAFE-C34D-8208-F9921D3891D5}" type="presOf" srcId="{C5F22647-6942-47C8-85A6-0CDABFBBAFA6}" destId="{0DD34447-B977-43C5-8543-A52BF3C9D409}" srcOrd="0" destOrd="0" presId="urn:microsoft.com/office/officeart/2005/8/layout/vList2"/>
    <dgm:cxn modelId="{D1B8BF63-135A-4A46-88D1-C5298AAD7842}" type="presOf" srcId="{2E1CFEDE-EC13-4C78-B62C-75927448AE10}" destId="{C9D01003-5543-4A58-8A44-01C27C79F774}" srcOrd="0" destOrd="0" presId="urn:microsoft.com/office/officeart/2005/8/layout/vList2"/>
    <dgm:cxn modelId="{A64EE5B2-AD46-2544-9E50-109EC37FB9A8}" type="presOf" srcId="{BECD0573-7FF2-4C0D-9123-E4F8E31125DC}" destId="{02B2F4AA-7A72-494B-B8B9-87579479DBC7}" srcOrd="0" destOrd="0" presId="urn:microsoft.com/office/officeart/2005/8/layout/vList2"/>
    <dgm:cxn modelId="{3307F930-FBAF-418D-8EE2-D9CEC10CDE13}" srcId="{F10B22EB-D246-4B20-B04E-0C2F85B2D608}" destId="{4798A9A5-5932-4A19-A747-1C0B02B27966}" srcOrd="0" destOrd="0" parTransId="{9896DA0B-0A65-4150-AA8C-CD0DF410882A}" sibTransId="{D59DB43E-274F-413E-8413-60870E50131A}"/>
    <dgm:cxn modelId="{87DB5DBC-E309-AA49-85C7-58A236E5E454}" type="presParOf" srcId="{A1B09B65-A892-46AB-9E64-D53B05B3BA60}" destId="{FF388BC2-5AB2-4B26-9F81-E58C4EE12117}" srcOrd="0" destOrd="0" presId="urn:microsoft.com/office/officeart/2005/8/layout/vList2"/>
    <dgm:cxn modelId="{5DB13305-A35E-9D4B-B8D7-F21781083894}" type="presParOf" srcId="{A1B09B65-A892-46AB-9E64-D53B05B3BA60}" destId="{02B2F4AA-7A72-494B-B8B9-87579479DBC7}" srcOrd="1" destOrd="0" presId="urn:microsoft.com/office/officeart/2005/8/layout/vList2"/>
    <dgm:cxn modelId="{4A5DB459-9BE0-B440-B24B-9DD11F8B401B}" type="presParOf" srcId="{A1B09B65-A892-46AB-9E64-D53B05B3BA60}" destId="{BEDC0993-7952-48C8-9F9D-CCC5AE08F236}" srcOrd="2" destOrd="0" presId="urn:microsoft.com/office/officeart/2005/8/layout/vList2"/>
    <dgm:cxn modelId="{C4C20E96-EF88-D84F-933D-4EBC54EBC368}" type="presParOf" srcId="{A1B09B65-A892-46AB-9E64-D53B05B3BA60}" destId="{9228F9DB-091B-4159-B3DF-22DD55BDD53C}" srcOrd="3" destOrd="0" presId="urn:microsoft.com/office/officeart/2005/8/layout/vList2"/>
    <dgm:cxn modelId="{87E1636E-5844-4442-AB5F-27179FC9217B}" type="presParOf" srcId="{A1B09B65-A892-46AB-9E64-D53B05B3BA60}" destId="{F751EF99-012B-4EBC-BE18-844A989E061E}" srcOrd="4" destOrd="0" presId="urn:microsoft.com/office/officeart/2005/8/layout/vList2"/>
    <dgm:cxn modelId="{4EB86825-184C-7A44-9C7D-94063C164BF6}" type="presParOf" srcId="{A1B09B65-A892-46AB-9E64-D53B05B3BA60}" destId="{9398192F-E91B-404A-A9EE-C02ADC65BC17}" srcOrd="5" destOrd="0" presId="urn:microsoft.com/office/officeart/2005/8/layout/vList2"/>
    <dgm:cxn modelId="{C0DD4B5C-612A-7F48-B6F7-5DB139911815}" type="presParOf" srcId="{A1B09B65-A892-46AB-9E64-D53B05B3BA60}" destId="{D1D9718E-D56E-4414-A8B6-079664426A71}" srcOrd="6" destOrd="0" presId="urn:microsoft.com/office/officeart/2005/8/layout/vList2"/>
    <dgm:cxn modelId="{4EF10840-CC32-994C-A28E-B627548105F7}" type="presParOf" srcId="{A1B09B65-A892-46AB-9E64-D53B05B3BA60}" destId="{3A3C7E8F-C743-4AF1-9B06-AA25231CAB96}" srcOrd="7" destOrd="0" presId="urn:microsoft.com/office/officeart/2005/8/layout/vList2"/>
    <dgm:cxn modelId="{984CDC31-946C-DF42-ACF0-D4CA60401ECF}" type="presParOf" srcId="{A1B09B65-A892-46AB-9E64-D53B05B3BA60}" destId="{3836314A-45DC-4206-A184-FDDA810AF828}" srcOrd="8" destOrd="0" presId="urn:microsoft.com/office/officeart/2005/8/layout/vList2"/>
    <dgm:cxn modelId="{202C7BCB-DCD9-214A-8A09-7E2B625A20A0}" type="presParOf" srcId="{A1B09B65-A892-46AB-9E64-D53B05B3BA60}" destId="{6B167BEC-4F48-4DBD-8B9D-28BA239899D7}" srcOrd="9" destOrd="0" presId="urn:microsoft.com/office/officeart/2005/8/layout/vList2"/>
    <dgm:cxn modelId="{F632E382-84B9-FE43-8C42-BC0620A6B54D}" type="presParOf" srcId="{A1B09B65-A892-46AB-9E64-D53B05B3BA60}" destId="{C9D01003-5543-4A58-8A44-01C27C79F774}" srcOrd="10" destOrd="0" presId="urn:microsoft.com/office/officeart/2005/8/layout/vList2"/>
    <dgm:cxn modelId="{73193011-125D-7342-902C-CCB0ED5A8555}" type="presParOf" srcId="{A1B09B65-A892-46AB-9E64-D53B05B3BA60}" destId="{55BEBE15-B8F4-41A9-A3CC-6B0FA7B8464C}" srcOrd="11" destOrd="0" presId="urn:microsoft.com/office/officeart/2005/8/layout/vList2"/>
    <dgm:cxn modelId="{145461D1-3D5A-6843-9F8D-9B2541449F28}" type="presParOf" srcId="{A1B09B65-A892-46AB-9E64-D53B05B3BA60}" destId="{CAAB95C4-63B8-4241-9EE0-1C4D6FBD4903}" srcOrd="12" destOrd="0" presId="urn:microsoft.com/office/officeart/2005/8/layout/vList2"/>
    <dgm:cxn modelId="{CC80137B-99C2-DF43-93EF-33EA21773363}" type="presParOf" srcId="{A1B09B65-A892-46AB-9E64-D53B05B3BA60}" destId="{276B050B-067D-4D0B-9337-77952FD45BF6}" srcOrd="13" destOrd="0" presId="urn:microsoft.com/office/officeart/2005/8/layout/vList2"/>
    <dgm:cxn modelId="{7A777E6C-3239-E04A-96FF-AE3247ED4FE3}" type="presParOf" srcId="{A1B09B65-A892-46AB-9E64-D53B05B3BA60}" destId="{F66441AE-8F4C-4E05-93E8-70FEFDECDCC9}" srcOrd="14" destOrd="0" presId="urn:microsoft.com/office/officeart/2005/8/layout/vList2"/>
    <dgm:cxn modelId="{703A9B84-61C3-9848-BE31-996E98829E7F}" type="presParOf" srcId="{A1B09B65-A892-46AB-9E64-D53B05B3BA60}" destId="{351B77F2-6B44-421B-AFAF-46CB2C081307}" srcOrd="15" destOrd="0" presId="urn:microsoft.com/office/officeart/2005/8/layout/vList2"/>
    <dgm:cxn modelId="{E21CE941-FC95-3C4A-B312-A8E3C2ED9819}" type="presParOf" srcId="{A1B09B65-A892-46AB-9E64-D53B05B3BA60}" destId="{0DD34447-B977-43C5-8543-A52BF3C9D409}" srcOrd="16" destOrd="0" presId="urn:microsoft.com/office/officeart/2005/8/layout/vList2"/>
    <dgm:cxn modelId="{0A4DAF17-87F9-4043-8697-D15BD10DC64A}" type="presParOf" srcId="{A1B09B65-A892-46AB-9E64-D53B05B3BA60}" destId="{FBE0127A-D8DD-4D56-8032-CE89418761B9}" srcOrd="17"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CCD0AF-BFE7-4271-A09B-877EC60F18DD}"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DB4A0342-770E-46DE-8398-6BB7EA6CC806}">
      <dgm:prSet phldrT="[Text]"/>
      <dgm:spPr/>
      <dgm:t>
        <a:bodyPr/>
        <a:lstStyle/>
        <a:p>
          <a:r>
            <a:rPr lang="en-US" dirty="0" smtClean="0"/>
            <a:t>1</a:t>
          </a:r>
          <a:endParaRPr lang="en-US" dirty="0"/>
        </a:p>
      </dgm:t>
    </dgm:pt>
    <dgm:pt modelId="{9D45CB60-20C0-477C-A524-D4464E3EB548}" type="parTrans" cxnId="{AD67F38F-6ADD-48F2-BB1D-4FB66806F206}">
      <dgm:prSet/>
      <dgm:spPr/>
      <dgm:t>
        <a:bodyPr/>
        <a:lstStyle/>
        <a:p>
          <a:endParaRPr lang="en-US"/>
        </a:p>
      </dgm:t>
    </dgm:pt>
    <dgm:pt modelId="{9A627183-B766-4C6A-9BF3-2879204FD2F9}" type="sibTrans" cxnId="{AD67F38F-6ADD-48F2-BB1D-4FB66806F206}">
      <dgm:prSet/>
      <dgm:spPr/>
      <dgm:t>
        <a:bodyPr/>
        <a:lstStyle/>
        <a:p>
          <a:endParaRPr lang="en-US"/>
        </a:p>
      </dgm:t>
    </dgm:pt>
    <dgm:pt modelId="{FA3B18D4-F424-483A-8155-D9C79BB0D562}">
      <dgm:prSet/>
      <dgm:spPr/>
      <dgm:t>
        <a:bodyPr/>
        <a:lstStyle/>
        <a:p>
          <a:r>
            <a:rPr lang="en-US" dirty="0" smtClean="0"/>
            <a:t>2</a:t>
          </a:r>
        </a:p>
      </dgm:t>
    </dgm:pt>
    <dgm:pt modelId="{C2B23F9D-842A-4CFB-B102-06D1CE41D3D1}" type="parTrans" cxnId="{B73CB62B-A6FF-4F6B-8CB4-A269B96177A5}">
      <dgm:prSet/>
      <dgm:spPr/>
      <dgm:t>
        <a:bodyPr/>
        <a:lstStyle/>
        <a:p>
          <a:endParaRPr lang="en-US"/>
        </a:p>
      </dgm:t>
    </dgm:pt>
    <dgm:pt modelId="{E0726965-D8B5-4D13-AA90-5398CD685E9C}" type="sibTrans" cxnId="{B73CB62B-A6FF-4F6B-8CB4-A269B96177A5}">
      <dgm:prSet/>
      <dgm:spPr/>
      <dgm:t>
        <a:bodyPr/>
        <a:lstStyle/>
        <a:p>
          <a:endParaRPr lang="en-US"/>
        </a:p>
      </dgm:t>
    </dgm:pt>
    <dgm:pt modelId="{BC6F7B3E-43CE-4744-B973-90B66F60BF49}">
      <dgm:prSet/>
      <dgm:spPr/>
      <dgm:t>
        <a:bodyPr/>
        <a:lstStyle/>
        <a:p>
          <a:r>
            <a:rPr lang="en-US" dirty="0" smtClean="0"/>
            <a:t>3</a:t>
          </a:r>
          <a:endParaRPr lang="en-US" dirty="0"/>
        </a:p>
      </dgm:t>
    </dgm:pt>
    <dgm:pt modelId="{A534DA5F-EA63-445E-AEEA-C55B68495DAA}" type="parTrans" cxnId="{AD791F84-A0EE-42A4-ADF2-8B8EE4097880}">
      <dgm:prSet/>
      <dgm:spPr/>
      <dgm:t>
        <a:bodyPr/>
        <a:lstStyle/>
        <a:p>
          <a:endParaRPr lang="en-US"/>
        </a:p>
      </dgm:t>
    </dgm:pt>
    <dgm:pt modelId="{BC4744AD-6545-47C9-BBE1-968B25DD00E9}" type="sibTrans" cxnId="{AD791F84-A0EE-42A4-ADF2-8B8EE4097880}">
      <dgm:prSet/>
      <dgm:spPr/>
      <dgm:t>
        <a:bodyPr/>
        <a:lstStyle/>
        <a:p>
          <a:endParaRPr lang="en-US"/>
        </a:p>
      </dgm:t>
    </dgm:pt>
    <dgm:pt modelId="{5CE467B1-7FDD-42F9-B59D-A5BC4E6D79CB}">
      <dgm:prSet phldrT="[Text]"/>
      <dgm:spPr/>
      <dgm:t>
        <a:bodyPr/>
        <a:lstStyle/>
        <a:p>
          <a:r>
            <a:rPr lang="en-US" dirty="0" smtClean="0"/>
            <a:t>Attain high-quality, longer lives free of preventable disease, disability, injury, and premature death</a:t>
          </a:r>
          <a:endParaRPr lang="en-US" dirty="0"/>
        </a:p>
      </dgm:t>
    </dgm:pt>
    <dgm:pt modelId="{049F4AC7-07CD-4068-83AD-B18B9D88B865}" type="parTrans" cxnId="{2B33D95F-5797-423B-99AF-C40483FF48DB}">
      <dgm:prSet/>
      <dgm:spPr/>
      <dgm:t>
        <a:bodyPr/>
        <a:lstStyle/>
        <a:p>
          <a:endParaRPr lang="en-US"/>
        </a:p>
      </dgm:t>
    </dgm:pt>
    <dgm:pt modelId="{1937E5D2-F304-4168-874E-2CD45FA08694}" type="sibTrans" cxnId="{2B33D95F-5797-423B-99AF-C40483FF48DB}">
      <dgm:prSet/>
      <dgm:spPr/>
      <dgm:t>
        <a:bodyPr/>
        <a:lstStyle/>
        <a:p>
          <a:endParaRPr lang="en-US"/>
        </a:p>
      </dgm:t>
    </dgm:pt>
    <dgm:pt modelId="{FD70544D-3766-4948-951A-D7B86D3D4887}">
      <dgm:prSet/>
      <dgm:spPr/>
      <dgm:t>
        <a:bodyPr/>
        <a:lstStyle/>
        <a:p>
          <a:r>
            <a:rPr lang="en-US" dirty="0" smtClean="0"/>
            <a:t>4</a:t>
          </a:r>
          <a:endParaRPr lang="en-US" dirty="0"/>
        </a:p>
      </dgm:t>
    </dgm:pt>
    <dgm:pt modelId="{FCC66B29-CE46-4061-8644-E32E16829CC7}" type="parTrans" cxnId="{FF3342CD-384B-4B99-A51A-CF01AD0F4C5F}">
      <dgm:prSet/>
      <dgm:spPr/>
      <dgm:t>
        <a:bodyPr/>
        <a:lstStyle/>
        <a:p>
          <a:endParaRPr lang="en-US"/>
        </a:p>
      </dgm:t>
    </dgm:pt>
    <dgm:pt modelId="{8EB0DDAA-5D12-43BB-9EF3-14BF6746CAE9}" type="sibTrans" cxnId="{FF3342CD-384B-4B99-A51A-CF01AD0F4C5F}">
      <dgm:prSet/>
      <dgm:spPr/>
      <dgm:t>
        <a:bodyPr/>
        <a:lstStyle/>
        <a:p>
          <a:endParaRPr lang="en-US"/>
        </a:p>
      </dgm:t>
    </dgm:pt>
    <dgm:pt modelId="{D0E04E0A-8DE3-3545-AC98-51F2D670C8CA}">
      <dgm:prSet/>
      <dgm:spPr/>
      <dgm:t>
        <a:bodyPr/>
        <a:lstStyle/>
        <a:p>
          <a:r>
            <a:rPr lang="en-US" dirty="0" smtClean="0"/>
            <a:t>Achieve health equity, eliminate disparities and improve health for all groups</a:t>
          </a:r>
        </a:p>
      </dgm:t>
    </dgm:pt>
    <dgm:pt modelId="{AE181167-5FD7-7040-8E4B-1FA8D94E7558}" type="parTrans" cxnId="{98C16D0E-450C-0747-9BCE-D9B67A9913CF}">
      <dgm:prSet/>
      <dgm:spPr/>
      <dgm:t>
        <a:bodyPr/>
        <a:lstStyle/>
        <a:p>
          <a:endParaRPr lang="en-US"/>
        </a:p>
      </dgm:t>
    </dgm:pt>
    <dgm:pt modelId="{12BBEA9C-F1BE-A14B-AB1C-313D092B3BC0}" type="sibTrans" cxnId="{98C16D0E-450C-0747-9BCE-D9B67A9913CF}">
      <dgm:prSet/>
      <dgm:spPr/>
      <dgm:t>
        <a:bodyPr/>
        <a:lstStyle/>
        <a:p>
          <a:endParaRPr lang="en-US"/>
        </a:p>
      </dgm:t>
    </dgm:pt>
    <dgm:pt modelId="{CAD03955-3EFD-BD4C-9B22-3A4900C81D8E}">
      <dgm:prSet/>
      <dgm:spPr/>
      <dgm:t>
        <a:bodyPr/>
        <a:lstStyle/>
        <a:p>
          <a:r>
            <a:rPr lang="en-US" dirty="0" smtClean="0"/>
            <a:t>Create social and physical environments that promote good for all</a:t>
          </a:r>
        </a:p>
      </dgm:t>
    </dgm:pt>
    <dgm:pt modelId="{4A75721F-C758-5F44-AB3B-99664CB01F22}" type="parTrans" cxnId="{CDA2BEF8-5C88-784A-9BB7-97686DD9B10C}">
      <dgm:prSet/>
      <dgm:spPr/>
      <dgm:t>
        <a:bodyPr/>
        <a:lstStyle/>
        <a:p>
          <a:endParaRPr lang="en-US"/>
        </a:p>
      </dgm:t>
    </dgm:pt>
    <dgm:pt modelId="{64EBFACC-E29E-7946-AFF5-BE7F3D76BEAB}" type="sibTrans" cxnId="{CDA2BEF8-5C88-784A-9BB7-97686DD9B10C}">
      <dgm:prSet/>
      <dgm:spPr/>
      <dgm:t>
        <a:bodyPr/>
        <a:lstStyle/>
        <a:p>
          <a:endParaRPr lang="en-US"/>
        </a:p>
      </dgm:t>
    </dgm:pt>
    <dgm:pt modelId="{52E41435-73B2-6148-9225-BE15BA5784FD}">
      <dgm:prSet/>
      <dgm:spPr/>
      <dgm:t>
        <a:bodyPr/>
        <a:lstStyle/>
        <a:p>
          <a:r>
            <a:rPr lang="en-US" dirty="0" smtClean="0"/>
            <a:t>Promote quality of life, healthy development, and healthy behaviors across life stages</a:t>
          </a:r>
          <a:endParaRPr lang="en-US" dirty="0"/>
        </a:p>
      </dgm:t>
    </dgm:pt>
    <dgm:pt modelId="{A3E5FC2C-687D-3F49-96B8-4E5DB4855F73}" type="parTrans" cxnId="{E58B49BE-B1B0-4D4C-9D34-652B5DC4B3B1}">
      <dgm:prSet/>
      <dgm:spPr/>
      <dgm:t>
        <a:bodyPr/>
        <a:lstStyle/>
        <a:p>
          <a:endParaRPr lang="en-US"/>
        </a:p>
      </dgm:t>
    </dgm:pt>
    <dgm:pt modelId="{F713528B-037E-4247-9710-AA4B3964F411}" type="sibTrans" cxnId="{E58B49BE-B1B0-4D4C-9D34-652B5DC4B3B1}">
      <dgm:prSet/>
      <dgm:spPr/>
      <dgm:t>
        <a:bodyPr/>
        <a:lstStyle/>
        <a:p>
          <a:endParaRPr lang="en-US"/>
        </a:p>
      </dgm:t>
    </dgm:pt>
    <dgm:pt modelId="{7ABD01E0-C8F5-4458-A720-8E32D4FF400A}" type="pres">
      <dgm:prSet presAssocID="{D2CCD0AF-BFE7-4271-A09B-877EC60F18DD}" presName="linearFlow" presStyleCnt="0">
        <dgm:presLayoutVars>
          <dgm:dir/>
          <dgm:animLvl val="lvl"/>
          <dgm:resizeHandles val="exact"/>
        </dgm:presLayoutVars>
      </dgm:prSet>
      <dgm:spPr/>
      <dgm:t>
        <a:bodyPr/>
        <a:lstStyle/>
        <a:p>
          <a:endParaRPr lang="en-US"/>
        </a:p>
      </dgm:t>
    </dgm:pt>
    <dgm:pt modelId="{AFA85197-069B-4796-A42D-5D0AD3045C9D}" type="pres">
      <dgm:prSet presAssocID="{DB4A0342-770E-46DE-8398-6BB7EA6CC806}" presName="composite" presStyleCnt="0"/>
      <dgm:spPr/>
    </dgm:pt>
    <dgm:pt modelId="{D247C0BC-CC3C-4ABA-8693-09CB2CC90E1E}" type="pres">
      <dgm:prSet presAssocID="{DB4A0342-770E-46DE-8398-6BB7EA6CC806}" presName="parentText" presStyleLbl="alignNode1" presStyleIdx="0" presStyleCnt="4" custLinFactNeighborX="4877" custLinFactNeighborY="-10244">
        <dgm:presLayoutVars>
          <dgm:chMax val="1"/>
          <dgm:bulletEnabled val="1"/>
        </dgm:presLayoutVars>
      </dgm:prSet>
      <dgm:spPr/>
      <dgm:t>
        <a:bodyPr/>
        <a:lstStyle/>
        <a:p>
          <a:endParaRPr lang="en-US"/>
        </a:p>
      </dgm:t>
    </dgm:pt>
    <dgm:pt modelId="{32B94837-F3E0-44F0-9BF1-A4211D364817}" type="pres">
      <dgm:prSet presAssocID="{DB4A0342-770E-46DE-8398-6BB7EA6CC806}" presName="descendantText" presStyleLbl="alignAcc1" presStyleIdx="0" presStyleCnt="4">
        <dgm:presLayoutVars>
          <dgm:bulletEnabled val="1"/>
        </dgm:presLayoutVars>
      </dgm:prSet>
      <dgm:spPr/>
      <dgm:t>
        <a:bodyPr/>
        <a:lstStyle/>
        <a:p>
          <a:endParaRPr lang="en-US"/>
        </a:p>
      </dgm:t>
    </dgm:pt>
    <dgm:pt modelId="{81FD190D-0798-4757-9D7B-593273ED954E}" type="pres">
      <dgm:prSet presAssocID="{9A627183-B766-4C6A-9BF3-2879204FD2F9}" presName="sp" presStyleCnt="0"/>
      <dgm:spPr/>
    </dgm:pt>
    <dgm:pt modelId="{B89A36BE-C595-418A-B62F-A3607BC87FD6}" type="pres">
      <dgm:prSet presAssocID="{FA3B18D4-F424-483A-8155-D9C79BB0D562}" presName="composite" presStyleCnt="0"/>
      <dgm:spPr/>
    </dgm:pt>
    <dgm:pt modelId="{076098BA-A9B9-4AEC-969D-BE73A14805AF}" type="pres">
      <dgm:prSet presAssocID="{FA3B18D4-F424-483A-8155-D9C79BB0D562}" presName="parentText" presStyleLbl="alignNode1" presStyleIdx="1" presStyleCnt="4">
        <dgm:presLayoutVars>
          <dgm:chMax val="1"/>
          <dgm:bulletEnabled val="1"/>
        </dgm:presLayoutVars>
      </dgm:prSet>
      <dgm:spPr/>
      <dgm:t>
        <a:bodyPr/>
        <a:lstStyle/>
        <a:p>
          <a:endParaRPr lang="en-US"/>
        </a:p>
      </dgm:t>
    </dgm:pt>
    <dgm:pt modelId="{DD5CF808-A204-4393-AB5D-90C7AB885C11}" type="pres">
      <dgm:prSet presAssocID="{FA3B18D4-F424-483A-8155-D9C79BB0D562}" presName="descendantText" presStyleLbl="alignAcc1" presStyleIdx="1" presStyleCnt="4">
        <dgm:presLayoutVars>
          <dgm:bulletEnabled val="1"/>
        </dgm:presLayoutVars>
      </dgm:prSet>
      <dgm:spPr/>
      <dgm:t>
        <a:bodyPr/>
        <a:lstStyle/>
        <a:p>
          <a:endParaRPr lang="en-US"/>
        </a:p>
      </dgm:t>
    </dgm:pt>
    <dgm:pt modelId="{5A8ED279-9665-4F35-896A-C5A3DB88E9D5}" type="pres">
      <dgm:prSet presAssocID="{E0726965-D8B5-4D13-AA90-5398CD685E9C}" presName="sp" presStyleCnt="0"/>
      <dgm:spPr/>
    </dgm:pt>
    <dgm:pt modelId="{7585E54A-6C73-46AC-A174-FB77E46768D6}" type="pres">
      <dgm:prSet presAssocID="{BC6F7B3E-43CE-4744-B973-90B66F60BF49}" presName="composite" presStyleCnt="0"/>
      <dgm:spPr/>
    </dgm:pt>
    <dgm:pt modelId="{6F276555-9CFD-421F-AE78-936BD4466E51}" type="pres">
      <dgm:prSet presAssocID="{BC6F7B3E-43CE-4744-B973-90B66F60BF49}" presName="parentText" presStyleLbl="alignNode1" presStyleIdx="2" presStyleCnt="4">
        <dgm:presLayoutVars>
          <dgm:chMax val="1"/>
          <dgm:bulletEnabled val="1"/>
        </dgm:presLayoutVars>
      </dgm:prSet>
      <dgm:spPr/>
      <dgm:t>
        <a:bodyPr/>
        <a:lstStyle/>
        <a:p>
          <a:endParaRPr lang="en-US"/>
        </a:p>
      </dgm:t>
    </dgm:pt>
    <dgm:pt modelId="{02D3FF91-6517-4BB7-AB5E-2CD60B187D4E}" type="pres">
      <dgm:prSet presAssocID="{BC6F7B3E-43CE-4744-B973-90B66F60BF49}" presName="descendantText" presStyleLbl="alignAcc1" presStyleIdx="2" presStyleCnt="4">
        <dgm:presLayoutVars>
          <dgm:bulletEnabled val="1"/>
        </dgm:presLayoutVars>
      </dgm:prSet>
      <dgm:spPr/>
      <dgm:t>
        <a:bodyPr/>
        <a:lstStyle/>
        <a:p>
          <a:endParaRPr lang="en-US"/>
        </a:p>
      </dgm:t>
    </dgm:pt>
    <dgm:pt modelId="{F2442CEC-2F79-4680-B5FD-3B6A3FEC695F}" type="pres">
      <dgm:prSet presAssocID="{BC4744AD-6545-47C9-BBE1-968B25DD00E9}" presName="sp" presStyleCnt="0"/>
      <dgm:spPr/>
    </dgm:pt>
    <dgm:pt modelId="{9F812728-613A-4460-99A3-CC9DEA4B7552}" type="pres">
      <dgm:prSet presAssocID="{FD70544D-3766-4948-951A-D7B86D3D4887}" presName="composite" presStyleCnt="0"/>
      <dgm:spPr/>
    </dgm:pt>
    <dgm:pt modelId="{281D5839-460F-4898-A8E8-D5287C6BB4FE}" type="pres">
      <dgm:prSet presAssocID="{FD70544D-3766-4948-951A-D7B86D3D4887}" presName="parentText" presStyleLbl="alignNode1" presStyleIdx="3" presStyleCnt="4">
        <dgm:presLayoutVars>
          <dgm:chMax val="1"/>
          <dgm:bulletEnabled val="1"/>
        </dgm:presLayoutVars>
      </dgm:prSet>
      <dgm:spPr/>
      <dgm:t>
        <a:bodyPr/>
        <a:lstStyle/>
        <a:p>
          <a:endParaRPr lang="en-US"/>
        </a:p>
      </dgm:t>
    </dgm:pt>
    <dgm:pt modelId="{5FA119DA-3210-4B6B-8662-2C3FC9BA8F02}" type="pres">
      <dgm:prSet presAssocID="{FD70544D-3766-4948-951A-D7B86D3D4887}" presName="descendantText" presStyleLbl="alignAcc1" presStyleIdx="3" presStyleCnt="4">
        <dgm:presLayoutVars>
          <dgm:bulletEnabled val="1"/>
        </dgm:presLayoutVars>
      </dgm:prSet>
      <dgm:spPr/>
      <dgm:t>
        <a:bodyPr/>
        <a:lstStyle/>
        <a:p>
          <a:endParaRPr lang="en-US"/>
        </a:p>
      </dgm:t>
    </dgm:pt>
  </dgm:ptLst>
  <dgm:cxnLst>
    <dgm:cxn modelId="{FF3342CD-384B-4B99-A51A-CF01AD0F4C5F}" srcId="{D2CCD0AF-BFE7-4271-A09B-877EC60F18DD}" destId="{FD70544D-3766-4948-951A-D7B86D3D4887}" srcOrd="3" destOrd="0" parTransId="{FCC66B29-CE46-4061-8644-E32E16829CC7}" sibTransId="{8EB0DDAA-5D12-43BB-9EF3-14BF6746CAE9}"/>
    <dgm:cxn modelId="{6B54F8CB-1EF2-1F41-A4BC-BE4ED2583EE2}" type="presOf" srcId="{DB4A0342-770E-46DE-8398-6BB7EA6CC806}" destId="{D247C0BC-CC3C-4ABA-8693-09CB2CC90E1E}" srcOrd="0" destOrd="0" presId="urn:microsoft.com/office/officeart/2005/8/layout/chevron2"/>
    <dgm:cxn modelId="{90269BDF-7F83-BD42-B840-FA1C395D8D99}" type="presOf" srcId="{5CE467B1-7FDD-42F9-B59D-A5BC4E6D79CB}" destId="{32B94837-F3E0-44F0-9BF1-A4211D364817}" srcOrd="0" destOrd="0" presId="urn:microsoft.com/office/officeart/2005/8/layout/chevron2"/>
    <dgm:cxn modelId="{624BDF6A-5815-EF48-AF2E-667DAFAF7314}" type="presOf" srcId="{BC6F7B3E-43CE-4744-B973-90B66F60BF49}" destId="{6F276555-9CFD-421F-AE78-936BD4466E51}" srcOrd="0" destOrd="0" presId="urn:microsoft.com/office/officeart/2005/8/layout/chevron2"/>
    <dgm:cxn modelId="{7E5D9761-DA39-E245-A04A-AA602B4A9AE0}" type="presOf" srcId="{CAD03955-3EFD-BD4C-9B22-3A4900C81D8E}" destId="{02D3FF91-6517-4BB7-AB5E-2CD60B187D4E}" srcOrd="0" destOrd="0" presId="urn:microsoft.com/office/officeart/2005/8/layout/chevron2"/>
    <dgm:cxn modelId="{B73CB62B-A6FF-4F6B-8CB4-A269B96177A5}" srcId="{D2CCD0AF-BFE7-4271-A09B-877EC60F18DD}" destId="{FA3B18D4-F424-483A-8155-D9C79BB0D562}" srcOrd="1" destOrd="0" parTransId="{C2B23F9D-842A-4CFB-B102-06D1CE41D3D1}" sibTransId="{E0726965-D8B5-4D13-AA90-5398CD685E9C}"/>
    <dgm:cxn modelId="{546667E9-6ABF-4C47-BD22-F2C3A704FA17}" type="presOf" srcId="{FD70544D-3766-4948-951A-D7B86D3D4887}" destId="{281D5839-460F-4898-A8E8-D5287C6BB4FE}" srcOrd="0" destOrd="0" presId="urn:microsoft.com/office/officeart/2005/8/layout/chevron2"/>
    <dgm:cxn modelId="{AD791F84-A0EE-42A4-ADF2-8B8EE4097880}" srcId="{D2CCD0AF-BFE7-4271-A09B-877EC60F18DD}" destId="{BC6F7B3E-43CE-4744-B973-90B66F60BF49}" srcOrd="2" destOrd="0" parTransId="{A534DA5F-EA63-445E-AEEA-C55B68495DAA}" sibTransId="{BC4744AD-6545-47C9-BBE1-968B25DD00E9}"/>
    <dgm:cxn modelId="{2B33D95F-5797-423B-99AF-C40483FF48DB}" srcId="{DB4A0342-770E-46DE-8398-6BB7EA6CC806}" destId="{5CE467B1-7FDD-42F9-B59D-A5BC4E6D79CB}" srcOrd="0" destOrd="0" parTransId="{049F4AC7-07CD-4068-83AD-B18B9D88B865}" sibTransId="{1937E5D2-F304-4168-874E-2CD45FA08694}"/>
    <dgm:cxn modelId="{AD67F38F-6ADD-48F2-BB1D-4FB66806F206}" srcId="{D2CCD0AF-BFE7-4271-A09B-877EC60F18DD}" destId="{DB4A0342-770E-46DE-8398-6BB7EA6CC806}" srcOrd="0" destOrd="0" parTransId="{9D45CB60-20C0-477C-A524-D4464E3EB548}" sibTransId="{9A627183-B766-4C6A-9BF3-2879204FD2F9}"/>
    <dgm:cxn modelId="{D806A187-641B-164E-8778-4F058F2E62E9}" type="presOf" srcId="{D2CCD0AF-BFE7-4271-A09B-877EC60F18DD}" destId="{7ABD01E0-C8F5-4458-A720-8E32D4FF400A}" srcOrd="0" destOrd="0" presId="urn:microsoft.com/office/officeart/2005/8/layout/chevron2"/>
    <dgm:cxn modelId="{CDA2BEF8-5C88-784A-9BB7-97686DD9B10C}" srcId="{BC6F7B3E-43CE-4744-B973-90B66F60BF49}" destId="{CAD03955-3EFD-BD4C-9B22-3A4900C81D8E}" srcOrd="0" destOrd="0" parTransId="{4A75721F-C758-5F44-AB3B-99664CB01F22}" sibTransId="{64EBFACC-E29E-7946-AFF5-BE7F3D76BEAB}"/>
    <dgm:cxn modelId="{CEE3E921-C7EB-8A49-B0CC-654B032E4529}" type="presOf" srcId="{52E41435-73B2-6148-9225-BE15BA5784FD}" destId="{5FA119DA-3210-4B6B-8662-2C3FC9BA8F02}" srcOrd="0" destOrd="0" presId="urn:microsoft.com/office/officeart/2005/8/layout/chevron2"/>
    <dgm:cxn modelId="{E58B49BE-B1B0-4D4C-9D34-652B5DC4B3B1}" srcId="{FD70544D-3766-4948-951A-D7B86D3D4887}" destId="{52E41435-73B2-6148-9225-BE15BA5784FD}" srcOrd="0" destOrd="0" parTransId="{A3E5FC2C-687D-3F49-96B8-4E5DB4855F73}" sibTransId="{F713528B-037E-4247-9710-AA4B3964F411}"/>
    <dgm:cxn modelId="{DD0220F3-791A-7045-B4DC-C3F9188E7C05}" type="presOf" srcId="{FA3B18D4-F424-483A-8155-D9C79BB0D562}" destId="{076098BA-A9B9-4AEC-969D-BE73A14805AF}" srcOrd="0" destOrd="0" presId="urn:microsoft.com/office/officeart/2005/8/layout/chevron2"/>
    <dgm:cxn modelId="{3898687A-102B-D543-A774-8CD67C5206B1}" type="presOf" srcId="{D0E04E0A-8DE3-3545-AC98-51F2D670C8CA}" destId="{DD5CF808-A204-4393-AB5D-90C7AB885C11}" srcOrd="0" destOrd="0" presId="urn:microsoft.com/office/officeart/2005/8/layout/chevron2"/>
    <dgm:cxn modelId="{98C16D0E-450C-0747-9BCE-D9B67A9913CF}" srcId="{FA3B18D4-F424-483A-8155-D9C79BB0D562}" destId="{D0E04E0A-8DE3-3545-AC98-51F2D670C8CA}" srcOrd="0" destOrd="0" parTransId="{AE181167-5FD7-7040-8E4B-1FA8D94E7558}" sibTransId="{12BBEA9C-F1BE-A14B-AB1C-313D092B3BC0}"/>
    <dgm:cxn modelId="{AF25E7B9-BA85-6B45-863A-8CA2D30F0087}" type="presParOf" srcId="{7ABD01E0-C8F5-4458-A720-8E32D4FF400A}" destId="{AFA85197-069B-4796-A42D-5D0AD3045C9D}" srcOrd="0" destOrd="0" presId="urn:microsoft.com/office/officeart/2005/8/layout/chevron2"/>
    <dgm:cxn modelId="{70AF4B00-708E-5E4C-9702-6399680F1B12}" type="presParOf" srcId="{AFA85197-069B-4796-A42D-5D0AD3045C9D}" destId="{D247C0BC-CC3C-4ABA-8693-09CB2CC90E1E}" srcOrd="0" destOrd="0" presId="urn:microsoft.com/office/officeart/2005/8/layout/chevron2"/>
    <dgm:cxn modelId="{8A9D0F6D-A256-7A49-84D0-8179AC2BC9C8}" type="presParOf" srcId="{AFA85197-069B-4796-A42D-5D0AD3045C9D}" destId="{32B94837-F3E0-44F0-9BF1-A4211D364817}" srcOrd="1" destOrd="0" presId="urn:microsoft.com/office/officeart/2005/8/layout/chevron2"/>
    <dgm:cxn modelId="{B8260388-78D7-5C40-94FB-A8EAA599DA79}" type="presParOf" srcId="{7ABD01E0-C8F5-4458-A720-8E32D4FF400A}" destId="{81FD190D-0798-4757-9D7B-593273ED954E}" srcOrd="1" destOrd="0" presId="urn:microsoft.com/office/officeart/2005/8/layout/chevron2"/>
    <dgm:cxn modelId="{634D900F-A450-2044-A1DB-C50D41C04237}" type="presParOf" srcId="{7ABD01E0-C8F5-4458-A720-8E32D4FF400A}" destId="{B89A36BE-C595-418A-B62F-A3607BC87FD6}" srcOrd="2" destOrd="0" presId="urn:microsoft.com/office/officeart/2005/8/layout/chevron2"/>
    <dgm:cxn modelId="{CBF55BDE-5F8F-A244-BBB7-5709C4CD5530}" type="presParOf" srcId="{B89A36BE-C595-418A-B62F-A3607BC87FD6}" destId="{076098BA-A9B9-4AEC-969D-BE73A14805AF}" srcOrd="0" destOrd="0" presId="urn:microsoft.com/office/officeart/2005/8/layout/chevron2"/>
    <dgm:cxn modelId="{B1D7333F-EB14-BB4A-BBE6-4238BCB8184E}" type="presParOf" srcId="{B89A36BE-C595-418A-B62F-A3607BC87FD6}" destId="{DD5CF808-A204-4393-AB5D-90C7AB885C11}" srcOrd="1" destOrd="0" presId="urn:microsoft.com/office/officeart/2005/8/layout/chevron2"/>
    <dgm:cxn modelId="{0A44BD56-1E46-D94A-AA75-625AE0D471D0}" type="presParOf" srcId="{7ABD01E0-C8F5-4458-A720-8E32D4FF400A}" destId="{5A8ED279-9665-4F35-896A-C5A3DB88E9D5}" srcOrd="3" destOrd="0" presId="urn:microsoft.com/office/officeart/2005/8/layout/chevron2"/>
    <dgm:cxn modelId="{9366F6E3-6CF5-9B4B-B142-21D19CC59392}" type="presParOf" srcId="{7ABD01E0-C8F5-4458-A720-8E32D4FF400A}" destId="{7585E54A-6C73-46AC-A174-FB77E46768D6}" srcOrd="4" destOrd="0" presId="urn:microsoft.com/office/officeart/2005/8/layout/chevron2"/>
    <dgm:cxn modelId="{2A6498B4-391E-AD46-A967-675EA1987B6F}" type="presParOf" srcId="{7585E54A-6C73-46AC-A174-FB77E46768D6}" destId="{6F276555-9CFD-421F-AE78-936BD4466E51}" srcOrd="0" destOrd="0" presId="urn:microsoft.com/office/officeart/2005/8/layout/chevron2"/>
    <dgm:cxn modelId="{DF1AA7A1-B53C-AC4F-9B16-84D62FA7826A}" type="presParOf" srcId="{7585E54A-6C73-46AC-A174-FB77E46768D6}" destId="{02D3FF91-6517-4BB7-AB5E-2CD60B187D4E}" srcOrd="1" destOrd="0" presId="urn:microsoft.com/office/officeart/2005/8/layout/chevron2"/>
    <dgm:cxn modelId="{DDB15D14-F37E-3C4B-A7CB-50C6A632461E}" type="presParOf" srcId="{7ABD01E0-C8F5-4458-A720-8E32D4FF400A}" destId="{F2442CEC-2F79-4680-B5FD-3B6A3FEC695F}" srcOrd="5" destOrd="0" presId="urn:microsoft.com/office/officeart/2005/8/layout/chevron2"/>
    <dgm:cxn modelId="{AABBBB54-F921-E348-ACC7-D361998F0F6D}" type="presParOf" srcId="{7ABD01E0-C8F5-4458-A720-8E32D4FF400A}" destId="{9F812728-613A-4460-99A3-CC9DEA4B7552}" srcOrd="6" destOrd="0" presId="urn:microsoft.com/office/officeart/2005/8/layout/chevron2"/>
    <dgm:cxn modelId="{296B8A2A-E6A5-644F-BF67-936552E65767}" type="presParOf" srcId="{9F812728-613A-4460-99A3-CC9DEA4B7552}" destId="{281D5839-460F-4898-A8E8-D5287C6BB4FE}" srcOrd="0" destOrd="0" presId="urn:microsoft.com/office/officeart/2005/8/layout/chevron2"/>
    <dgm:cxn modelId="{B82F188E-F0ED-5044-A4CB-EF60D02829C5}" type="presParOf" srcId="{9F812728-613A-4460-99A3-CC9DEA4B7552}" destId="{5FA119DA-3210-4B6B-8662-2C3FC9BA8F02}"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8993B1-20DC-604D-B2E9-101AB15FA7B7}" type="doc">
      <dgm:prSet loTypeId="urn:microsoft.com/office/officeart/2005/8/layout/vList5" loCatId="list" qsTypeId="urn:microsoft.com/office/officeart/2005/8/quickstyle/simple2" qsCatId="simple" csTypeId="urn:microsoft.com/office/officeart/2005/8/colors/colorful3" csCatId="colorful" phldr="1"/>
      <dgm:spPr/>
      <dgm:t>
        <a:bodyPr/>
        <a:lstStyle/>
        <a:p>
          <a:endParaRPr lang="en-US"/>
        </a:p>
      </dgm:t>
    </dgm:pt>
    <dgm:pt modelId="{F308B04A-E1FB-5C40-82C9-80280F6F8D7B}">
      <dgm:prSet phldrT="[Text]"/>
      <dgm:spPr/>
      <dgm:t>
        <a:bodyPr/>
        <a:lstStyle/>
        <a:p>
          <a:pPr algn="ctr"/>
          <a:r>
            <a:rPr lang="en-US" dirty="0" smtClean="0"/>
            <a:t>Epidemiology, the core discipline of public health, is essential to understanding the cause and distribution of disease</a:t>
          </a:r>
          <a:endParaRPr lang="en-US" dirty="0"/>
        </a:p>
      </dgm:t>
    </dgm:pt>
    <dgm:pt modelId="{7B83B0B2-3251-6147-B161-419916F5BA93}" type="parTrans" cxnId="{E903806B-7090-2147-8D17-CC2CAF573949}">
      <dgm:prSet/>
      <dgm:spPr/>
      <dgm:t>
        <a:bodyPr/>
        <a:lstStyle/>
        <a:p>
          <a:endParaRPr lang="en-US">
            <a:solidFill>
              <a:srgbClr val="000066"/>
            </a:solidFill>
          </a:endParaRPr>
        </a:p>
      </dgm:t>
    </dgm:pt>
    <dgm:pt modelId="{FD79A69B-40B3-7145-B0E6-69F220D2BC1B}" type="sibTrans" cxnId="{E903806B-7090-2147-8D17-CC2CAF573949}">
      <dgm:prSet/>
      <dgm:spPr/>
      <dgm:t>
        <a:bodyPr/>
        <a:lstStyle/>
        <a:p>
          <a:endParaRPr lang="en-US">
            <a:solidFill>
              <a:srgbClr val="000066"/>
            </a:solidFill>
          </a:endParaRPr>
        </a:p>
      </dgm:t>
    </dgm:pt>
    <dgm:pt modelId="{7B7767E3-1F7D-7446-A1F9-584ACA9AA9AF}">
      <dgm:prSet phldrT="[Text]"/>
      <dgm:spPr/>
      <dgm:t>
        <a:bodyPr/>
        <a:lstStyle/>
        <a:p>
          <a:r>
            <a:rPr lang="en-US" dirty="0" smtClean="0"/>
            <a:t>Independently interpret the medical literature</a:t>
          </a:r>
          <a:endParaRPr lang="en-US" dirty="0"/>
        </a:p>
      </dgm:t>
    </dgm:pt>
    <dgm:pt modelId="{08E61BDD-14B5-394D-950D-4DA4A178CA58}" type="parTrans" cxnId="{8BAF634B-C279-E64B-9EA1-4653B665832D}">
      <dgm:prSet/>
      <dgm:spPr/>
      <dgm:t>
        <a:bodyPr/>
        <a:lstStyle/>
        <a:p>
          <a:endParaRPr lang="en-US">
            <a:solidFill>
              <a:srgbClr val="000066"/>
            </a:solidFill>
          </a:endParaRPr>
        </a:p>
      </dgm:t>
    </dgm:pt>
    <dgm:pt modelId="{78D3A63F-1E5C-EB48-BAA7-066F391646AC}" type="sibTrans" cxnId="{8BAF634B-C279-E64B-9EA1-4653B665832D}">
      <dgm:prSet/>
      <dgm:spPr/>
      <dgm:t>
        <a:bodyPr/>
        <a:lstStyle/>
        <a:p>
          <a:endParaRPr lang="en-US">
            <a:solidFill>
              <a:srgbClr val="000066"/>
            </a:solidFill>
          </a:endParaRPr>
        </a:p>
      </dgm:t>
    </dgm:pt>
    <dgm:pt modelId="{17F67DFD-125B-5342-8BD2-F92951C557A5}">
      <dgm:prSet phldrT="[Text]"/>
      <dgm:spPr/>
      <dgm:t>
        <a:bodyPr/>
        <a:lstStyle/>
        <a:p>
          <a:pPr algn="ctr"/>
          <a:r>
            <a:rPr lang="en-US" dirty="0" smtClean="0"/>
            <a:t>Public health teaches the influence of environmental, nutritional, social, and behavioral factors on health, illness, recovery, and wellness</a:t>
          </a:r>
          <a:endParaRPr lang="en-US" dirty="0"/>
        </a:p>
      </dgm:t>
    </dgm:pt>
    <dgm:pt modelId="{B7787F7C-879D-DA43-8D76-DBED0804AFF2}" type="parTrans" cxnId="{A28BD26D-58E0-1142-A9C9-62BDB5BF3104}">
      <dgm:prSet/>
      <dgm:spPr/>
      <dgm:t>
        <a:bodyPr/>
        <a:lstStyle/>
        <a:p>
          <a:endParaRPr lang="en-US">
            <a:solidFill>
              <a:srgbClr val="000066"/>
            </a:solidFill>
          </a:endParaRPr>
        </a:p>
      </dgm:t>
    </dgm:pt>
    <dgm:pt modelId="{9C245994-69A5-0A4C-A37D-3B33F1D17D39}" type="sibTrans" cxnId="{A28BD26D-58E0-1142-A9C9-62BDB5BF3104}">
      <dgm:prSet/>
      <dgm:spPr/>
      <dgm:t>
        <a:bodyPr/>
        <a:lstStyle/>
        <a:p>
          <a:endParaRPr lang="en-US">
            <a:solidFill>
              <a:srgbClr val="000066"/>
            </a:solidFill>
          </a:endParaRPr>
        </a:p>
      </dgm:t>
    </dgm:pt>
    <dgm:pt modelId="{A04A00A7-9CDF-744B-B4B9-9C267FCEF1BE}">
      <dgm:prSet phldrT="[Text]"/>
      <dgm:spPr/>
      <dgm:t>
        <a:bodyPr/>
        <a:lstStyle/>
        <a:p>
          <a:r>
            <a:rPr lang="en-US" dirty="0" smtClean="0"/>
            <a:t>Understand the etiology and optimal management of disease</a:t>
          </a:r>
          <a:endParaRPr lang="en-US" dirty="0"/>
        </a:p>
      </dgm:t>
    </dgm:pt>
    <dgm:pt modelId="{96CF38D7-266A-904D-B011-4AD9835AA2C3}" type="parTrans" cxnId="{A0261633-E07E-ED4E-8A64-5C24AD873237}">
      <dgm:prSet/>
      <dgm:spPr/>
      <dgm:t>
        <a:bodyPr/>
        <a:lstStyle/>
        <a:p>
          <a:endParaRPr lang="en-US">
            <a:solidFill>
              <a:srgbClr val="000066"/>
            </a:solidFill>
          </a:endParaRPr>
        </a:p>
      </dgm:t>
    </dgm:pt>
    <dgm:pt modelId="{E73E10B8-F93B-A24B-9737-F68C38FFA6E6}" type="sibTrans" cxnId="{A0261633-E07E-ED4E-8A64-5C24AD873237}">
      <dgm:prSet/>
      <dgm:spPr/>
      <dgm:t>
        <a:bodyPr/>
        <a:lstStyle/>
        <a:p>
          <a:endParaRPr lang="en-US">
            <a:solidFill>
              <a:srgbClr val="000066"/>
            </a:solidFill>
          </a:endParaRPr>
        </a:p>
      </dgm:t>
    </dgm:pt>
    <dgm:pt modelId="{547E73B3-25FA-FB44-B27C-E90C6EE9FE0E}">
      <dgm:prSet phldrT="[Text]"/>
      <dgm:spPr/>
      <dgm:t>
        <a:bodyPr/>
        <a:lstStyle/>
        <a:p>
          <a:r>
            <a:rPr lang="en-US" dirty="0" smtClean="0"/>
            <a:t>Understanding the role and potential for public health interventions better positions physicians to improve patient health and foster interdisciplinary collaboration </a:t>
          </a:r>
          <a:endParaRPr lang="en-US" dirty="0"/>
        </a:p>
      </dgm:t>
    </dgm:pt>
    <dgm:pt modelId="{B905C99A-9397-4B4C-89CF-E69EC12DE494}" type="parTrans" cxnId="{D7AB380D-FAF5-5742-BB4C-44CEED589FE1}">
      <dgm:prSet/>
      <dgm:spPr/>
      <dgm:t>
        <a:bodyPr/>
        <a:lstStyle/>
        <a:p>
          <a:endParaRPr lang="en-US">
            <a:solidFill>
              <a:srgbClr val="000066"/>
            </a:solidFill>
          </a:endParaRPr>
        </a:p>
      </dgm:t>
    </dgm:pt>
    <dgm:pt modelId="{46381D07-00DC-B249-997C-3996E9856F16}" type="sibTrans" cxnId="{D7AB380D-FAF5-5742-BB4C-44CEED589FE1}">
      <dgm:prSet/>
      <dgm:spPr/>
      <dgm:t>
        <a:bodyPr/>
        <a:lstStyle/>
        <a:p>
          <a:endParaRPr lang="en-US">
            <a:solidFill>
              <a:srgbClr val="000066"/>
            </a:solidFill>
          </a:endParaRPr>
        </a:p>
      </dgm:t>
    </dgm:pt>
    <dgm:pt modelId="{EEDCFEDD-9DF9-3D45-99C3-656C0E811C64}">
      <dgm:prSet phldrT="[Text]"/>
      <dgm:spPr/>
      <dgm:t>
        <a:bodyPr/>
        <a:lstStyle/>
        <a:p>
          <a:r>
            <a:rPr lang="en-US" dirty="0" smtClean="0"/>
            <a:t>Interventions include: public health education, social campaigns, ordinances and laws, standards and regulations, surveillance and preparedness</a:t>
          </a:r>
          <a:endParaRPr lang="en-US" dirty="0"/>
        </a:p>
      </dgm:t>
    </dgm:pt>
    <dgm:pt modelId="{D9CB1D90-3C0F-8E4B-8477-580D90B611EB}" type="parTrans" cxnId="{9484BAF4-E270-5344-8C48-F5CF1AFB73B1}">
      <dgm:prSet/>
      <dgm:spPr/>
      <dgm:t>
        <a:bodyPr/>
        <a:lstStyle/>
        <a:p>
          <a:endParaRPr lang="en-US">
            <a:solidFill>
              <a:srgbClr val="000066"/>
            </a:solidFill>
          </a:endParaRPr>
        </a:p>
      </dgm:t>
    </dgm:pt>
    <dgm:pt modelId="{96F34D84-13C2-9647-8B2A-CDB1040C6F5B}" type="sibTrans" cxnId="{9484BAF4-E270-5344-8C48-F5CF1AFB73B1}">
      <dgm:prSet/>
      <dgm:spPr/>
      <dgm:t>
        <a:bodyPr/>
        <a:lstStyle/>
        <a:p>
          <a:endParaRPr lang="en-US">
            <a:solidFill>
              <a:srgbClr val="000066"/>
            </a:solidFill>
          </a:endParaRPr>
        </a:p>
      </dgm:t>
    </dgm:pt>
    <dgm:pt modelId="{B72894C3-98C5-1E4C-AE32-E8FAB4104141}">
      <dgm:prSet phldrT="[Text]"/>
      <dgm:spPr/>
      <dgm:t>
        <a:bodyPr/>
        <a:lstStyle/>
        <a:p>
          <a:r>
            <a:rPr lang="en-US" dirty="0" smtClean="0"/>
            <a:t>Apply findings to individual patients</a:t>
          </a:r>
          <a:endParaRPr lang="en-US" dirty="0"/>
        </a:p>
      </dgm:t>
    </dgm:pt>
    <dgm:pt modelId="{1BDACD3C-2EC2-DA40-85FF-208552619C72}" type="parTrans" cxnId="{0A1AB2B5-82FF-FC42-88D1-D92E66918D1E}">
      <dgm:prSet/>
      <dgm:spPr/>
      <dgm:t>
        <a:bodyPr/>
        <a:lstStyle/>
        <a:p>
          <a:endParaRPr lang="en-US">
            <a:solidFill>
              <a:srgbClr val="000066"/>
            </a:solidFill>
          </a:endParaRPr>
        </a:p>
      </dgm:t>
    </dgm:pt>
    <dgm:pt modelId="{EECDFEAA-4920-0B43-B99C-1349488190CC}" type="sibTrans" cxnId="{0A1AB2B5-82FF-FC42-88D1-D92E66918D1E}">
      <dgm:prSet/>
      <dgm:spPr/>
      <dgm:t>
        <a:bodyPr/>
        <a:lstStyle/>
        <a:p>
          <a:endParaRPr lang="en-US">
            <a:solidFill>
              <a:srgbClr val="000066"/>
            </a:solidFill>
          </a:endParaRPr>
        </a:p>
      </dgm:t>
    </dgm:pt>
    <dgm:pt modelId="{DAAE69BD-1D68-F044-A16B-7A8364AAB3ED}">
      <dgm:prSet phldrT="[Text]"/>
      <dgm:spPr/>
      <dgm:t>
        <a:bodyPr/>
        <a:lstStyle/>
        <a:p>
          <a:r>
            <a:rPr lang="en-US" dirty="0" smtClean="0"/>
            <a:t>Central to sound medical care, health policy and public health practices</a:t>
          </a:r>
          <a:endParaRPr lang="en-US" dirty="0"/>
        </a:p>
      </dgm:t>
    </dgm:pt>
    <dgm:pt modelId="{3190CE76-9584-E249-BA39-AA261A4FB071}" type="parTrans" cxnId="{B5422FC6-6CA4-E949-9F1D-76009EA5D2E9}">
      <dgm:prSet/>
      <dgm:spPr/>
      <dgm:t>
        <a:bodyPr/>
        <a:lstStyle/>
        <a:p>
          <a:endParaRPr lang="en-US">
            <a:solidFill>
              <a:srgbClr val="000066"/>
            </a:solidFill>
          </a:endParaRPr>
        </a:p>
      </dgm:t>
    </dgm:pt>
    <dgm:pt modelId="{143AF5D1-11CA-CA4D-8A43-13DC4BD84132}" type="sibTrans" cxnId="{B5422FC6-6CA4-E949-9F1D-76009EA5D2E9}">
      <dgm:prSet/>
      <dgm:spPr/>
      <dgm:t>
        <a:bodyPr/>
        <a:lstStyle/>
        <a:p>
          <a:endParaRPr lang="en-US">
            <a:solidFill>
              <a:srgbClr val="000066"/>
            </a:solidFill>
          </a:endParaRPr>
        </a:p>
      </dgm:t>
    </dgm:pt>
    <dgm:pt modelId="{6625A467-85F3-2A4A-9C95-978CD9472527}">
      <dgm:prSet phldrT="[Text]"/>
      <dgm:spPr/>
      <dgm:t>
        <a:bodyPr/>
        <a:lstStyle/>
        <a:p>
          <a:r>
            <a:rPr lang="en-US" dirty="0" smtClean="0"/>
            <a:t>Have an integrative explanation of illness that embraces genetic, molecular, biochemical, and physiological factors with behavioral, social, nutritional and environmental factors</a:t>
          </a:r>
          <a:endParaRPr lang="en-US" dirty="0"/>
        </a:p>
      </dgm:t>
    </dgm:pt>
    <dgm:pt modelId="{92A9FBCE-9BF7-234E-A74D-0DFF6ED5C1D8}" type="parTrans" cxnId="{D815849B-E195-E24C-A61C-B9812E7381E4}">
      <dgm:prSet/>
      <dgm:spPr/>
      <dgm:t>
        <a:bodyPr/>
        <a:lstStyle/>
        <a:p>
          <a:endParaRPr lang="en-US">
            <a:solidFill>
              <a:srgbClr val="000066"/>
            </a:solidFill>
          </a:endParaRPr>
        </a:p>
      </dgm:t>
    </dgm:pt>
    <dgm:pt modelId="{0F048059-4D87-F340-BA7C-43972052EB72}" type="sibTrans" cxnId="{D815849B-E195-E24C-A61C-B9812E7381E4}">
      <dgm:prSet/>
      <dgm:spPr/>
      <dgm:t>
        <a:bodyPr/>
        <a:lstStyle/>
        <a:p>
          <a:endParaRPr lang="en-US">
            <a:solidFill>
              <a:srgbClr val="000066"/>
            </a:solidFill>
          </a:endParaRPr>
        </a:p>
      </dgm:t>
    </dgm:pt>
    <dgm:pt modelId="{8327EF75-BF89-3A48-8AB5-B254FDC99DCB}">
      <dgm:prSet phldrT="[Text]"/>
      <dgm:spPr/>
      <dgm:t>
        <a:bodyPr/>
        <a:lstStyle/>
        <a:p>
          <a:r>
            <a:rPr lang="en-US" dirty="0" smtClean="0"/>
            <a:t>Appreciate multiple origins of illness </a:t>
          </a:r>
          <a:endParaRPr lang="en-US" dirty="0"/>
        </a:p>
      </dgm:t>
    </dgm:pt>
    <dgm:pt modelId="{65DD35DE-DF73-B040-9A74-2E8E9CB3BD58}" type="parTrans" cxnId="{D1BD0A8E-1F16-BE41-95C8-857F8DB56BDF}">
      <dgm:prSet/>
      <dgm:spPr/>
      <dgm:t>
        <a:bodyPr/>
        <a:lstStyle/>
        <a:p>
          <a:endParaRPr lang="en-US"/>
        </a:p>
      </dgm:t>
    </dgm:pt>
    <dgm:pt modelId="{53E11D7B-9D95-7A47-846E-F0E71F3A39B5}" type="sibTrans" cxnId="{D1BD0A8E-1F16-BE41-95C8-857F8DB56BDF}">
      <dgm:prSet/>
      <dgm:spPr/>
      <dgm:t>
        <a:bodyPr/>
        <a:lstStyle/>
        <a:p>
          <a:endParaRPr lang="en-US"/>
        </a:p>
      </dgm:t>
    </dgm:pt>
    <dgm:pt modelId="{BA8AB054-E991-AF48-994C-1508EC417350}">
      <dgm:prSet phldrT="[Text]"/>
      <dgm:spPr/>
      <dgm:t>
        <a:bodyPr/>
        <a:lstStyle/>
        <a:p>
          <a:r>
            <a:rPr lang="en-US" dirty="0" smtClean="0"/>
            <a:t>Gain a deeper understanding of the conditions that preserve health, of the primacy of disease prevention, and of the interfaces between personal medical care and community health protection</a:t>
          </a:r>
          <a:endParaRPr lang="en-US" dirty="0"/>
        </a:p>
      </dgm:t>
    </dgm:pt>
    <dgm:pt modelId="{C7EE1F37-04B8-5F4C-A282-40F9B518A58F}" type="parTrans" cxnId="{48A6140A-80EA-0D49-BB30-81B866A9DFEE}">
      <dgm:prSet/>
      <dgm:spPr/>
      <dgm:t>
        <a:bodyPr/>
        <a:lstStyle/>
        <a:p>
          <a:endParaRPr lang="en-US"/>
        </a:p>
      </dgm:t>
    </dgm:pt>
    <dgm:pt modelId="{932D229B-56E7-884D-B7E1-20C9AD2877AE}" type="sibTrans" cxnId="{48A6140A-80EA-0D49-BB30-81B866A9DFEE}">
      <dgm:prSet/>
      <dgm:spPr/>
      <dgm:t>
        <a:bodyPr/>
        <a:lstStyle/>
        <a:p>
          <a:endParaRPr lang="en-US"/>
        </a:p>
      </dgm:t>
    </dgm:pt>
    <dgm:pt modelId="{BE8B4778-BA0F-224A-8E73-8481B13CD5F7}" type="pres">
      <dgm:prSet presAssocID="{D78993B1-20DC-604D-B2E9-101AB15FA7B7}" presName="Name0" presStyleCnt="0">
        <dgm:presLayoutVars>
          <dgm:dir/>
          <dgm:animLvl val="lvl"/>
          <dgm:resizeHandles val="exact"/>
        </dgm:presLayoutVars>
      </dgm:prSet>
      <dgm:spPr/>
      <dgm:t>
        <a:bodyPr/>
        <a:lstStyle/>
        <a:p>
          <a:endParaRPr lang="en-US"/>
        </a:p>
      </dgm:t>
    </dgm:pt>
    <dgm:pt modelId="{80751DCA-FCF6-4D48-A9C7-40F8F5D4798A}" type="pres">
      <dgm:prSet presAssocID="{F308B04A-E1FB-5C40-82C9-80280F6F8D7B}" presName="linNode" presStyleCnt="0"/>
      <dgm:spPr/>
      <dgm:t>
        <a:bodyPr/>
        <a:lstStyle/>
        <a:p>
          <a:endParaRPr lang="en-US"/>
        </a:p>
      </dgm:t>
    </dgm:pt>
    <dgm:pt modelId="{7B9CE923-42F6-844C-A974-9D32639FDC7B}" type="pres">
      <dgm:prSet presAssocID="{F308B04A-E1FB-5C40-82C9-80280F6F8D7B}" presName="parentText" presStyleLbl="node1" presStyleIdx="0" presStyleCnt="3" custLinFactNeighborX="-3847">
        <dgm:presLayoutVars>
          <dgm:chMax val="1"/>
          <dgm:bulletEnabled val="1"/>
        </dgm:presLayoutVars>
      </dgm:prSet>
      <dgm:spPr/>
      <dgm:t>
        <a:bodyPr/>
        <a:lstStyle/>
        <a:p>
          <a:endParaRPr lang="en-US"/>
        </a:p>
      </dgm:t>
    </dgm:pt>
    <dgm:pt modelId="{39CF72F6-CBA7-094B-A9B6-368D2F871F23}" type="pres">
      <dgm:prSet presAssocID="{F308B04A-E1FB-5C40-82C9-80280F6F8D7B}" presName="descendantText" presStyleLbl="alignAccFollowNode1" presStyleIdx="0" presStyleCnt="3">
        <dgm:presLayoutVars>
          <dgm:bulletEnabled val="1"/>
        </dgm:presLayoutVars>
      </dgm:prSet>
      <dgm:spPr/>
      <dgm:t>
        <a:bodyPr/>
        <a:lstStyle/>
        <a:p>
          <a:endParaRPr lang="en-US"/>
        </a:p>
      </dgm:t>
    </dgm:pt>
    <dgm:pt modelId="{986366CE-A949-AF48-86C7-0C0A9D728A73}" type="pres">
      <dgm:prSet presAssocID="{FD79A69B-40B3-7145-B0E6-69F220D2BC1B}" presName="sp" presStyleCnt="0"/>
      <dgm:spPr/>
      <dgm:t>
        <a:bodyPr/>
        <a:lstStyle/>
        <a:p>
          <a:endParaRPr lang="en-US"/>
        </a:p>
      </dgm:t>
    </dgm:pt>
    <dgm:pt modelId="{F31ECBBC-5FDF-934B-861F-E7B2CC4E341E}" type="pres">
      <dgm:prSet presAssocID="{17F67DFD-125B-5342-8BD2-F92951C557A5}" presName="linNode" presStyleCnt="0"/>
      <dgm:spPr/>
      <dgm:t>
        <a:bodyPr/>
        <a:lstStyle/>
        <a:p>
          <a:endParaRPr lang="en-US"/>
        </a:p>
      </dgm:t>
    </dgm:pt>
    <dgm:pt modelId="{9535CFEC-3F3C-B44B-BEA6-2A4976BC4C50}" type="pres">
      <dgm:prSet presAssocID="{17F67DFD-125B-5342-8BD2-F92951C557A5}" presName="parentText" presStyleLbl="node1" presStyleIdx="1" presStyleCnt="3">
        <dgm:presLayoutVars>
          <dgm:chMax val="1"/>
          <dgm:bulletEnabled val="1"/>
        </dgm:presLayoutVars>
      </dgm:prSet>
      <dgm:spPr/>
      <dgm:t>
        <a:bodyPr/>
        <a:lstStyle/>
        <a:p>
          <a:endParaRPr lang="en-US"/>
        </a:p>
      </dgm:t>
    </dgm:pt>
    <dgm:pt modelId="{4912B46B-38D8-444B-9B3A-68C6ED983993}" type="pres">
      <dgm:prSet presAssocID="{17F67DFD-125B-5342-8BD2-F92951C557A5}" presName="descendantText" presStyleLbl="alignAccFollowNode1" presStyleIdx="1" presStyleCnt="3">
        <dgm:presLayoutVars>
          <dgm:bulletEnabled val="1"/>
        </dgm:presLayoutVars>
      </dgm:prSet>
      <dgm:spPr/>
      <dgm:t>
        <a:bodyPr/>
        <a:lstStyle/>
        <a:p>
          <a:endParaRPr lang="en-US"/>
        </a:p>
      </dgm:t>
    </dgm:pt>
    <dgm:pt modelId="{EB98E6D1-9978-5041-829A-C008D4DF571E}" type="pres">
      <dgm:prSet presAssocID="{9C245994-69A5-0A4C-A37D-3B33F1D17D39}" presName="sp" presStyleCnt="0"/>
      <dgm:spPr/>
      <dgm:t>
        <a:bodyPr/>
        <a:lstStyle/>
        <a:p>
          <a:endParaRPr lang="en-US"/>
        </a:p>
      </dgm:t>
    </dgm:pt>
    <dgm:pt modelId="{ED3917E8-5EA9-8140-9EA3-2410D90408AD}" type="pres">
      <dgm:prSet presAssocID="{547E73B3-25FA-FB44-B27C-E90C6EE9FE0E}" presName="linNode" presStyleCnt="0"/>
      <dgm:spPr/>
      <dgm:t>
        <a:bodyPr/>
        <a:lstStyle/>
        <a:p>
          <a:endParaRPr lang="en-US"/>
        </a:p>
      </dgm:t>
    </dgm:pt>
    <dgm:pt modelId="{76867BD5-4390-B249-8594-92CC8DE5D645}" type="pres">
      <dgm:prSet presAssocID="{547E73B3-25FA-FB44-B27C-E90C6EE9FE0E}" presName="parentText" presStyleLbl="node1" presStyleIdx="2" presStyleCnt="3" custLinFactNeighborX="-850" custLinFactNeighborY="3945">
        <dgm:presLayoutVars>
          <dgm:chMax val="1"/>
          <dgm:bulletEnabled val="1"/>
        </dgm:presLayoutVars>
      </dgm:prSet>
      <dgm:spPr/>
      <dgm:t>
        <a:bodyPr/>
        <a:lstStyle/>
        <a:p>
          <a:endParaRPr lang="en-US"/>
        </a:p>
      </dgm:t>
    </dgm:pt>
    <dgm:pt modelId="{507B4B6D-5D84-E64C-A5DB-6AC6FAF4E179}" type="pres">
      <dgm:prSet presAssocID="{547E73B3-25FA-FB44-B27C-E90C6EE9FE0E}" presName="descendantText" presStyleLbl="alignAccFollowNode1" presStyleIdx="2" presStyleCnt="3">
        <dgm:presLayoutVars>
          <dgm:bulletEnabled val="1"/>
        </dgm:presLayoutVars>
      </dgm:prSet>
      <dgm:spPr/>
      <dgm:t>
        <a:bodyPr/>
        <a:lstStyle/>
        <a:p>
          <a:endParaRPr lang="en-US"/>
        </a:p>
      </dgm:t>
    </dgm:pt>
  </dgm:ptLst>
  <dgm:cxnLst>
    <dgm:cxn modelId="{C439A8E2-B1A7-6341-9988-A99AF78E2F29}" type="presOf" srcId="{8327EF75-BF89-3A48-8AB5-B254FDC99DCB}" destId="{4912B46B-38D8-444B-9B3A-68C6ED983993}" srcOrd="0" destOrd="1" presId="urn:microsoft.com/office/officeart/2005/8/layout/vList5"/>
    <dgm:cxn modelId="{9484BAF4-E270-5344-8C48-F5CF1AFB73B1}" srcId="{547E73B3-25FA-FB44-B27C-E90C6EE9FE0E}" destId="{EEDCFEDD-9DF9-3D45-99C3-656C0E811C64}" srcOrd="0" destOrd="0" parTransId="{D9CB1D90-3C0F-8E4B-8477-580D90B611EB}" sibTransId="{96F34D84-13C2-9647-8B2A-CDB1040C6F5B}"/>
    <dgm:cxn modelId="{6B3DBB25-9B75-1A40-B9DB-B5D8FA39081B}" type="presOf" srcId="{17F67DFD-125B-5342-8BD2-F92951C557A5}" destId="{9535CFEC-3F3C-B44B-BEA6-2A4976BC4C50}" srcOrd="0" destOrd="0" presId="urn:microsoft.com/office/officeart/2005/8/layout/vList5"/>
    <dgm:cxn modelId="{8BAF634B-C279-E64B-9EA1-4653B665832D}" srcId="{F308B04A-E1FB-5C40-82C9-80280F6F8D7B}" destId="{7B7767E3-1F7D-7446-A1F9-584ACA9AA9AF}" srcOrd="0" destOrd="0" parTransId="{08E61BDD-14B5-394D-950D-4DA4A178CA58}" sibTransId="{78D3A63F-1E5C-EB48-BAA7-066F391646AC}"/>
    <dgm:cxn modelId="{E903806B-7090-2147-8D17-CC2CAF573949}" srcId="{D78993B1-20DC-604D-B2E9-101AB15FA7B7}" destId="{F308B04A-E1FB-5C40-82C9-80280F6F8D7B}" srcOrd="0" destOrd="0" parTransId="{7B83B0B2-3251-6147-B161-419916F5BA93}" sibTransId="{FD79A69B-40B3-7145-B0E6-69F220D2BC1B}"/>
    <dgm:cxn modelId="{48A6140A-80EA-0D49-BB30-81B866A9DFEE}" srcId="{547E73B3-25FA-FB44-B27C-E90C6EE9FE0E}" destId="{BA8AB054-E991-AF48-994C-1508EC417350}" srcOrd="1" destOrd="0" parTransId="{C7EE1F37-04B8-5F4C-A282-40F9B518A58F}" sibTransId="{932D229B-56E7-884D-B7E1-20C9AD2877AE}"/>
    <dgm:cxn modelId="{374F4438-939C-A64D-B45B-64993628D0DF}" type="presOf" srcId="{F308B04A-E1FB-5C40-82C9-80280F6F8D7B}" destId="{7B9CE923-42F6-844C-A974-9D32639FDC7B}" srcOrd="0" destOrd="0" presId="urn:microsoft.com/office/officeart/2005/8/layout/vList5"/>
    <dgm:cxn modelId="{A28BD26D-58E0-1142-A9C9-62BDB5BF3104}" srcId="{D78993B1-20DC-604D-B2E9-101AB15FA7B7}" destId="{17F67DFD-125B-5342-8BD2-F92951C557A5}" srcOrd="1" destOrd="0" parTransId="{B7787F7C-879D-DA43-8D76-DBED0804AFF2}" sibTransId="{9C245994-69A5-0A4C-A37D-3B33F1D17D39}"/>
    <dgm:cxn modelId="{0A1AB2B5-82FF-FC42-88D1-D92E66918D1E}" srcId="{F308B04A-E1FB-5C40-82C9-80280F6F8D7B}" destId="{B72894C3-98C5-1E4C-AE32-E8FAB4104141}" srcOrd="1" destOrd="0" parTransId="{1BDACD3C-2EC2-DA40-85FF-208552619C72}" sibTransId="{EECDFEAA-4920-0B43-B99C-1349488190CC}"/>
    <dgm:cxn modelId="{53D42853-55F2-9244-BBB9-954BA67775F0}" type="presOf" srcId="{DAAE69BD-1D68-F044-A16B-7A8364AAB3ED}" destId="{39CF72F6-CBA7-094B-A9B6-368D2F871F23}" srcOrd="0" destOrd="2" presId="urn:microsoft.com/office/officeart/2005/8/layout/vList5"/>
    <dgm:cxn modelId="{2A63A531-E9A0-2D4D-A57E-FC3310DD2319}" type="presOf" srcId="{B72894C3-98C5-1E4C-AE32-E8FAB4104141}" destId="{39CF72F6-CBA7-094B-A9B6-368D2F871F23}" srcOrd="0" destOrd="1" presId="urn:microsoft.com/office/officeart/2005/8/layout/vList5"/>
    <dgm:cxn modelId="{D1BD0A8E-1F16-BE41-95C8-857F8DB56BDF}" srcId="{17F67DFD-125B-5342-8BD2-F92951C557A5}" destId="{8327EF75-BF89-3A48-8AB5-B254FDC99DCB}" srcOrd="1" destOrd="0" parTransId="{65DD35DE-DF73-B040-9A74-2E8E9CB3BD58}" sibTransId="{53E11D7B-9D95-7A47-846E-F0E71F3A39B5}"/>
    <dgm:cxn modelId="{60DD0E6A-53DA-7443-934F-B69E582E89B9}" type="presOf" srcId="{547E73B3-25FA-FB44-B27C-E90C6EE9FE0E}" destId="{76867BD5-4390-B249-8594-92CC8DE5D645}" srcOrd="0" destOrd="0" presId="urn:microsoft.com/office/officeart/2005/8/layout/vList5"/>
    <dgm:cxn modelId="{D815849B-E195-E24C-A61C-B9812E7381E4}" srcId="{17F67DFD-125B-5342-8BD2-F92951C557A5}" destId="{6625A467-85F3-2A4A-9C95-978CD9472527}" srcOrd="2" destOrd="0" parTransId="{92A9FBCE-9BF7-234E-A74D-0DFF6ED5C1D8}" sibTransId="{0F048059-4D87-F340-BA7C-43972052EB72}"/>
    <dgm:cxn modelId="{9AA051DE-38C0-FC4F-A59B-F54EC91EAD82}" type="presOf" srcId="{7B7767E3-1F7D-7446-A1F9-584ACA9AA9AF}" destId="{39CF72F6-CBA7-094B-A9B6-368D2F871F23}" srcOrd="0" destOrd="0" presId="urn:microsoft.com/office/officeart/2005/8/layout/vList5"/>
    <dgm:cxn modelId="{F842DEEA-D327-5945-A10B-AA69C28FCDB2}" type="presOf" srcId="{D78993B1-20DC-604D-B2E9-101AB15FA7B7}" destId="{BE8B4778-BA0F-224A-8E73-8481B13CD5F7}" srcOrd="0" destOrd="0" presId="urn:microsoft.com/office/officeart/2005/8/layout/vList5"/>
    <dgm:cxn modelId="{A0261633-E07E-ED4E-8A64-5C24AD873237}" srcId="{17F67DFD-125B-5342-8BD2-F92951C557A5}" destId="{A04A00A7-9CDF-744B-B4B9-9C267FCEF1BE}" srcOrd="0" destOrd="0" parTransId="{96CF38D7-266A-904D-B011-4AD9835AA2C3}" sibTransId="{E73E10B8-F93B-A24B-9737-F68C38FFA6E6}"/>
    <dgm:cxn modelId="{182A3620-CA1F-FB4B-A452-FBA8030298A6}" type="presOf" srcId="{EEDCFEDD-9DF9-3D45-99C3-656C0E811C64}" destId="{507B4B6D-5D84-E64C-A5DB-6AC6FAF4E179}" srcOrd="0" destOrd="0" presId="urn:microsoft.com/office/officeart/2005/8/layout/vList5"/>
    <dgm:cxn modelId="{4A457D2D-D130-E447-ACBE-4EBD348F3A61}" type="presOf" srcId="{A04A00A7-9CDF-744B-B4B9-9C267FCEF1BE}" destId="{4912B46B-38D8-444B-9B3A-68C6ED983993}" srcOrd="0" destOrd="0" presId="urn:microsoft.com/office/officeart/2005/8/layout/vList5"/>
    <dgm:cxn modelId="{3A87781A-5807-944A-8AC0-D8E7A3445433}" type="presOf" srcId="{6625A467-85F3-2A4A-9C95-978CD9472527}" destId="{4912B46B-38D8-444B-9B3A-68C6ED983993}" srcOrd="0" destOrd="2" presId="urn:microsoft.com/office/officeart/2005/8/layout/vList5"/>
    <dgm:cxn modelId="{F449E308-5DBD-AA4D-BFDE-7B92D5BFCCF3}" type="presOf" srcId="{BA8AB054-E991-AF48-994C-1508EC417350}" destId="{507B4B6D-5D84-E64C-A5DB-6AC6FAF4E179}" srcOrd="0" destOrd="1" presId="urn:microsoft.com/office/officeart/2005/8/layout/vList5"/>
    <dgm:cxn modelId="{B5422FC6-6CA4-E949-9F1D-76009EA5D2E9}" srcId="{F308B04A-E1FB-5C40-82C9-80280F6F8D7B}" destId="{DAAE69BD-1D68-F044-A16B-7A8364AAB3ED}" srcOrd="2" destOrd="0" parTransId="{3190CE76-9584-E249-BA39-AA261A4FB071}" sibTransId="{143AF5D1-11CA-CA4D-8A43-13DC4BD84132}"/>
    <dgm:cxn modelId="{D7AB380D-FAF5-5742-BB4C-44CEED589FE1}" srcId="{D78993B1-20DC-604D-B2E9-101AB15FA7B7}" destId="{547E73B3-25FA-FB44-B27C-E90C6EE9FE0E}" srcOrd="2" destOrd="0" parTransId="{B905C99A-9397-4B4C-89CF-E69EC12DE494}" sibTransId="{46381D07-00DC-B249-997C-3996E9856F16}"/>
    <dgm:cxn modelId="{45C27648-1317-C444-8982-1FF51A7D2D77}" type="presParOf" srcId="{BE8B4778-BA0F-224A-8E73-8481B13CD5F7}" destId="{80751DCA-FCF6-4D48-A9C7-40F8F5D4798A}" srcOrd="0" destOrd="0" presId="urn:microsoft.com/office/officeart/2005/8/layout/vList5"/>
    <dgm:cxn modelId="{9F8C866B-2E5F-C645-ADFC-8F302E78F544}" type="presParOf" srcId="{80751DCA-FCF6-4D48-A9C7-40F8F5D4798A}" destId="{7B9CE923-42F6-844C-A974-9D32639FDC7B}" srcOrd="0" destOrd="0" presId="urn:microsoft.com/office/officeart/2005/8/layout/vList5"/>
    <dgm:cxn modelId="{0A29FD5F-E84F-8845-90BD-8B3244F477D9}" type="presParOf" srcId="{80751DCA-FCF6-4D48-A9C7-40F8F5D4798A}" destId="{39CF72F6-CBA7-094B-A9B6-368D2F871F23}" srcOrd="1" destOrd="0" presId="urn:microsoft.com/office/officeart/2005/8/layout/vList5"/>
    <dgm:cxn modelId="{63F0B744-DAA5-8141-B538-E03A834A61BE}" type="presParOf" srcId="{BE8B4778-BA0F-224A-8E73-8481B13CD5F7}" destId="{986366CE-A949-AF48-86C7-0C0A9D728A73}" srcOrd="1" destOrd="0" presId="urn:microsoft.com/office/officeart/2005/8/layout/vList5"/>
    <dgm:cxn modelId="{1F4E6915-AACE-4C4A-AAD2-553E32291C74}" type="presParOf" srcId="{BE8B4778-BA0F-224A-8E73-8481B13CD5F7}" destId="{F31ECBBC-5FDF-934B-861F-E7B2CC4E341E}" srcOrd="2" destOrd="0" presId="urn:microsoft.com/office/officeart/2005/8/layout/vList5"/>
    <dgm:cxn modelId="{3E3BB4BE-5283-0648-84E3-27361C43B479}" type="presParOf" srcId="{F31ECBBC-5FDF-934B-861F-E7B2CC4E341E}" destId="{9535CFEC-3F3C-B44B-BEA6-2A4976BC4C50}" srcOrd="0" destOrd="0" presId="urn:microsoft.com/office/officeart/2005/8/layout/vList5"/>
    <dgm:cxn modelId="{2EA003F3-EE1F-0643-99E4-36B451B73F61}" type="presParOf" srcId="{F31ECBBC-5FDF-934B-861F-E7B2CC4E341E}" destId="{4912B46B-38D8-444B-9B3A-68C6ED983993}" srcOrd="1" destOrd="0" presId="urn:microsoft.com/office/officeart/2005/8/layout/vList5"/>
    <dgm:cxn modelId="{24B1AAF3-35A8-624D-A29B-25DDD9FB3AAB}" type="presParOf" srcId="{BE8B4778-BA0F-224A-8E73-8481B13CD5F7}" destId="{EB98E6D1-9978-5041-829A-C008D4DF571E}" srcOrd="3" destOrd="0" presId="urn:microsoft.com/office/officeart/2005/8/layout/vList5"/>
    <dgm:cxn modelId="{B0A78E0A-FF4E-8F4B-95B0-C01D99329F51}" type="presParOf" srcId="{BE8B4778-BA0F-224A-8E73-8481B13CD5F7}" destId="{ED3917E8-5EA9-8140-9EA3-2410D90408AD}" srcOrd="4" destOrd="0" presId="urn:microsoft.com/office/officeart/2005/8/layout/vList5"/>
    <dgm:cxn modelId="{8E8ECC0B-0615-8C42-847B-8BABA0F39EFB}" type="presParOf" srcId="{ED3917E8-5EA9-8140-9EA3-2410D90408AD}" destId="{76867BD5-4390-B249-8594-92CC8DE5D645}" srcOrd="0" destOrd="0" presId="urn:microsoft.com/office/officeart/2005/8/layout/vList5"/>
    <dgm:cxn modelId="{3B62CF38-C703-3340-B6E3-9DB159CC5FE3}" type="presParOf" srcId="{ED3917E8-5EA9-8140-9EA3-2410D90408AD}" destId="{507B4B6D-5D84-E64C-A5DB-6AC6FAF4E179}"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8993B1-20DC-604D-B2E9-101AB15FA7B7}"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en-US"/>
        </a:p>
      </dgm:t>
    </dgm:pt>
    <dgm:pt modelId="{F308B04A-E1FB-5C40-82C9-80280F6F8D7B}">
      <dgm:prSet phldrT="[Text]"/>
      <dgm:spPr/>
      <dgm:t>
        <a:bodyPr/>
        <a:lstStyle/>
        <a:p>
          <a:pPr algn="ctr"/>
          <a:r>
            <a:rPr lang="en-US" dirty="0" smtClean="0"/>
            <a:t>Public health emphasizes cultural sensitivity (similarities and differences in values, mores, and practices), community engagement, and health literacy</a:t>
          </a:r>
          <a:endParaRPr lang="en-US" dirty="0"/>
        </a:p>
      </dgm:t>
    </dgm:pt>
    <dgm:pt modelId="{7B83B0B2-3251-6147-B161-419916F5BA93}" type="parTrans" cxnId="{E903806B-7090-2147-8D17-CC2CAF573949}">
      <dgm:prSet/>
      <dgm:spPr/>
      <dgm:t>
        <a:bodyPr/>
        <a:lstStyle/>
        <a:p>
          <a:endParaRPr lang="en-US">
            <a:solidFill>
              <a:srgbClr val="000066"/>
            </a:solidFill>
          </a:endParaRPr>
        </a:p>
      </dgm:t>
    </dgm:pt>
    <dgm:pt modelId="{FD79A69B-40B3-7145-B0E6-69F220D2BC1B}" type="sibTrans" cxnId="{E903806B-7090-2147-8D17-CC2CAF573949}">
      <dgm:prSet/>
      <dgm:spPr/>
      <dgm:t>
        <a:bodyPr/>
        <a:lstStyle/>
        <a:p>
          <a:endParaRPr lang="en-US">
            <a:solidFill>
              <a:srgbClr val="000066"/>
            </a:solidFill>
          </a:endParaRPr>
        </a:p>
      </dgm:t>
    </dgm:pt>
    <dgm:pt modelId="{7B7767E3-1F7D-7446-A1F9-584ACA9AA9AF}">
      <dgm:prSet phldrT="[Text]"/>
      <dgm:spPr/>
      <dgm:t>
        <a:bodyPr/>
        <a:lstStyle/>
        <a:p>
          <a:r>
            <a:rPr lang="en-US" dirty="0" smtClean="0"/>
            <a:t>Supports the ability of patients to participate in their own health care and to protect their family’s health</a:t>
          </a:r>
          <a:endParaRPr lang="en-US" dirty="0"/>
        </a:p>
      </dgm:t>
    </dgm:pt>
    <dgm:pt modelId="{08E61BDD-14B5-394D-950D-4DA4A178CA58}" type="parTrans" cxnId="{8BAF634B-C279-E64B-9EA1-4653B665832D}">
      <dgm:prSet/>
      <dgm:spPr/>
      <dgm:t>
        <a:bodyPr/>
        <a:lstStyle/>
        <a:p>
          <a:endParaRPr lang="en-US">
            <a:solidFill>
              <a:srgbClr val="000066"/>
            </a:solidFill>
          </a:endParaRPr>
        </a:p>
      </dgm:t>
    </dgm:pt>
    <dgm:pt modelId="{78D3A63F-1E5C-EB48-BAA7-066F391646AC}" type="sibTrans" cxnId="{8BAF634B-C279-E64B-9EA1-4653B665832D}">
      <dgm:prSet/>
      <dgm:spPr/>
      <dgm:t>
        <a:bodyPr/>
        <a:lstStyle/>
        <a:p>
          <a:endParaRPr lang="en-US">
            <a:solidFill>
              <a:srgbClr val="000066"/>
            </a:solidFill>
          </a:endParaRPr>
        </a:p>
      </dgm:t>
    </dgm:pt>
    <dgm:pt modelId="{17F67DFD-125B-5342-8BD2-F92951C557A5}">
      <dgm:prSet phldrT="[Text]"/>
      <dgm:spPr/>
      <dgm:t>
        <a:bodyPr/>
        <a:lstStyle/>
        <a:p>
          <a:pPr algn="ctr"/>
          <a:r>
            <a:rPr lang="en-US" dirty="0" smtClean="0"/>
            <a:t>Public health stresses systems thinking, an engineering concept that explains observed performance in terms of connected parts that interact in a variety of interdependent ways</a:t>
          </a:r>
          <a:endParaRPr lang="en-US" dirty="0"/>
        </a:p>
      </dgm:t>
    </dgm:pt>
    <dgm:pt modelId="{B7787F7C-879D-DA43-8D76-DBED0804AFF2}" type="parTrans" cxnId="{A28BD26D-58E0-1142-A9C9-62BDB5BF3104}">
      <dgm:prSet/>
      <dgm:spPr/>
      <dgm:t>
        <a:bodyPr/>
        <a:lstStyle/>
        <a:p>
          <a:endParaRPr lang="en-US">
            <a:solidFill>
              <a:srgbClr val="000066"/>
            </a:solidFill>
          </a:endParaRPr>
        </a:p>
      </dgm:t>
    </dgm:pt>
    <dgm:pt modelId="{9C245994-69A5-0A4C-A37D-3B33F1D17D39}" type="sibTrans" cxnId="{A28BD26D-58E0-1142-A9C9-62BDB5BF3104}">
      <dgm:prSet/>
      <dgm:spPr/>
      <dgm:t>
        <a:bodyPr/>
        <a:lstStyle/>
        <a:p>
          <a:endParaRPr lang="en-US">
            <a:solidFill>
              <a:srgbClr val="000066"/>
            </a:solidFill>
          </a:endParaRPr>
        </a:p>
      </dgm:t>
    </dgm:pt>
    <dgm:pt modelId="{A04A00A7-9CDF-744B-B4B9-9C267FCEF1BE}">
      <dgm:prSet phldrT="[Text]"/>
      <dgm:spPr/>
      <dgm:t>
        <a:bodyPr/>
        <a:lstStyle/>
        <a:p>
          <a:r>
            <a:rPr lang="en-US" dirty="0" smtClean="0"/>
            <a:t>Directly supports patient safety and the quality of medical care</a:t>
          </a:r>
          <a:endParaRPr lang="en-US" dirty="0"/>
        </a:p>
      </dgm:t>
    </dgm:pt>
    <dgm:pt modelId="{96CF38D7-266A-904D-B011-4AD9835AA2C3}" type="parTrans" cxnId="{A0261633-E07E-ED4E-8A64-5C24AD873237}">
      <dgm:prSet/>
      <dgm:spPr/>
      <dgm:t>
        <a:bodyPr/>
        <a:lstStyle/>
        <a:p>
          <a:endParaRPr lang="en-US">
            <a:solidFill>
              <a:srgbClr val="000066"/>
            </a:solidFill>
          </a:endParaRPr>
        </a:p>
      </dgm:t>
    </dgm:pt>
    <dgm:pt modelId="{E73E10B8-F93B-A24B-9737-F68C38FFA6E6}" type="sibTrans" cxnId="{A0261633-E07E-ED4E-8A64-5C24AD873237}">
      <dgm:prSet/>
      <dgm:spPr/>
      <dgm:t>
        <a:bodyPr/>
        <a:lstStyle/>
        <a:p>
          <a:endParaRPr lang="en-US">
            <a:solidFill>
              <a:srgbClr val="000066"/>
            </a:solidFill>
          </a:endParaRPr>
        </a:p>
      </dgm:t>
    </dgm:pt>
    <dgm:pt modelId="{547E73B3-25FA-FB44-B27C-E90C6EE9FE0E}">
      <dgm:prSet phldrT="[Text]"/>
      <dgm:spPr/>
      <dgm:t>
        <a:bodyPr/>
        <a:lstStyle/>
        <a:p>
          <a:r>
            <a:rPr lang="en-US" dirty="0" smtClean="0"/>
            <a:t>Public health exposes physicians to exciting and fulfilling career opportunities in such diverse areas as global health, disaster response, health policy, and environmental health</a:t>
          </a:r>
          <a:endParaRPr lang="en-US" dirty="0"/>
        </a:p>
      </dgm:t>
    </dgm:pt>
    <dgm:pt modelId="{B905C99A-9397-4B4C-89CF-E69EC12DE494}" type="parTrans" cxnId="{D7AB380D-FAF5-5742-BB4C-44CEED589FE1}">
      <dgm:prSet/>
      <dgm:spPr/>
      <dgm:t>
        <a:bodyPr/>
        <a:lstStyle/>
        <a:p>
          <a:endParaRPr lang="en-US">
            <a:solidFill>
              <a:srgbClr val="000066"/>
            </a:solidFill>
          </a:endParaRPr>
        </a:p>
      </dgm:t>
    </dgm:pt>
    <dgm:pt modelId="{46381D07-00DC-B249-997C-3996E9856F16}" type="sibTrans" cxnId="{D7AB380D-FAF5-5742-BB4C-44CEED589FE1}">
      <dgm:prSet/>
      <dgm:spPr/>
      <dgm:t>
        <a:bodyPr/>
        <a:lstStyle/>
        <a:p>
          <a:endParaRPr lang="en-US">
            <a:solidFill>
              <a:srgbClr val="000066"/>
            </a:solidFill>
          </a:endParaRPr>
        </a:p>
      </dgm:t>
    </dgm:pt>
    <dgm:pt modelId="{EEDCFEDD-9DF9-3D45-99C3-656C0E811C64}">
      <dgm:prSet phldrT="[Text]"/>
      <dgm:spPr/>
      <dgm:t>
        <a:bodyPr/>
        <a:lstStyle/>
        <a:p>
          <a:r>
            <a:rPr lang="en-US" dirty="0" smtClean="0"/>
            <a:t>Apart from those who will choose to concentrate in a public health field, many practitioners in such fields as general and specialty medicine, emergency medicine, pediatrics, family medicine, obstetrics and gynecology, ophthalmology, and general surgery will find rewarding opportunities for part-time engagement in one or another aspect of population health.</a:t>
          </a:r>
          <a:endParaRPr lang="en-US" dirty="0"/>
        </a:p>
      </dgm:t>
    </dgm:pt>
    <dgm:pt modelId="{D9CB1D90-3C0F-8E4B-8477-580D90B611EB}" type="parTrans" cxnId="{9484BAF4-E270-5344-8C48-F5CF1AFB73B1}">
      <dgm:prSet/>
      <dgm:spPr/>
      <dgm:t>
        <a:bodyPr/>
        <a:lstStyle/>
        <a:p>
          <a:endParaRPr lang="en-US">
            <a:solidFill>
              <a:srgbClr val="000066"/>
            </a:solidFill>
          </a:endParaRPr>
        </a:p>
      </dgm:t>
    </dgm:pt>
    <dgm:pt modelId="{96F34D84-13C2-9647-8B2A-CDB1040C6F5B}" type="sibTrans" cxnId="{9484BAF4-E270-5344-8C48-F5CF1AFB73B1}">
      <dgm:prSet/>
      <dgm:spPr/>
      <dgm:t>
        <a:bodyPr/>
        <a:lstStyle/>
        <a:p>
          <a:endParaRPr lang="en-US">
            <a:solidFill>
              <a:srgbClr val="000066"/>
            </a:solidFill>
          </a:endParaRPr>
        </a:p>
      </dgm:t>
    </dgm:pt>
    <dgm:pt modelId="{BA8AB054-E991-AF48-994C-1508EC417350}">
      <dgm:prSet phldrT="[Text]"/>
      <dgm:spPr/>
      <dgm:t>
        <a:bodyPr/>
        <a:lstStyle/>
        <a:p>
          <a:r>
            <a:rPr lang="en-US" dirty="0" smtClean="0"/>
            <a:t>Many physicians will find that public health is the continuation of medicine by other means, potentially affecting millions of individuals at a time</a:t>
          </a:r>
          <a:endParaRPr lang="en-US" dirty="0"/>
        </a:p>
      </dgm:t>
    </dgm:pt>
    <dgm:pt modelId="{C7EE1F37-04B8-5F4C-A282-40F9B518A58F}" type="parTrans" cxnId="{48A6140A-80EA-0D49-BB30-81B866A9DFEE}">
      <dgm:prSet/>
      <dgm:spPr/>
      <dgm:t>
        <a:bodyPr/>
        <a:lstStyle/>
        <a:p>
          <a:endParaRPr lang="en-US"/>
        </a:p>
      </dgm:t>
    </dgm:pt>
    <dgm:pt modelId="{932D229B-56E7-884D-B7E1-20C9AD2877AE}" type="sibTrans" cxnId="{48A6140A-80EA-0D49-BB30-81B866A9DFEE}">
      <dgm:prSet/>
      <dgm:spPr/>
      <dgm:t>
        <a:bodyPr/>
        <a:lstStyle/>
        <a:p>
          <a:endParaRPr lang="en-US"/>
        </a:p>
      </dgm:t>
    </dgm:pt>
    <dgm:pt modelId="{A87DA962-11A2-C54D-8CA0-91BE4430CFE3}">
      <dgm:prSet phldrT="[Text]"/>
      <dgm:spPr/>
      <dgm:t>
        <a:bodyPr/>
        <a:lstStyle/>
        <a:p>
          <a:r>
            <a:rPr lang="en-US" dirty="0" smtClean="0"/>
            <a:t>Provides a way of describing and understanding the performance of everything from an individual medical encounter to the health system as a whole</a:t>
          </a:r>
          <a:endParaRPr lang="en-US" dirty="0"/>
        </a:p>
      </dgm:t>
    </dgm:pt>
    <dgm:pt modelId="{042A19EA-904E-BB44-8708-9C67F5738A39}" type="parTrans" cxnId="{A36C9FF6-E2EE-C545-B74D-F2C4DD7F8AF2}">
      <dgm:prSet/>
      <dgm:spPr/>
      <dgm:t>
        <a:bodyPr/>
        <a:lstStyle/>
        <a:p>
          <a:endParaRPr lang="en-US"/>
        </a:p>
      </dgm:t>
    </dgm:pt>
    <dgm:pt modelId="{89AC2E9C-5A62-404E-9959-16E700447597}" type="sibTrans" cxnId="{A36C9FF6-E2EE-C545-B74D-F2C4DD7F8AF2}">
      <dgm:prSet/>
      <dgm:spPr/>
      <dgm:t>
        <a:bodyPr/>
        <a:lstStyle/>
        <a:p>
          <a:endParaRPr lang="en-US"/>
        </a:p>
      </dgm:t>
    </dgm:pt>
    <dgm:pt modelId="{BE8B4778-BA0F-224A-8E73-8481B13CD5F7}" type="pres">
      <dgm:prSet presAssocID="{D78993B1-20DC-604D-B2E9-101AB15FA7B7}" presName="Name0" presStyleCnt="0">
        <dgm:presLayoutVars>
          <dgm:dir/>
          <dgm:animLvl val="lvl"/>
          <dgm:resizeHandles val="exact"/>
        </dgm:presLayoutVars>
      </dgm:prSet>
      <dgm:spPr/>
      <dgm:t>
        <a:bodyPr/>
        <a:lstStyle/>
        <a:p>
          <a:endParaRPr lang="en-US"/>
        </a:p>
      </dgm:t>
    </dgm:pt>
    <dgm:pt modelId="{80751DCA-FCF6-4D48-A9C7-40F8F5D4798A}" type="pres">
      <dgm:prSet presAssocID="{F308B04A-E1FB-5C40-82C9-80280F6F8D7B}" presName="linNode" presStyleCnt="0"/>
      <dgm:spPr/>
      <dgm:t>
        <a:bodyPr/>
        <a:lstStyle/>
        <a:p>
          <a:endParaRPr lang="en-US"/>
        </a:p>
      </dgm:t>
    </dgm:pt>
    <dgm:pt modelId="{7B9CE923-42F6-844C-A974-9D32639FDC7B}" type="pres">
      <dgm:prSet presAssocID="{F308B04A-E1FB-5C40-82C9-80280F6F8D7B}" presName="parentText" presStyleLbl="node1" presStyleIdx="0" presStyleCnt="3" custLinFactNeighborX="-3847">
        <dgm:presLayoutVars>
          <dgm:chMax val="1"/>
          <dgm:bulletEnabled val="1"/>
        </dgm:presLayoutVars>
      </dgm:prSet>
      <dgm:spPr/>
      <dgm:t>
        <a:bodyPr/>
        <a:lstStyle/>
        <a:p>
          <a:endParaRPr lang="en-US"/>
        </a:p>
      </dgm:t>
    </dgm:pt>
    <dgm:pt modelId="{39CF72F6-CBA7-094B-A9B6-368D2F871F23}" type="pres">
      <dgm:prSet presAssocID="{F308B04A-E1FB-5C40-82C9-80280F6F8D7B}" presName="descendantText" presStyleLbl="alignAccFollowNode1" presStyleIdx="0" presStyleCnt="3">
        <dgm:presLayoutVars>
          <dgm:bulletEnabled val="1"/>
        </dgm:presLayoutVars>
      </dgm:prSet>
      <dgm:spPr/>
      <dgm:t>
        <a:bodyPr/>
        <a:lstStyle/>
        <a:p>
          <a:endParaRPr lang="en-US"/>
        </a:p>
      </dgm:t>
    </dgm:pt>
    <dgm:pt modelId="{986366CE-A949-AF48-86C7-0C0A9D728A73}" type="pres">
      <dgm:prSet presAssocID="{FD79A69B-40B3-7145-B0E6-69F220D2BC1B}" presName="sp" presStyleCnt="0"/>
      <dgm:spPr/>
      <dgm:t>
        <a:bodyPr/>
        <a:lstStyle/>
        <a:p>
          <a:endParaRPr lang="en-US"/>
        </a:p>
      </dgm:t>
    </dgm:pt>
    <dgm:pt modelId="{F31ECBBC-5FDF-934B-861F-E7B2CC4E341E}" type="pres">
      <dgm:prSet presAssocID="{17F67DFD-125B-5342-8BD2-F92951C557A5}" presName="linNode" presStyleCnt="0"/>
      <dgm:spPr/>
      <dgm:t>
        <a:bodyPr/>
        <a:lstStyle/>
        <a:p>
          <a:endParaRPr lang="en-US"/>
        </a:p>
      </dgm:t>
    </dgm:pt>
    <dgm:pt modelId="{9535CFEC-3F3C-B44B-BEA6-2A4976BC4C50}" type="pres">
      <dgm:prSet presAssocID="{17F67DFD-125B-5342-8BD2-F92951C557A5}" presName="parentText" presStyleLbl="node1" presStyleIdx="1" presStyleCnt="3">
        <dgm:presLayoutVars>
          <dgm:chMax val="1"/>
          <dgm:bulletEnabled val="1"/>
        </dgm:presLayoutVars>
      </dgm:prSet>
      <dgm:spPr/>
      <dgm:t>
        <a:bodyPr/>
        <a:lstStyle/>
        <a:p>
          <a:endParaRPr lang="en-US"/>
        </a:p>
      </dgm:t>
    </dgm:pt>
    <dgm:pt modelId="{4912B46B-38D8-444B-9B3A-68C6ED983993}" type="pres">
      <dgm:prSet presAssocID="{17F67DFD-125B-5342-8BD2-F92951C557A5}" presName="descendantText" presStyleLbl="alignAccFollowNode1" presStyleIdx="1" presStyleCnt="3">
        <dgm:presLayoutVars>
          <dgm:bulletEnabled val="1"/>
        </dgm:presLayoutVars>
      </dgm:prSet>
      <dgm:spPr/>
      <dgm:t>
        <a:bodyPr/>
        <a:lstStyle/>
        <a:p>
          <a:endParaRPr lang="en-US"/>
        </a:p>
      </dgm:t>
    </dgm:pt>
    <dgm:pt modelId="{EB98E6D1-9978-5041-829A-C008D4DF571E}" type="pres">
      <dgm:prSet presAssocID="{9C245994-69A5-0A4C-A37D-3B33F1D17D39}" presName="sp" presStyleCnt="0"/>
      <dgm:spPr/>
      <dgm:t>
        <a:bodyPr/>
        <a:lstStyle/>
        <a:p>
          <a:endParaRPr lang="en-US"/>
        </a:p>
      </dgm:t>
    </dgm:pt>
    <dgm:pt modelId="{ED3917E8-5EA9-8140-9EA3-2410D90408AD}" type="pres">
      <dgm:prSet presAssocID="{547E73B3-25FA-FB44-B27C-E90C6EE9FE0E}" presName="linNode" presStyleCnt="0"/>
      <dgm:spPr/>
      <dgm:t>
        <a:bodyPr/>
        <a:lstStyle/>
        <a:p>
          <a:endParaRPr lang="en-US"/>
        </a:p>
      </dgm:t>
    </dgm:pt>
    <dgm:pt modelId="{76867BD5-4390-B249-8594-92CC8DE5D645}" type="pres">
      <dgm:prSet presAssocID="{547E73B3-25FA-FB44-B27C-E90C6EE9FE0E}" presName="parentText" presStyleLbl="node1" presStyleIdx="2" presStyleCnt="3">
        <dgm:presLayoutVars>
          <dgm:chMax val="1"/>
          <dgm:bulletEnabled val="1"/>
        </dgm:presLayoutVars>
      </dgm:prSet>
      <dgm:spPr/>
      <dgm:t>
        <a:bodyPr/>
        <a:lstStyle/>
        <a:p>
          <a:endParaRPr lang="en-US"/>
        </a:p>
      </dgm:t>
    </dgm:pt>
    <dgm:pt modelId="{507B4B6D-5D84-E64C-A5DB-6AC6FAF4E179}" type="pres">
      <dgm:prSet presAssocID="{547E73B3-25FA-FB44-B27C-E90C6EE9FE0E}" presName="descendantText" presStyleLbl="alignAccFollowNode1" presStyleIdx="2" presStyleCnt="3">
        <dgm:presLayoutVars>
          <dgm:bulletEnabled val="1"/>
        </dgm:presLayoutVars>
      </dgm:prSet>
      <dgm:spPr/>
      <dgm:t>
        <a:bodyPr/>
        <a:lstStyle/>
        <a:p>
          <a:endParaRPr lang="en-US"/>
        </a:p>
      </dgm:t>
    </dgm:pt>
  </dgm:ptLst>
  <dgm:cxnLst>
    <dgm:cxn modelId="{9484BAF4-E270-5344-8C48-F5CF1AFB73B1}" srcId="{547E73B3-25FA-FB44-B27C-E90C6EE9FE0E}" destId="{EEDCFEDD-9DF9-3D45-99C3-656C0E811C64}" srcOrd="0" destOrd="0" parTransId="{D9CB1D90-3C0F-8E4B-8477-580D90B611EB}" sibTransId="{96F34D84-13C2-9647-8B2A-CDB1040C6F5B}"/>
    <dgm:cxn modelId="{8BAF634B-C279-E64B-9EA1-4653B665832D}" srcId="{F308B04A-E1FB-5C40-82C9-80280F6F8D7B}" destId="{7B7767E3-1F7D-7446-A1F9-584ACA9AA9AF}" srcOrd="0" destOrd="0" parTransId="{08E61BDD-14B5-394D-950D-4DA4A178CA58}" sibTransId="{78D3A63F-1E5C-EB48-BAA7-066F391646AC}"/>
    <dgm:cxn modelId="{E903806B-7090-2147-8D17-CC2CAF573949}" srcId="{D78993B1-20DC-604D-B2E9-101AB15FA7B7}" destId="{F308B04A-E1FB-5C40-82C9-80280F6F8D7B}" srcOrd="0" destOrd="0" parTransId="{7B83B0B2-3251-6147-B161-419916F5BA93}" sibTransId="{FD79A69B-40B3-7145-B0E6-69F220D2BC1B}"/>
    <dgm:cxn modelId="{4C6C0A93-2789-3E4E-8E4A-E44FE41E5B8B}" type="presOf" srcId="{D78993B1-20DC-604D-B2E9-101AB15FA7B7}" destId="{BE8B4778-BA0F-224A-8E73-8481B13CD5F7}" srcOrd="0" destOrd="0" presId="urn:microsoft.com/office/officeart/2005/8/layout/vList5"/>
    <dgm:cxn modelId="{48A6140A-80EA-0D49-BB30-81B866A9DFEE}" srcId="{547E73B3-25FA-FB44-B27C-E90C6EE9FE0E}" destId="{BA8AB054-E991-AF48-994C-1508EC417350}" srcOrd="1" destOrd="0" parTransId="{C7EE1F37-04B8-5F4C-A282-40F9B518A58F}" sibTransId="{932D229B-56E7-884D-B7E1-20C9AD2877AE}"/>
    <dgm:cxn modelId="{A28BD26D-58E0-1142-A9C9-62BDB5BF3104}" srcId="{D78993B1-20DC-604D-B2E9-101AB15FA7B7}" destId="{17F67DFD-125B-5342-8BD2-F92951C557A5}" srcOrd="1" destOrd="0" parTransId="{B7787F7C-879D-DA43-8D76-DBED0804AFF2}" sibTransId="{9C245994-69A5-0A4C-A37D-3B33F1D17D39}"/>
    <dgm:cxn modelId="{D8E407D3-14A9-944A-A3EC-DCA7124F8D2D}" type="presOf" srcId="{17F67DFD-125B-5342-8BD2-F92951C557A5}" destId="{9535CFEC-3F3C-B44B-BEA6-2A4976BC4C50}" srcOrd="0" destOrd="0" presId="urn:microsoft.com/office/officeart/2005/8/layout/vList5"/>
    <dgm:cxn modelId="{1F9F1E54-BA77-EE40-AC59-340FB542DD65}" type="presOf" srcId="{A87DA962-11A2-C54D-8CA0-91BE4430CFE3}" destId="{4912B46B-38D8-444B-9B3A-68C6ED983993}" srcOrd="0" destOrd="1" presId="urn:microsoft.com/office/officeart/2005/8/layout/vList5"/>
    <dgm:cxn modelId="{31EAA865-54B7-4348-9FE9-E062BA33BF85}" type="presOf" srcId="{EEDCFEDD-9DF9-3D45-99C3-656C0E811C64}" destId="{507B4B6D-5D84-E64C-A5DB-6AC6FAF4E179}" srcOrd="0" destOrd="0" presId="urn:microsoft.com/office/officeart/2005/8/layout/vList5"/>
    <dgm:cxn modelId="{A821E2D3-5A20-9A48-B25D-90CE95FA0F46}" type="presOf" srcId="{A04A00A7-9CDF-744B-B4B9-9C267FCEF1BE}" destId="{4912B46B-38D8-444B-9B3A-68C6ED983993}" srcOrd="0" destOrd="0" presId="urn:microsoft.com/office/officeart/2005/8/layout/vList5"/>
    <dgm:cxn modelId="{CCB67442-9B62-F844-8665-B474015E504B}" type="presOf" srcId="{BA8AB054-E991-AF48-994C-1508EC417350}" destId="{507B4B6D-5D84-E64C-A5DB-6AC6FAF4E179}" srcOrd="0" destOrd="1" presId="urn:microsoft.com/office/officeart/2005/8/layout/vList5"/>
    <dgm:cxn modelId="{F7BD7AB9-45F3-0845-8600-78A5509B6AAF}" type="presOf" srcId="{547E73B3-25FA-FB44-B27C-E90C6EE9FE0E}" destId="{76867BD5-4390-B249-8594-92CC8DE5D645}" srcOrd="0" destOrd="0" presId="urn:microsoft.com/office/officeart/2005/8/layout/vList5"/>
    <dgm:cxn modelId="{1C7D5FEA-F59D-3D49-B6DC-3012CD7C231D}" type="presOf" srcId="{F308B04A-E1FB-5C40-82C9-80280F6F8D7B}" destId="{7B9CE923-42F6-844C-A974-9D32639FDC7B}" srcOrd="0" destOrd="0" presId="urn:microsoft.com/office/officeart/2005/8/layout/vList5"/>
    <dgm:cxn modelId="{2CB10DBE-D76F-A64B-8437-18DB404EB833}" type="presOf" srcId="{7B7767E3-1F7D-7446-A1F9-584ACA9AA9AF}" destId="{39CF72F6-CBA7-094B-A9B6-368D2F871F23}" srcOrd="0" destOrd="0" presId="urn:microsoft.com/office/officeart/2005/8/layout/vList5"/>
    <dgm:cxn modelId="{A0261633-E07E-ED4E-8A64-5C24AD873237}" srcId="{17F67DFD-125B-5342-8BD2-F92951C557A5}" destId="{A04A00A7-9CDF-744B-B4B9-9C267FCEF1BE}" srcOrd="0" destOrd="0" parTransId="{96CF38D7-266A-904D-B011-4AD9835AA2C3}" sibTransId="{E73E10B8-F93B-A24B-9737-F68C38FFA6E6}"/>
    <dgm:cxn modelId="{A36C9FF6-E2EE-C545-B74D-F2C4DD7F8AF2}" srcId="{17F67DFD-125B-5342-8BD2-F92951C557A5}" destId="{A87DA962-11A2-C54D-8CA0-91BE4430CFE3}" srcOrd="1" destOrd="0" parTransId="{042A19EA-904E-BB44-8708-9C67F5738A39}" sibTransId="{89AC2E9C-5A62-404E-9959-16E700447597}"/>
    <dgm:cxn modelId="{D7AB380D-FAF5-5742-BB4C-44CEED589FE1}" srcId="{D78993B1-20DC-604D-B2E9-101AB15FA7B7}" destId="{547E73B3-25FA-FB44-B27C-E90C6EE9FE0E}" srcOrd="2" destOrd="0" parTransId="{B905C99A-9397-4B4C-89CF-E69EC12DE494}" sibTransId="{46381D07-00DC-B249-997C-3996E9856F16}"/>
    <dgm:cxn modelId="{A217E607-3F98-1D4E-A78F-14DD2E45A120}" type="presParOf" srcId="{BE8B4778-BA0F-224A-8E73-8481B13CD5F7}" destId="{80751DCA-FCF6-4D48-A9C7-40F8F5D4798A}" srcOrd="0" destOrd="0" presId="urn:microsoft.com/office/officeart/2005/8/layout/vList5"/>
    <dgm:cxn modelId="{FC76224A-B86A-794F-8180-D26DD4B0D88F}" type="presParOf" srcId="{80751DCA-FCF6-4D48-A9C7-40F8F5D4798A}" destId="{7B9CE923-42F6-844C-A974-9D32639FDC7B}" srcOrd="0" destOrd="0" presId="urn:microsoft.com/office/officeart/2005/8/layout/vList5"/>
    <dgm:cxn modelId="{58B171FD-A4DD-FE49-BF4E-C19EB262C68E}" type="presParOf" srcId="{80751DCA-FCF6-4D48-A9C7-40F8F5D4798A}" destId="{39CF72F6-CBA7-094B-A9B6-368D2F871F23}" srcOrd="1" destOrd="0" presId="urn:microsoft.com/office/officeart/2005/8/layout/vList5"/>
    <dgm:cxn modelId="{AA72883B-A852-DC4F-B9DC-73935682C92F}" type="presParOf" srcId="{BE8B4778-BA0F-224A-8E73-8481B13CD5F7}" destId="{986366CE-A949-AF48-86C7-0C0A9D728A73}" srcOrd="1" destOrd="0" presId="urn:microsoft.com/office/officeart/2005/8/layout/vList5"/>
    <dgm:cxn modelId="{FCCC07E7-11DC-0C4B-A2DD-5B4D3C82A763}" type="presParOf" srcId="{BE8B4778-BA0F-224A-8E73-8481B13CD5F7}" destId="{F31ECBBC-5FDF-934B-861F-E7B2CC4E341E}" srcOrd="2" destOrd="0" presId="urn:microsoft.com/office/officeart/2005/8/layout/vList5"/>
    <dgm:cxn modelId="{3B46DE34-5C47-DE46-AB3D-4363E406CA9E}" type="presParOf" srcId="{F31ECBBC-5FDF-934B-861F-E7B2CC4E341E}" destId="{9535CFEC-3F3C-B44B-BEA6-2A4976BC4C50}" srcOrd="0" destOrd="0" presId="urn:microsoft.com/office/officeart/2005/8/layout/vList5"/>
    <dgm:cxn modelId="{6F3E6E84-C37C-6A4B-8822-0D8B4C4B0791}" type="presParOf" srcId="{F31ECBBC-5FDF-934B-861F-E7B2CC4E341E}" destId="{4912B46B-38D8-444B-9B3A-68C6ED983993}" srcOrd="1" destOrd="0" presId="urn:microsoft.com/office/officeart/2005/8/layout/vList5"/>
    <dgm:cxn modelId="{6EFA5E41-30D4-5E49-BCA8-4DF27963E043}" type="presParOf" srcId="{BE8B4778-BA0F-224A-8E73-8481B13CD5F7}" destId="{EB98E6D1-9978-5041-829A-C008D4DF571E}" srcOrd="3" destOrd="0" presId="urn:microsoft.com/office/officeart/2005/8/layout/vList5"/>
    <dgm:cxn modelId="{4A79FE56-A7EE-614E-A320-DDA761B81127}" type="presParOf" srcId="{BE8B4778-BA0F-224A-8E73-8481B13CD5F7}" destId="{ED3917E8-5EA9-8140-9EA3-2410D90408AD}" srcOrd="4" destOrd="0" presId="urn:microsoft.com/office/officeart/2005/8/layout/vList5"/>
    <dgm:cxn modelId="{0E314F51-3EC5-EC4E-8DA0-EC46B64C100E}" type="presParOf" srcId="{ED3917E8-5EA9-8140-9EA3-2410D90408AD}" destId="{76867BD5-4390-B249-8594-92CC8DE5D645}" srcOrd="0" destOrd="0" presId="urn:microsoft.com/office/officeart/2005/8/layout/vList5"/>
    <dgm:cxn modelId="{B80FC323-96AB-D44D-AA56-241BC787BF73}" type="presParOf" srcId="{ED3917E8-5EA9-8140-9EA3-2410D90408AD}" destId="{507B4B6D-5D84-E64C-A5DB-6AC6FAF4E179}"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0EFE0D-A7C1-48BC-8B15-7D19DFB98FCC}" type="doc">
      <dgm:prSet loTypeId="urn:microsoft.com/office/officeart/2005/8/layout/target2" loCatId="relationship" qsTypeId="urn:microsoft.com/office/officeart/2005/8/quickstyle/simple1" qsCatId="simple" csTypeId="urn:microsoft.com/office/officeart/2005/8/colors/colorful4" csCatId="colorful" phldr="1"/>
      <dgm:spPr/>
      <dgm:t>
        <a:bodyPr/>
        <a:lstStyle/>
        <a:p>
          <a:endParaRPr lang="en-US"/>
        </a:p>
      </dgm:t>
    </dgm:pt>
    <dgm:pt modelId="{733CCB6C-0320-4C23-AD56-41505B851F15}" type="pres">
      <dgm:prSet presAssocID="{260EFE0D-A7C1-48BC-8B15-7D19DFB98FCC}" presName="Name0" presStyleCnt="0">
        <dgm:presLayoutVars>
          <dgm:chMax val="3"/>
          <dgm:chPref val="1"/>
          <dgm:dir/>
          <dgm:animLvl val="lvl"/>
          <dgm:resizeHandles/>
        </dgm:presLayoutVars>
      </dgm:prSet>
      <dgm:spPr/>
      <dgm:t>
        <a:bodyPr/>
        <a:lstStyle/>
        <a:p>
          <a:endParaRPr lang="en-US"/>
        </a:p>
      </dgm:t>
    </dgm:pt>
  </dgm:ptLst>
  <dgm:cxnLst>
    <dgm:cxn modelId="{F4CB814F-2E15-EF4D-B6B7-0CD9FBD73BDF}" type="presOf" srcId="{260EFE0D-A7C1-48BC-8B15-7D19DFB98FCC}" destId="{733CCB6C-0320-4C23-AD56-41505B851F15}" srcOrd="0" destOrd="0" presId="urn:microsoft.com/office/officeart/2005/8/layout/targe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3E1ECE-70E5-2B46-AC89-B36370598275}"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71F20E32-0F46-214A-8555-C5551F52D4E3}">
      <dgm:prSet phldrT="[Text]" custT="1"/>
      <dgm:spPr>
        <a:solidFill>
          <a:schemeClr val="accent5"/>
        </a:solidFill>
      </dgm:spPr>
      <dgm:t>
        <a:bodyPr/>
        <a:lstStyle/>
        <a:p>
          <a:r>
            <a:rPr lang="en-US" sz="2300" dirty="0" smtClean="0"/>
            <a:t>Physician shortage to quadruple within decade </a:t>
          </a:r>
          <a:r>
            <a:rPr lang="en-US" sz="1400" dirty="0" smtClean="0"/>
            <a:t>(Association of American Medical Colleges)</a:t>
          </a:r>
          <a:endParaRPr lang="en-US" sz="1400" dirty="0"/>
        </a:p>
      </dgm:t>
    </dgm:pt>
    <dgm:pt modelId="{676D24C3-66BE-C845-9D57-C8E2CE44AB4B}" type="parTrans" cxnId="{2A7EB873-C2C5-434D-9904-4D107F3EDE4A}">
      <dgm:prSet/>
      <dgm:spPr/>
      <dgm:t>
        <a:bodyPr/>
        <a:lstStyle/>
        <a:p>
          <a:endParaRPr lang="en-US"/>
        </a:p>
      </dgm:t>
    </dgm:pt>
    <dgm:pt modelId="{3C736178-BDDA-E24F-8427-918EB8F4E819}" type="sibTrans" cxnId="{2A7EB873-C2C5-434D-9904-4D107F3EDE4A}">
      <dgm:prSet/>
      <dgm:spPr/>
      <dgm:t>
        <a:bodyPr/>
        <a:lstStyle/>
        <a:p>
          <a:endParaRPr lang="en-US"/>
        </a:p>
      </dgm:t>
    </dgm:pt>
    <dgm:pt modelId="{F7C18962-126C-854E-BE49-4D3403B25F60}">
      <dgm:prSet custT="1"/>
      <dgm:spPr>
        <a:solidFill>
          <a:schemeClr val="accent4"/>
        </a:solidFill>
      </dgm:spPr>
      <dgm:t>
        <a:bodyPr/>
        <a:lstStyle/>
        <a:p>
          <a:r>
            <a:rPr lang="en-US" sz="2000" dirty="0" smtClean="0"/>
            <a:t>Shortage of public health trained professionals in the field </a:t>
          </a:r>
          <a:r>
            <a:rPr lang="en-US" sz="1400" dirty="0" smtClean="0"/>
            <a:t>(Center for Studying Health System Change)</a:t>
          </a:r>
        </a:p>
      </dgm:t>
    </dgm:pt>
    <dgm:pt modelId="{0BC9B93D-5FD2-DE40-A448-F70D72A15E57}" type="parTrans" cxnId="{A63D4868-4C49-FF4E-B381-198F34564C48}">
      <dgm:prSet/>
      <dgm:spPr/>
      <dgm:t>
        <a:bodyPr/>
        <a:lstStyle/>
        <a:p>
          <a:endParaRPr lang="en-US"/>
        </a:p>
      </dgm:t>
    </dgm:pt>
    <dgm:pt modelId="{2077EBE5-2509-854E-8834-26D9ECF8E7AD}" type="sibTrans" cxnId="{A63D4868-4C49-FF4E-B381-198F34564C48}">
      <dgm:prSet/>
      <dgm:spPr/>
      <dgm:t>
        <a:bodyPr/>
        <a:lstStyle/>
        <a:p>
          <a:endParaRPr lang="en-US"/>
        </a:p>
      </dgm:t>
    </dgm:pt>
    <dgm:pt modelId="{36D8ED4E-44D0-A54D-8BAF-F03360B5109A}">
      <dgm:prSet custT="1"/>
      <dgm:spPr>
        <a:solidFill>
          <a:schemeClr val="accent2"/>
        </a:solidFill>
      </dgm:spPr>
      <dgm:t>
        <a:bodyPr/>
        <a:lstStyle/>
        <a:p>
          <a:r>
            <a:rPr lang="en-US" sz="2300" dirty="0" smtClean="0"/>
            <a:t>The number of physicians practicing in governmental public health should be doubled </a:t>
          </a:r>
          <a:r>
            <a:rPr lang="en-US" sz="1400" dirty="0" smtClean="0"/>
            <a:t>(Institute of Medicine)</a:t>
          </a:r>
          <a:endParaRPr lang="en-US" sz="2300" dirty="0" smtClean="0"/>
        </a:p>
      </dgm:t>
    </dgm:pt>
    <dgm:pt modelId="{5BCF4B2F-0885-D54E-B02F-2B665726EF2A}" type="parTrans" cxnId="{58DC5192-57CB-C84C-8AEF-6200A9A0B461}">
      <dgm:prSet/>
      <dgm:spPr/>
      <dgm:t>
        <a:bodyPr/>
        <a:lstStyle/>
        <a:p>
          <a:endParaRPr lang="en-US"/>
        </a:p>
      </dgm:t>
    </dgm:pt>
    <dgm:pt modelId="{9B6FA813-E274-AA4F-B329-AB1206965BF3}" type="sibTrans" cxnId="{58DC5192-57CB-C84C-8AEF-6200A9A0B461}">
      <dgm:prSet/>
      <dgm:spPr/>
      <dgm:t>
        <a:bodyPr/>
        <a:lstStyle/>
        <a:p>
          <a:endParaRPr lang="en-US"/>
        </a:p>
      </dgm:t>
    </dgm:pt>
    <dgm:pt modelId="{2F14D726-311A-4D4D-BC5C-0806D21C5208}" type="pres">
      <dgm:prSet presAssocID="{4F3E1ECE-70E5-2B46-AC89-B36370598275}" presName="diagram" presStyleCnt="0">
        <dgm:presLayoutVars>
          <dgm:dir/>
          <dgm:resizeHandles val="exact"/>
        </dgm:presLayoutVars>
      </dgm:prSet>
      <dgm:spPr/>
      <dgm:t>
        <a:bodyPr/>
        <a:lstStyle/>
        <a:p>
          <a:endParaRPr lang="en-US"/>
        </a:p>
      </dgm:t>
    </dgm:pt>
    <dgm:pt modelId="{31B2BC62-1611-DB46-A36A-0BFD89480BB5}" type="pres">
      <dgm:prSet presAssocID="{71F20E32-0F46-214A-8555-C5551F52D4E3}" presName="node" presStyleLbl="node1" presStyleIdx="0" presStyleCnt="3" custLinFactNeighborX="162" custLinFactNeighborY="1453">
        <dgm:presLayoutVars>
          <dgm:bulletEnabled val="1"/>
        </dgm:presLayoutVars>
      </dgm:prSet>
      <dgm:spPr/>
      <dgm:t>
        <a:bodyPr/>
        <a:lstStyle/>
        <a:p>
          <a:endParaRPr lang="en-US"/>
        </a:p>
      </dgm:t>
    </dgm:pt>
    <dgm:pt modelId="{49EC2B6A-CF6A-8F46-A083-F7A131F4AA2D}" type="pres">
      <dgm:prSet presAssocID="{3C736178-BDDA-E24F-8427-918EB8F4E819}" presName="sibTrans" presStyleCnt="0"/>
      <dgm:spPr/>
    </dgm:pt>
    <dgm:pt modelId="{CE15F8FC-F78D-B94E-AB87-2258C24DA41B}" type="pres">
      <dgm:prSet presAssocID="{F7C18962-126C-854E-BE49-4D3403B25F60}" presName="node" presStyleLbl="node1" presStyleIdx="1" presStyleCnt="3">
        <dgm:presLayoutVars>
          <dgm:bulletEnabled val="1"/>
        </dgm:presLayoutVars>
      </dgm:prSet>
      <dgm:spPr/>
      <dgm:t>
        <a:bodyPr/>
        <a:lstStyle/>
        <a:p>
          <a:endParaRPr lang="en-US"/>
        </a:p>
      </dgm:t>
    </dgm:pt>
    <dgm:pt modelId="{A6830753-B6C4-1543-98C3-9E1A8C98EA8A}" type="pres">
      <dgm:prSet presAssocID="{2077EBE5-2509-854E-8834-26D9ECF8E7AD}" presName="sibTrans" presStyleCnt="0"/>
      <dgm:spPr/>
    </dgm:pt>
    <dgm:pt modelId="{80A3DD74-2310-4F4D-A779-7403EB52469C}" type="pres">
      <dgm:prSet presAssocID="{36D8ED4E-44D0-A54D-8BAF-F03360B5109A}" presName="node" presStyleLbl="node1" presStyleIdx="2" presStyleCnt="3">
        <dgm:presLayoutVars>
          <dgm:bulletEnabled val="1"/>
        </dgm:presLayoutVars>
      </dgm:prSet>
      <dgm:spPr/>
      <dgm:t>
        <a:bodyPr/>
        <a:lstStyle/>
        <a:p>
          <a:endParaRPr lang="en-US"/>
        </a:p>
      </dgm:t>
    </dgm:pt>
  </dgm:ptLst>
  <dgm:cxnLst>
    <dgm:cxn modelId="{8B611FD0-E7C2-7E4E-B90B-229C9735E270}" type="presOf" srcId="{F7C18962-126C-854E-BE49-4D3403B25F60}" destId="{CE15F8FC-F78D-B94E-AB87-2258C24DA41B}" srcOrd="0" destOrd="0" presId="urn:microsoft.com/office/officeart/2005/8/layout/default"/>
    <dgm:cxn modelId="{58DC5192-57CB-C84C-8AEF-6200A9A0B461}" srcId="{4F3E1ECE-70E5-2B46-AC89-B36370598275}" destId="{36D8ED4E-44D0-A54D-8BAF-F03360B5109A}" srcOrd="2" destOrd="0" parTransId="{5BCF4B2F-0885-D54E-B02F-2B665726EF2A}" sibTransId="{9B6FA813-E274-AA4F-B329-AB1206965BF3}"/>
    <dgm:cxn modelId="{6398ED56-5C26-1E45-A23F-C888DB61EE55}" type="presOf" srcId="{71F20E32-0F46-214A-8555-C5551F52D4E3}" destId="{31B2BC62-1611-DB46-A36A-0BFD89480BB5}" srcOrd="0" destOrd="0" presId="urn:microsoft.com/office/officeart/2005/8/layout/default"/>
    <dgm:cxn modelId="{2A7EB873-C2C5-434D-9904-4D107F3EDE4A}" srcId="{4F3E1ECE-70E5-2B46-AC89-B36370598275}" destId="{71F20E32-0F46-214A-8555-C5551F52D4E3}" srcOrd="0" destOrd="0" parTransId="{676D24C3-66BE-C845-9D57-C8E2CE44AB4B}" sibTransId="{3C736178-BDDA-E24F-8427-918EB8F4E819}"/>
    <dgm:cxn modelId="{A63D4868-4C49-FF4E-B381-198F34564C48}" srcId="{4F3E1ECE-70E5-2B46-AC89-B36370598275}" destId="{F7C18962-126C-854E-BE49-4D3403B25F60}" srcOrd="1" destOrd="0" parTransId="{0BC9B93D-5FD2-DE40-A448-F70D72A15E57}" sibTransId="{2077EBE5-2509-854E-8834-26D9ECF8E7AD}"/>
    <dgm:cxn modelId="{CA6994D4-1107-6543-BFE6-B6F2F60E2FBF}" type="presOf" srcId="{36D8ED4E-44D0-A54D-8BAF-F03360B5109A}" destId="{80A3DD74-2310-4F4D-A779-7403EB52469C}" srcOrd="0" destOrd="0" presId="urn:microsoft.com/office/officeart/2005/8/layout/default"/>
    <dgm:cxn modelId="{36713A99-2362-7942-86CC-82C6F36467C6}" type="presOf" srcId="{4F3E1ECE-70E5-2B46-AC89-B36370598275}" destId="{2F14D726-311A-4D4D-BC5C-0806D21C5208}" srcOrd="0" destOrd="0" presId="urn:microsoft.com/office/officeart/2005/8/layout/default"/>
    <dgm:cxn modelId="{7E0077A9-BDB6-C341-82F1-04885C1CB967}" type="presParOf" srcId="{2F14D726-311A-4D4D-BC5C-0806D21C5208}" destId="{31B2BC62-1611-DB46-A36A-0BFD89480BB5}" srcOrd="0" destOrd="0" presId="urn:microsoft.com/office/officeart/2005/8/layout/default"/>
    <dgm:cxn modelId="{C85321D8-417E-0045-8AD1-2085CB18C021}" type="presParOf" srcId="{2F14D726-311A-4D4D-BC5C-0806D21C5208}" destId="{49EC2B6A-CF6A-8F46-A083-F7A131F4AA2D}" srcOrd="1" destOrd="0" presId="urn:microsoft.com/office/officeart/2005/8/layout/default"/>
    <dgm:cxn modelId="{D501D947-D5B6-8145-99AE-3593290E9740}" type="presParOf" srcId="{2F14D726-311A-4D4D-BC5C-0806D21C5208}" destId="{CE15F8FC-F78D-B94E-AB87-2258C24DA41B}" srcOrd="2" destOrd="0" presId="urn:microsoft.com/office/officeart/2005/8/layout/default"/>
    <dgm:cxn modelId="{BC994B09-3479-B843-AC35-638DFF4B7D9C}" type="presParOf" srcId="{2F14D726-311A-4D4D-BC5C-0806D21C5208}" destId="{A6830753-B6C4-1543-98C3-9E1A8C98EA8A}" srcOrd="3" destOrd="0" presId="urn:microsoft.com/office/officeart/2005/8/layout/default"/>
    <dgm:cxn modelId="{4E312C1B-C9CF-7B4D-BA19-1D4F5BF78346}" type="presParOf" srcId="{2F14D726-311A-4D4D-BC5C-0806D21C5208}" destId="{80A3DD74-2310-4F4D-A779-7403EB52469C}" srcOrd="4" destOrd="0" presId="urn:microsoft.com/office/officeart/2005/8/layout/defaul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29EF88-132A-42BE-BCD4-6846C4BB1B64}">
      <dsp:nvSpPr>
        <dsp:cNvPr id="0" name=""/>
        <dsp:cNvSpPr/>
      </dsp:nvSpPr>
      <dsp:spPr>
        <a:xfrm>
          <a:off x="0" y="12449"/>
          <a:ext cx="6096000" cy="32237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Handgun Control</a:t>
          </a:r>
          <a:endParaRPr lang="en-US" sz="1600" kern="1200" dirty="0"/>
        </a:p>
      </dsp:txBody>
      <dsp:txXfrm>
        <a:off x="0" y="12449"/>
        <a:ext cx="6096000" cy="322378"/>
      </dsp:txXfrm>
    </dsp:sp>
    <dsp:sp modelId="{DC572E77-888C-4A51-A6A1-1ED47E4880BA}">
      <dsp:nvSpPr>
        <dsp:cNvPr id="0" name=""/>
        <dsp:cNvSpPr/>
      </dsp:nvSpPr>
      <dsp:spPr>
        <a:xfrm>
          <a:off x="0" y="335798"/>
          <a:ext cx="6096000" cy="322378"/>
        </a:xfrm>
        <a:prstGeom prst="roundRect">
          <a:avLst/>
        </a:prstGeom>
        <a:solidFill>
          <a:schemeClr val="accent4">
            <a:hueOff val="1377853"/>
            <a:satOff val="-1238"/>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Responding to Antimicrobial Resistance (MRSA)</a:t>
          </a:r>
          <a:endParaRPr lang="en-US" sz="1600" kern="1200" dirty="0"/>
        </a:p>
      </dsp:txBody>
      <dsp:txXfrm>
        <a:off x="0" y="335798"/>
        <a:ext cx="6096000" cy="322378"/>
      </dsp:txXfrm>
    </dsp:sp>
    <dsp:sp modelId="{AB646773-EC90-4E33-BFB3-112046BEC836}">
      <dsp:nvSpPr>
        <dsp:cNvPr id="0" name=""/>
        <dsp:cNvSpPr/>
      </dsp:nvSpPr>
      <dsp:spPr>
        <a:xfrm>
          <a:off x="0" y="659147"/>
          <a:ext cx="6096000" cy="322378"/>
        </a:xfrm>
        <a:prstGeom prst="roundRect">
          <a:avLst/>
        </a:prstGeom>
        <a:solidFill>
          <a:schemeClr val="accent4">
            <a:hueOff val="2755705"/>
            <a:satOff val="-2476"/>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West Nile Virus</a:t>
          </a:r>
          <a:endParaRPr lang="en-US" sz="1600" kern="1200" dirty="0"/>
        </a:p>
      </dsp:txBody>
      <dsp:txXfrm>
        <a:off x="0" y="659147"/>
        <a:ext cx="6096000" cy="322378"/>
      </dsp:txXfrm>
    </dsp:sp>
    <dsp:sp modelId="{FEAF13BF-2AB6-4D50-A3EF-9A4055C97D06}">
      <dsp:nvSpPr>
        <dsp:cNvPr id="0" name=""/>
        <dsp:cNvSpPr/>
      </dsp:nvSpPr>
      <dsp:spPr>
        <a:xfrm>
          <a:off x="0" y="957503"/>
          <a:ext cx="6096000" cy="322378"/>
        </a:xfrm>
        <a:prstGeom prst="roundRect">
          <a:avLst/>
        </a:prstGeom>
        <a:solidFill>
          <a:schemeClr val="accent4">
            <a:hueOff val="4133558"/>
            <a:satOff val="-3714"/>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Pandemic/Avian Flu</a:t>
          </a:r>
          <a:endParaRPr lang="en-US" sz="1600" kern="1200" dirty="0"/>
        </a:p>
      </dsp:txBody>
      <dsp:txXfrm>
        <a:off x="0" y="957503"/>
        <a:ext cx="6096000" cy="322378"/>
      </dsp:txXfrm>
    </dsp:sp>
    <dsp:sp modelId="{E6A0D9BF-D1AE-4466-B12D-1E2FB5C86C1E}">
      <dsp:nvSpPr>
        <dsp:cNvPr id="0" name=""/>
        <dsp:cNvSpPr/>
      </dsp:nvSpPr>
      <dsp:spPr>
        <a:xfrm>
          <a:off x="0" y="1246311"/>
          <a:ext cx="6096000" cy="322378"/>
        </a:xfrm>
        <a:prstGeom prst="roundRect">
          <a:avLst/>
        </a:prstGeom>
        <a:solidFill>
          <a:schemeClr val="accent4">
            <a:hueOff val="5511411"/>
            <a:satOff val="-4953"/>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Childhood Obesity</a:t>
          </a:r>
          <a:endParaRPr lang="en-US" sz="1600" kern="1200" dirty="0"/>
        </a:p>
      </dsp:txBody>
      <dsp:txXfrm>
        <a:off x="0" y="1246311"/>
        <a:ext cx="6096000" cy="322378"/>
      </dsp:txXfrm>
    </dsp:sp>
    <dsp:sp modelId="{49D618FC-9A62-47CD-8CD7-0C0DEE36253F}">
      <dsp:nvSpPr>
        <dsp:cNvPr id="0" name=""/>
        <dsp:cNvSpPr/>
      </dsp:nvSpPr>
      <dsp:spPr>
        <a:xfrm>
          <a:off x="0" y="1535119"/>
          <a:ext cx="6096000" cy="322378"/>
        </a:xfrm>
        <a:prstGeom prst="roundRect">
          <a:avLst/>
        </a:prstGeom>
        <a:solidFill>
          <a:schemeClr val="accent4">
            <a:hueOff val="6889264"/>
            <a:satOff val="-6191"/>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Public Health Preparedness/Disasters</a:t>
          </a:r>
          <a:endParaRPr lang="en-US" sz="1600" kern="1200" dirty="0"/>
        </a:p>
      </dsp:txBody>
      <dsp:txXfrm>
        <a:off x="0" y="1535119"/>
        <a:ext cx="6096000" cy="322378"/>
      </dsp:txXfrm>
    </dsp:sp>
    <dsp:sp modelId="{C2046D7D-9334-4A26-AE46-02AEC61C0F70}">
      <dsp:nvSpPr>
        <dsp:cNvPr id="0" name=""/>
        <dsp:cNvSpPr/>
      </dsp:nvSpPr>
      <dsp:spPr>
        <a:xfrm>
          <a:off x="0" y="1830442"/>
          <a:ext cx="6096000" cy="322378"/>
        </a:xfrm>
        <a:prstGeom prst="roundRect">
          <a:avLst/>
        </a:prstGeom>
        <a:solidFill>
          <a:schemeClr val="accent4">
            <a:hueOff val="8267117"/>
            <a:satOff val="-7429"/>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Terrorism</a:t>
          </a:r>
          <a:endParaRPr lang="en-US" sz="1600" kern="1200" dirty="0"/>
        </a:p>
      </dsp:txBody>
      <dsp:txXfrm>
        <a:off x="0" y="1830442"/>
        <a:ext cx="6096000" cy="322378"/>
      </dsp:txXfrm>
    </dsp:sp>
    <dsp:sp modelId="{9FCC475B-2C80-41FD-8795-33444E159AD0}">
      <dsp:nvSpPr>
        <dsp:cNvPr id="0" name=""/>
        <dsp:cNvSpPr/>
      </dsp:nvSpPr>
      <dsp:spPr>
        <a:xfrm>
          <a:off x="0" y="2125765"/>
          <a:ext cx="6096000" cy="322378"/>
        </a:xfrm>
        <a:prstGeom prst="roundRect">
          <a:avLst/>
        </a:prstGeom>
        <a:solidFill>
          <a:schemeClr val="accent4">
            <a:hueOff val="9644969"/>
            <a:satOff val="-8667"/>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Addressing Disparities in Health Care/Health and Human Rights</a:t>
          </a:r>
          <a:endParaRPr lang="en-US" sz="1600" kern="1200" dirty="0"/>
        </a:p>
      </dsp:txBody>
      <dsp:txXfrm>
        <a:off x="0" y="2125765"/>
        <a:ext cx="6096000" cy="32237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15D772-3DB7-4EAA-B673-DFC6C6CAD4AA}">
      <dsp:nvSpPr>
        <dsp:cNvPr id="0" name=""/>
        <dsp:cNvSpPr/>
      </dsp:nvSpPr>
      <dsp:spPr>
        <a:xfrm>
          <a:off x="1980355" y="63225"/>
          <a:ext cx="3034845" cy="303484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Health Care Reform</a:t>
          </a:r>
          <a:endParaRPr lang="en-US" sz="3000" kern="1200" dirty="0"/>
        </a:p>
      </dsp:txBody>
      <dsp:txXfrm>
        <a:off x="2385001" y="594323"/>
        <a:ext cx="2225553" cy="1365680"/>
      </dsp:txXfrm>
    </dsp:sp>
    <dsp:sp modelId="{0DD62FBC-AFEF-42A9-A578-D68BF1668963}">
      <dsp:nvSpPr>
        <dsp:cNvPr id="0" name=""/>
        <dsp:cNvSpPr/>
      </dsp:nvSpPr>
      <dsp:spPr>
        <a:xfrm>
          <a:off x="3075428" y="1960004"/>
          <a:ext cx="3034845" cy="3034845"/>
        </a:xfrm>
        <a:prstGeom prst="ellipse">
          <a:avLst/>
        </a:prstGeom>
        <a:solidFill>
          <a:schemeClr val="accent4">
            <a:alpha val="50000"/>
            <a:hueOff val="4822484"/>
            <a:satOff val="-4333"/>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Increasing Population Diversity</a:t>
          </a:r>
          <a:endParaRPr lang="en-US" sz="3000" kern="1200" dirty="0"/>
        </a:p>
      </dsp:txBody>
      <dsp:txXfrm>
        <a:off x="4003585" y="2744006"/>
        <a:ext cx="1820907" cy="1669165"/>
      </dsp:txXfrm>
    </dsp:sp>
    <dsp:sp modelId="{9DFA2F94-FAD2-4C16-9239-74F6A7781DC8}">
      <dsp:nvSpPr>
        <dsp:cNvPr id="0" name=""/>
        <dsp:cNvSpPr/>
      </dsp:nvSpPr>
      <dsp:spPr>
        <a:xfrm>
          <a:off x="885281" y="1960004"/>
          <a:ext cx="3034845" cy="3034845"/>
        </a:xfrm>
        <a:prstGeom prst="ellipse">
          <a:avLst/>
        </a:prstGeom>
        <a:solidFill>
          <a:schemeClr val="accent4">
            <a:alpha val="50000"/>
            <a:hueOff val="9644969"/>
            <a:satOff val="-8667"/>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   Aging     Population</a:t>
          </a:r>
          <a:endParaRPr lang="en-US" sz="3000" kern="1200" dirty="0"/>
        </a:p>
      </dsp:txBody>
      <dsp:txXfrm>
        <a:off x="1171063" y="2744006"/>
        <a:ext cx="1820907" cy="166916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E89C9F-18DA-6140-AA37-78BB67076DB2}">
      <dsp:nvSpPr>
        <dsp:cNvPr id="0" name=""/>
        <dsp:cNvSpPr/>
      </dsp:nvSpPr>
      <dsp:spPr>
        <a:xfrm>
          <a:off x="2202" y="783825"/>
          <a:ext cx="2147854" cy="8475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rPr>
            <a:t>Public Health Student Interest Groups (SIG)</a:t>
          </a:r>
          <a:endParaRPr lang="en-US" sz="1700" kern="1200" dirty="0">
            <a:solidFill>
              <a:schemeClr val="bg1"/>
            </a:solidFill>
          </a:endParaRPr>
        </a:p>
      </dsp:txBody>
      <dsp:txXfrm>
        <a:off x="2202" y="783825"/>
        <a:ext cx="2147854" cy="847593"/>
      </dsp:txXfrm>
    </dsp:sp>
    <dsp:sp modelId="{23E45248-BBFD-9849-BF66-137F14F9A2BF}">
      <dsp:nvSpPr>
        <dsp:cNvPr id="0" name=""/>
        <dsp:cNvSpPr/>
      </dsp:nvSpPr>
      <dsp:spPr>
        <a:xfrm>
          <a:off x="2202" y="1631419"/>
          <a:ext cx="2147854" cy="26858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1"/>
              </a:solidFill>
            </a:rPr>
            <a:t>Join a local, state, or national SIG </a:t>
          </a:r>
        </a:p>
        <a:p>
          <a:pPr marL="342900" lvl="2" indent="-171450" algn="l" defTabSz="755650">
            <a:lnSpc>
              <a:spcPct val="90000"/>
            </a:lnSpc>
            <a:spcBef>
              <a:spcPct val="0"/>
            </a:spcBef>
            <a:spcAft>
              <a:spcPct val="15000"/>
            </a:spcAft>
            <a:buChar char="••"/>
          </a:pPr>
          <a:r>
            <a:rPr lang="en-US" sz="1700" kern="1200" dirty="0" smtClean="0">
              <a:solidFill>
                <a:schemeClr val="tx1"/>
              </a:solidFill>
            </a:rPr>
            <a:t>AMSA</a:t>
          </a:r>
        </a:p>
        <a:p>
          <a:pPr marL="342900" lvl="2" indent="-171450" algn="l" defTabSz="755650">
            <a:lnSpc>
              <a:spcPct val="90000"/>
            </a:lnSpc>
            <a:spcBef>
              <a:spcPct val="0"/>
            </a:spcBef>
            <a:spcAft>
              <a:spcPct val="15000"/>
            </a:spcAft>
            <a:buChar char="••"/>
          </a:pPr>
          <a:r>
            <a:rPr lang="en-US" sz="1700" kern="1200" dirty="0" smtClean="0">
              <a:solidFill>
                <a:schemeClr val="tx1"/>
              </a:solidFill>
            </a:rPr>
            <a:t>Specialty Societies</a:t>
          </a:r>
        </a:p>
        <a:p>
          <a:pPr marL="171450" lvl="1" indent="-171450" algn="l" defTabSz="755650">
            <a:lnSpc>
              <a:spcPct val="90000"/>
            </a:lnSpc>
            <a:spcBef>
              <a:spcPct val="0"/>
            </a:spcBef>
            <a:spcAft>
              <a:spcPct val="15000"/>
            </a:spcAft>
            <a:buChar char="••"/>
          </a:pPr>
          <a:r>
            <a:rPr lang="en-US" sz="1700" kern="1200" dirty="0" smtClean="0">
              <a:solidFill>
                <a:schemeClr val="tx1"/>
              </a:solidFill>
            </a:rPr>
            <a:t>Start a local SIG</a:t>
          </a:r>
        </a:p>
      </dsp:txBody>
      <dsp:txXfrm>
        <a:off x="2202" y="1631419"/>
        <a:ext cx="2147854" cy="2685880"/>
      </dsp:txXfrm>
    </dsp:sp>
    <dsp:sp modelId="{B2C70D10-E244-294E-A841-D207DF0CAD2A}">
      <dsp:nvSpPr>
        <dsp:cNvPr id="0" name=""/>
        <dsp:cNvSpPr/>
      </dsp:nvSpPr>
      <dsp:spPr>
        <a:xfrm>
          <a:off x="2450757" y="783825"/>
          <a:ext cx="2147854" cy="8475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rgbClr val="FFFFFF"/>
              </a:solidFill>
            </a:rPr>
            <a:t>National Organizations</a:t>
          </a:r>
        </a:p>
      </dsp:txBody>
      <dsp:txXfrm>
        <a:off x="2450757" y="783825"/>
        <a:ext cx="2147854" cy="847593"/>
      </dsp:txXfrm>
    </dsp:sp>
    <dsp:sp modelId="{152984A4-C080-8B4C-9FC8-3E91A489FB00}">
      <dsp:nvSpPr>
        <dsp:cNvPr id="0" name=""/>
        <dsp:cNvSpPr/>
      </dsp:nvSpPr>
      <dsp:spPr>
        <a:xfrm>
          <a:off x="2450757" y="1631419"/>
          <a:ext cx="2147854" cy="26858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1"/>
              </a:solidFill>
            </a:rPr>
            <a:t>Join a student section</a:t>
          </a:r>
        </a:p>
        <a:p>
          <a:pPr marL="342900" lvl="2" indent="-171450" algn="l" defTabSz="755650">
            <a:lnSpc>
              <a:spcPct val="90000"/>
            </a:lnSpc>
            <a:spcBef>
              <a:spcPct val="0"/>
            </a:spcBef>
            <a:spcAft>
              <a:spcPct val="15000"/>
            </a:spcAft>
            <a:buChar char="••"/>
          </a:pPr>
          <a:r>
            <a:rPr lang="en-US" sz="1700" kern="1200" dirty="0" smtClean="0">
              <a:solidFill>
                <a:schemeClr val="tx1"/>
              </a:solidFill>
            </a:rPr>
            <a:t>APHA</a:t>
          </a:r>
        </a:p>
        <a:p>
          <a:pPr marL="342900" lvl="2" indent="-171450" algn="l" defTabSz="755650">
            <a:lnSpc>
              <a:spcPct val="90000"/>
            </a:lnSpc>
            <a:spcBef>
              <a:spcPct val="0"/>
            </a:spcBef>
            <a:spcAft>
              <a:spcPct val="15000"/>
            </a:spcAft>
            <a:buChar char="••"/>
          </a:pPr>
          <a:r>
            <a:rPr lang="en-US" sz="1700" kern="1200" dirty="0" smtClean="0">
              <a:solidFill>
                <a:schemeClr val="tx1"/>
              </a:solidFill>
            </a:rPr>
            <a:t>APTR</a:t>
          </a:r>
        </a:p>
        <a:p>
          <a:pPr marL="342900" lvl="2" indent="-171450" algn="l" defTabSz="755650">
            <a:lnSpc>
              <a:spcPct val="90000"/>
            </a:lnSpc>
            <a:spcBef>
              <a:spcPct val="0"/>
            </a:spcBef>
            <a:spcAft>
              <a:spcPct val="15000"/>
            </a:spcAft>
            <a:buChar char="••"/>
          </a:pPr>
          <a:r>
            <a:rPr lang="en-US" sz="1700" kern="1200" dirty="0" smtClean="0">
              <a:solidFill>
                <a:schemeClr val="tx1"/>
              </a:solidFill>
            </a:rPr>
            <a:t>ACPM</a:t>
          </a:r>
        </a:p>
        <a:p>
          <a:pPr marL="342900" lvl="2" indent="-171450" algn="l" defTabSz="755650">
            <a:lnSpc>
              <a:spcPct val="90000"/>
            </a:lnSpc>
            <a:spcBef>
              <a:spcPct val="0"/>
            </a:spcBef>
            <a:spcAft>
              <a:spcPct val="15000"/>
            </a:spcAft>
            <a:buChar char="••"/>
          </a:pPr>
          <a:r>
            <a:rPr lang="en-US" sz="1700" kern="1200" dirty="0" smtClean="0">
              <a:solidFill>
                <a:schemeClr val="tx1"/>
              </a:solidFill>
            </a:rPr>
            <a:t>AMA</a:t>
          </a:r>
          <a:endParaRPr lang="en-US" sz="1700" kern="1200" dirty="0"/>
        </a:p>
      </dsp:txBody>
      <dsp:txXfrm>
        <a:off x="2450757" y="1631419"/>
        <a:ext cx="2147854" cy="2685880"/>
      </dsp:txXfrm>
    </dsp:sp>
    <dsp:sp modelId="{396B0A91-8A66-5D42-B913-40BB3E7C6867}">
      <dsp:nvSpPr>
        <dsp:cNvPr id="0" name=""/>
        <dsp:cNvSpPr/>
      </dsp:nvSpPr>
      <dsp:spPr>
        <a:xfrm>
          <a:off x="4899311" y="783825"/>
          <a:ext cx="2147854" cy="8475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Use Your Position to Help Others</a:t>
          </a:r>
          <a:endParaRPr lang="en-US" sz="1700" kern="1200" dirty="0"/>
        </a:p>
      </dsp:txBody>
      <dsp:txXfrm>
        <a:off x="4899311" y="783825"/>
        <a:ext cx="2147854" cy="847593"/>
      </dsp:txXfrm>
    </dsp:sp>
    <dsp:sp modelId="{38D0A2C6-192C-714B-9ECB-8700B0F75623}">
      <dsp:nvSpPr>
        <dsp:cNvPr id="0" name=""/>
        <dsp:cNvSpPr/>
      </dsp:nvSpPr>
      <dsp:spPr>
        <a:xfrm>
          <a:off x="4899311" y="1631419"/>
          <a:ext cx="2147854" cy="26858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Political Advocacy </a:t>
          </a:r>
        </a:p>
        <a:p>
          <a:pPr marL="171450" lvl="1" indent="-171450" algn="l" defTabSz="755650">
            <a:lnSpc>
              <a:spcPct val="90000"/>
            </a:lnSpc>
            <a:spcBef>
              <a:spcPct val="0"/>
            </a:spcBef>
            <a:spcAft>
              <a:spcPct val="15000"/>
            </a:spcAft>
            <a:buChar char="••"/>
          </a:pPr>
          <a:r>
            <a:rPr lang="en-US" sz="1700" kern="1200" dirty="0" smtClean="0"/>
            <a:t>Grassroots Activism</a:t>
          </a:r>
        </a:p>
        <a:p>
          <a:pPr marL="342900" lvl="2" indent="-171450" algn="l" defTabSz="755650">
            <a:lnSpc>
              <a:spcPct val="90000"/>
            </a:lnSpc>
            <a:spcBef>
              <a:spcPct val="0"/>
            </a:spcBef>
            <a:spcAft>
              <a:spcPct val="15000"/>
            </a:spcAft>
            <a:buChar char="••"/>
          </a:pPr>
          <a:r>
            <a:rPr lang="en-US" sz="1700" kern="1200" dirty="0" smtClean="0"/>
            <a:t>Contact your specialty society to advocate for mission statements that include public health</a:t>
          </a:r>
        </a:p>
      </dsp:txBody>
      <dsp:txXfrm>
        <a:off x="4899311" y="1631419"/>
        <a:ext cx="2147854" cy="268588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E2466A-8A28-4BCF-8443-8C0DB26E69D4}">
      <dsp:nvSpPr>
        <dsp:cNvPr id="0" name=""/>
        <dsp:cNvSpPr/>
      </dsp:nvSpPr>
      <dsp:spPr>
        <a:xfrm>
          <a:off x="199414" y="890"/>
          <a:ext cx="1764993" cy="105899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Opportunities to influence public policy, public health, and design health care systems to prevent and control the spread of diseases. </a:t>
          </a:r>
          <a:endParaRPr lang="en-US" sz="1050" kern="1200" dirty="0"/>
        </a:p>
      </dsp:txBody>
      <dsp:txXfrm>
        <a:off x="199414" y="890"/>
        <a:ext cx="1764993" cy="1058995"/>
      </dsp:txXfrm>
    </dsp:sp>
    <dsp:sp modelId="{6AA387EF-ABB1-4542-AA1A-6571EBFC3F63}">
      <dsp:nvSpPr>
        <dsp:cNvPr id="0" name=""/>
        <dsp:cNvSpPr/>
      </dsp:nvSpPr>
      <dsp:spPr>
        <a:xfrm>
          <a:off x="2140907" y="890"/>
          <a:ext cx="1764993" cy="1058995"/>
        </a:xfrm>
        <a:prstGeom prst="rect">
          <a:avLst/>
        </a:prstGeom>
        <a:solidFill>
          <a:schemeClr val="accent4">
            <a:hueOff val="803747"/>
            <a:satOff val="-722"/>
            <a:lumOff val="-1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To approach health as a population-based issue rather than an individual one</a:t>
          </a:r>
        </a:p>
      </dsp:txBody>
      <dsp:txXfrm>
        <a:off x="2140907" y="890"/>
        <a:ext cx="1764993" cy="1058995"/>
      </dsp:txXfrm>
    </dsp:sp>
    <dsp:sp modelId="{A3C9B1B3-0172-4045-8674-9A0845F98FD1}">
      <dsp:nvSpPr>
        <dsp:cNvPr id="0" name=""/>
        <dsp:cNvSpPr/>
      </dsp:nvSpPr>
      <dsp:spPr>
        <a:xfrm>
          <a:off x="4082399" y="890"/>
          <a:ext cx="1764993" cy="1058995"/>
        </a:xfrm>
        <a:prstGeom prst="rect">
          <a:avLst/>
        </a:prstGeom>
        <a:solidFill>
          <a:schemeClr val="accent4">
            <a:hueOff val="1607495"/>
            <a:satOff val="-1444"/>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To contextualize health: social, economic, cultural, religious, etc.</a:t>
          </a:r>
        </a:p>
      </dsp:txBody>
      <dsp:txXfrm>
        <a:off x="4082399" y="890"/>
        <a:ext cx="1764993" cy="1058995"/>
      </dsp:txXfrm>
    </dsp:sp>
    <dsp:sp modelId="{95D97C57-FD97-4F0A-A878-1C131CF93522}">
      <dsp:nvSpPr>
        <dsp:cNvPr id="0" name=""/>
        <dsp:cNvSpPr/>
      </dsp:nvSpPr>
      <dsp:spPr>
        <a:xfrm>
          <a:off x="6023891" y="890"/>
          <a:ext cx="1764993" cy="1058995"/>
        </a:xfrm>
        <a:prstGeom prst="rect">
          <a:avLst/>
        </a:prstGeom>
        <a:solidFill>
          <a:schemeClr val="accent4">
            <a:hueOff val="2411242"/>
            <a:satOff val="-2167"/>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To gain research skills (e.g. epidemiology and biostatistics) that build the foundation of public health</a:t>
          </a:r>
        </a:p>
      </dsp:txBody>
      <dsp:txXfrm>
        <a:off x="6023891" y="890"/>
        <a:ext cx="1764993" cy="1058995"/>
      </dsp:txXfrm>
    </dsp:sp>
    <dsp:sp modelId="{D5BD2962-6FB9-4365-AE45-17F396D6735D}">
      <dsp:nvSpPr>
        <dsp:cNvPr id="0" name=""/>
        <dsp:cNvSpPr/>
      </dsp:nvSpPr>
      <dsp:spPr>
        <a:xfrm>
          <a:off x="199414" y="1236385"/>
          <a:ext cx="1764993" cy="1058995"/>
        </a:xfrm>
        <a:prstGeom prst="rect">
          <a:avLst/>
        </a:prstGeom>
        <a:solidFill>
          <a:schemeClr val="accent4">
            <a:hueOff val="3214990"/>
            <a:satOff val="-2889"/>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To develop and implement health programs in limited resource settings that are tailored to the specific needs of the community and in partnership with that community.</a:t>
          </a:r>
        </a:p>
      </dsp:txBody>
      <dsp:txXfrm>
        <a:off x="199414" y="1236385"/>
        <a:ext cx="1764993" cy="1058995"/>
      </dsp:txXfrm>
    </dsp:sp>
    <dsp:sp modelId="{90288A55-5CD4-4BE4-8A24-74792AAB2136}">
      <dsp:nvSpPr>
        <dsp:cNvPr id="0" name=""/>
        <dsp:cNvSpPr/>
      </dsp:nvSpPr>
      <dsp:spPr>
        <a:xfrm>
          <a:off x="2140907" y="1236385"/>
          <a:ext cx="1764993" cy="1058995"/>
        </a:xfrm>
        <a:prstGeom prst="rect">
          <a:avLst/>
        </a:prstGeom>
        <a:solidFill>
          <a:schemeClr val="accent4">
            <a:hueOff val="4018737"/>
            <a:satOff val="-3611"/>
            <a:lumOff val="-5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A broader range of career options</a:t>
          </a:r>
        </a:p>
      </dsp:txBody>
      <dsp:txXfrm>
        <a:off x="2140907" y="1236385"/>
        <a:ext cx="1764993" cy="1058995"/>
      </dsp:txXfrm>
    </dsp:sp>
    <dsp:sp modelId="{AB66576B-DF33-4EA9-87FA-87356304ACBA}">
      <dsp:nvSpPr>
        <dsp:cNvPr id="0" name=""/>
        <dsp:cNvSpPr/>
      </dsp:nvSpPr>
      <dsp:spPr>
        <a:xfrm>
          <a:off x="4082399" y="1236385"/>
          <a:ext cx="1764993" cy="1058995"/>
        </a:xfrm>
        <a:prstGeom prst="rect">
          <a:avLst/>
        </a:prstGeom>
        <a:solidFill>
          <a:schemeClr val="accent4">
            <a:hueOff val="4822484"/>
            <a:satOff val="-4333"/>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Increase networking potential - access to key people in the public health world in your community</a:t>
          </a:r>
        </a:p>
      </dsp:txBody>
      <dsp:txXfrm>
        <a:off x="4082399" y="1236385"/>
        <a:ext cx="1764993" cy="1058995"/>
      </dsp:txXfrm>
    </dsp:sp>
    <dsp:sp modelId="{1FCEFEC7-259A-4660-9A9B-70288D3C62B5}">
      <dsp:nvSpPr>
        <dsp:cNvPr id="0" name=""/>
        <dsp:cNvSpPr/>
      </dsp:nvSpPr>
      <dsp:spPr>
        <a:xfrm>
          <a:off x="6023891" y="1236385"/>
          <a:ext cx="1764993" cy="1058995"/>
        </a:xfrm>
        <a:prstGeom prst="rect">
          <a:avLst/>
        </a:prstGeom>
        <a:solidFill>
          <a:schemeClr val="accent4">
            <a:hueOff val="5626232"/>
            <a:satOff val="-5056"/>
            <a:lumOff val="-8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Opportunity to travel or experience health from a different perspective</a:t>
          </a:r>
        </a:p>
      </dsp:txBody>
      <dsp:txXfrm>
        <a:off x="6023891" y="1236385"/>
        <a:ext cx="1764993" cy="1058995"/>
      </dsp:txXfrm>
    </dsp:sp>
    <dsp:sp modelId="{8A10EA78-5B64-49E2-98B3-ABC138F29656}">
      <dsp:nvSpPr>
        <dsp:cNvPr id="0" name=""/>
        <dsp:cNvSpPr/>
      </dsp:nvSpPr>
      <dsp:spPr>
        <a:xfrm>
          <a:off x="199414" y="2471880"/>
          <a:ext cx="1764993" cy="1058995"/>
        </a:xfrm>
        <a:prstGeom prst="rect">
          <a:avLst/>
        </a:prstGeom>
        <a:solidFill>
          <a:schemeClr val="accent4">
            <a:hueOff val="6429979"/>
            <a:satOff val="-5778"/>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It gives you credibility in public health circles and trying to advocate for change in your community (or outside of it) on a policy level</a:t>
          </a:r>
        </a:p>
      </dsp:txBody>
      <dsp:txXfrm>
        <a:off x="199414" y="2471880"/>
        <a:ext cx="1764993" cy="1058995"/>
      </dsp:txXfrm>
    </dsp:sp>
    <dsp:sp modelId="{539E02A0-0B4A-4374-8C4E-12DE3B6EB141}">
      <dsp:nvSpPr>
        <dsp:cNvPr id="0" name=""/>
        <dsp:cNvSpPr/>
      </dsp:nvSpPr>
      <dsp:spPr>
        <a:xfrm>
          <a:off x="2140907" y="2471880"/>
          <a:ext cx="1764993" cy="1058995"/>
        </a:xfrm>
        <a:prstGeom prst="rect">
          <a:avLst/>
        </a:prstGeom>
        <a:solidFill>
          <a:schemeClr val="accent4">
            <a:hueOff val="7233727"/>
            <a:satOff val="-6500"/>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Access to an institution with resources that can be used for the communities with which you work</a:t>
          </a:r>
        </a:p>
      </dsp:txBody>
      <dsp:txXfrm>
        <a:off x="2140907" y="2471880"/>
        <a:ext cx="1764993" cy="1058995"/>
      </dsp:txXfrm>
    </dsp:sp>
    <dsp:sp modelId="{C2A70801-F63A-4300-BF68-D028259FE902}">
      <dsp:nvSpPr>
        <dsp:cNvPr id="0" name=""/>
        <dsp:cNvSpPr/>
      </dsp:nvSpPr>
      <dsp:spPr>
        <a:xfrm>
          <a:off x="4082399" y="2471880"/>
          <a:ext cx="1764993" cy="1058995"/>
        </a:xfrm>
        <a:prstGeom prst="rect">
          <a:avLst/>
        </a:prstGeom>
        <a:solidFill>
          <a:schemeClr val="accent4">
            <a:hueOff val="8037474"/>
            <a:satOff val="-7222"/>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More competitive/unique during residency application process</a:t>
          </a:r>
        </a:p>
      </dsp:txBody>
      <dsp:txXfrm>
        <a:off x="4082399" y="2471880"/>
        <a:ext cx="1764993" cy="1058995"/>
      </dsp:txXfrm>
    </dsp:sp>
    <dsp:sp modelId="{227C601E-6985-4529-9D0E-A53DB139911C}">
      <dsp:nvSpPr>
        <dsp:cNvPr id="0" name=""/>
        <dsp:cNvSpPr/>
      </dsp:nvSpPr>
      <dsp:spPr>
        <a:xfrm>
          <a:off x="6023891" y="2471880"/>
          <a:ext cx="1764993" cy="1058995"/>
        </a:xfrm>
        <a:prstGeom prst="rect">
          <a:avLst/>
        </a:prstGeom>
        <a:solidFill>
          <a:schemeClr val="accent4">
            <a:hueOff val="8841222"/>
            <a:satOff val="-7945"/>
            <a:lumOff val="-12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Real life experience after MPH may give you the mental structure to better understand and process what you are doing and seeing.</a:t>
          </a:r>
        </a:p>
      </dsp:txBody>
      <dsp:txXfrm>
        <a:off x="6023891" y="2471880"/>
        <a:ext cx="1764993" cy="1058995"/>
      </dsp:txXfrm>
    </dsp:sp>
    <dsp:sp modelId="{5E4C3092-11C2-4E7A-AA19-B67F7ACCBBD1}">
      <dsp:nvSpPr>
        <dsp:cNvPr id="0" name=""/>
        <dsp:cNvSpPr/>
      </dsp:nvSpPr>
      <dsp:spPr>
        <a:xfrm>
          <a:off x="186927" y="3707375"/>
          <a:ext cx="7614444" cy="1058995"/>
        </a:xfrm>
        <a:prstGeom prst="rect">
          <a:avLst/>
        </a:prstGeom>
        <a:solidFill>
          <a:schemeClr val="accent4">
            <a:hueOff val="9644969"/>
            <a:satOff val="-8667"/>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Perspective: to see the bigger picture and what role you play in the broader medical system</a:t>
          </a:r>
          <a:endParaRPr lang="en-US" sz="1050" kern="1200" dirty="0"/>
        </a:p>
      </dsp:txBody>
      <dsp:txXfrm>
        <a:off x="186927" y="3707375"/>
        <a:ext cx="7614444" cy="1058995"/>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CFA6A6-7DCF-447A-88A4-1B9241B1AB78}">
      <dsp:nvSpPr>
        <dsp:cNvPr id="0" name=""/>
        <dsp:cNvSpPr/>
      </dsp:nvSpPr>
      <dsp:spPr>
        <a:xfrm>
          <a:off x="0" y="327363"/>
          <a:ext cx="6995564" cy="8883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2933" tIns="249936" rIns="54293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Public Service and Policy-Making: Federal, State, and Local Government, </a:t>
          </a:r>
        </a:p>
        <a:p>
          <a:pPr marL="114300" lvl="1" indent="-114300" algn="l" defTabSz="533400">
            <a:lnSpc>
              <a:spcPct val="90000"/>
            </a:lnSpc>
            <a:spcBef>
              <a:spcPct val="0"/>
            </a:spcBef>
            <a:spcAft>
              <a:spcPct val="15000"/>
            </a:spcAft>
            <a:buChar char="••"/>
          </a:pPr>
          <a:r>
            <a:rPr lang="en-US" sz="1200" kern="1200" dirty="0" smtClean="0"/>
            <a:t>Lobbying and Government Relations </a:t>
          </a:r>
        </a:p>
        <a:p>
          <a:pPr marL="114300" lvl="1" indent="-114300" algn="l" defTabSz="533400">
            <a:lnSpc>
              <a:spcPct val="90000"/>
            </a:lnSpc>
            <a:spcBef>
              <a:spcPct val="0"/>
            </a:spcBef>
            <a:spcAft>
              <a:spcPct val="15000"/>
            </a:spcAft>
            <a:buChar char="••"/>
          </a:pPr>
          <a:r>
            <a:rPr lang="en-US" sz="1200" kern="1200" dirty="0" smtClean="0"/>
            <a:t>Organized Medicine: Non-profits and Associations </a:t>
          </a:r>
        </a:p>
      </dsp:txBody>
      <dsp:txXfrm>
        <a:off x="0" y="327363"/>
        <a:ext cx="6995564" cy="888300"/>
      </dsp:txXfrm>
    </dsp:sp>
    <dsp:sp modelId="{4723D4E4-1EC8-46D9-9994-5A7C2BF44AF9}">
      <dsp:nvSpPr>
        <dsp:cNvPr id="0" name=""/>
        <dsp:cNvSpPr/>
      </dsp:nvSpPr>
      <dsp:spPr>
        <a:xfrm>
          <a:off x="349778" y="150243"/>
          <a:ext cx="4896894" cy="3542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91" tIns="0" rIns="185091" bIns="0" numCol="1" spcCol="1270" anchor="ctr" anchorCtr="0">
          <a:noAutofit/>
        </a:bodyPr>
        <a:lstStyle/>
        <a:p>
          <a:pPr lvl="0" algn="l" defTabSz="533400">
            <a:lnSpc>
              <a:spcPct val="90000"/>
            </a:lnSpc>
            <a:spcBef>
              <a:spcPct val="0"/>
            </a:spcBef>
            <a:spcAft>
              <a:spcPct val="35000"/>
            </a:spcAft>
          </a:pPr>
          <a:r>
            <a:rPr lang="en-US" sz="1200" kern="1200" dirty="0" smtClean="0"/>
            <a:t>Policy positions </a:t>
          </a:r>
          <a:endParaRPr lang="en-US" sz="1200" kern="1200" dirty="0"/>
        </a:p>
      </dsp:txBody>
      <dsp:txXfrm>
        <a:off x="349778" y="150243"/>
        <a:ext cx="4896894" cy="354240"/>
      </dsp:txXfrm>
    </dsp:sp>
    <dsp:sp modelId="{9A7C4970-8487-4AE0-8DDB-6960EF827999}">
      <dsp:nvSpPr>
        <dsp:cNvPr id="0" name=""/>
        <dsp:cNvSpPr/>
      </dsp:nvSpPr>
      <dsp:spPr>
        <a:xfrm>
          <a:off x="0" y="1457583"/>
          <a:ext cx="6995564" cy="888300"/>
        </a:xfrm>
        <a:prstGeom prst="rect">
          <a:avLst/>
        </a:prstGeom>
        <a:solidFill>
          <a:schemeClr val="lt1">
            <a:alpha val="90000"/>
            <a:hueOff val="0"/>
            <a:satOff val="0"/>
            <a:lumOff val="0"/>
            <a:alphaOff val="0"/>
          </a:schemeClr>
        </a:solidFill>
        <a:ln w="25400" cap="flat" cmpd="sng" algn="ctr">
          <a:solidFill>
            <a:schemeClr val="accent4">
              <a:hueOff val="2411242"/>
              <a:satOff val="-2167"/>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2933" tIns="249936" rIns="54293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Physician Executive Careers: Hospitals and Healthcare Management Companies </a:t>
          </a:r>
        </a:p>
        <a:p>
          <a:pPr marL="114300" lvl="1" indent="-114300" algn="l" defTabSz="533400">
            <a:lnSpc>
              <a:spcPct val="90000"/>
            </a:lnSpc>
            <a:spcBef>
              <a:spcPct val="0"/>
            </a:spcBef>
            <a:spcAft>
              <a:spcPct val="15000"/>
            </a:spcAft>
            <a:buChar char="••"/>
          </a:pPr>
          <a:r>
            <a:rPr lang="en-US" sz="1200" kern="1200" dirty="0" smtClean="0"/>
            <a:t>Informatics </a:t>
          </a:r>
        </a:p>
        <a:p>
          <a:pPr marL="114300" lvl="1" indent="-114300" algn="l" defTabSz="533400">
            <a:lnSpc>
              <a:spcPct val="90000"/>
            </a:lnSpc>
            <a:spcBef>
              <a:spcPct val="0"/>
            </a:spcBef>
            <a:spcAft>
              <a:spcPct val="15000"/>
            </a:spcAft>
            <a:buChar char="••"/>
          </a:pPr>
          <a:r>
            <a:rPr lang="en-US" sz="1200" kern="1200" dirty="0" smtClean="0"/>
            <a:t>Consulting </a:t>
          </a:r>
        </a:p>
      </dsp:txBody>
      <dsp:txXfrm>
        <a:off x="0" y="1457583"/>
        <a:ext cx="6995564" cy="888300"/>
      </dsp:txXfrm>
    </dsp:sp>
    <dsp:sp modelId="{952F7AA4-208C-431D-B71D-63CBEDFD801B}">
      <dsp:nvSpPr>
        <dsp:cNvPr id="0" name=""/>
        <dsp:cNvSpPr/>
      </dsp:nvSpPr>
      <dsp:spPr>
        <a:xfrm>
          <a:off x="349778" y="1280463"/>
          <a:ext cx="4896894" cy="354240"/>
        </a:xfrm>
        <a:prstGeom prst="roundRect">
          <a:avLst/>
        </a:prstGeom>
        <a:solidFill>
          <a:schemeClr val="accent4">
            <a:hueOff val="2411242"/>
            <a:satOff val="-2167"/>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91" tIns="0" rIns="185091" bIns="0" numCol="1" spcCol="1270" anchor="ctr" anchorCtr="0">
          <a:noAutofit/>
        </a:bodyPr>
        <a:lstStyle/>
        <a:p>
          <a:pPr lvl="0" algn="l" defTabSz="533400">
            <a:lnSpc>
              <a:spcPct val="90000"/>
            </a:lnSpc>
            <a:spcBef>
              <a:spcPct val="0"/>
            </a:spcBef>
            <a:spcAft>
              <a:spcPct val="35000"/>
            </a:spcAft>
          </a:pPr>
          <a:r>
            <a:rPr lang="en-US" sz="1200" kern="1200" dirty="0" smtClean="0"/>
            <a:t>Business and Industry </a:t>
          </a:r>
        </a:p>
      </dsp:txBody>
      <dsp:txXfrm>
        <a:off x="349778" y="1280463"/>
        <a:ext cx="4896894" cy="354240"/>
      </dsp:txXfrm>
    </dsp:sp>
    <dsp:sp modelId="{F94F9B87-1DEF-472E-9280-1CB7EE913872}">
      <dsp:nvSpPr>
        <dsp:cNvPr id="0" name=""/>
        <dsp:cNvSpPr/>
      </dsp:nvSpPr>
      <dsp:spPr>
        <a:xfrm>
          <a:off x="0" y="2587803"/>
          <a:ext cx="6995564" cy="302400"/>
        </a:xfrm>
        <a:prstGeom prst="rect">
          <a:avLst/>
        </a:prstGeom>
        <a:solidFill>
          <a:schemeClr val="lt1">
            <a:alpha val="90000"/>
            <a:hueOff val="0"/>
            <a:satOff val="0"/>
            <a:lumOff val="0"/>
            <a:alphaOff val="0"/>
          </a:schemeClr>
        </a:solidFill>
        <a:ln w="25400" cap="flat" cmpd="sng" algn="ctr">
          <a:solidFill>
            <a:schemeClr val="accent4">
              <a:hueOff val="4822484"/>
              <a:satOff val="-4333"/>
              <a:lumOff val="-686"/>
              <a:alphaOff val="0"/>
            </a:schemeClr>
          </a:solidFill>
          <a:prstDash val="solid"/>
        </a:ln>
        <a:effectLst/>
      </dsp:spPr>
      <dsp:style>
        <a:lnRef idx="2">
          <a:scrgbClr r="0" g="0" b="0"/>
        </a:lnRef>
        <a:fillRef idx="1">
          <a:scrgbClr r="0" g="0" b="0"/>
        </a:fillRef>
        <a:effectRef idx="0">
          <a:scrgbClr r="0" g="0" b="0"/>
        </a:effectRef>
        <a:fontRef idx="minor"/>
      </dsp:style>
    </dsp:sp>
    <dsp:sp modelId="{7D591D55-8288-4982-A93A-FAAB8026C0CB}">
      <dsp:nvSpPr>
        <dsp:cNvPr id="0" name=""/>
        <dsp:cNvSpPr/>
      </dsp:nvSpPr>
      <dsp:spPr>
        <a:xfrm>
          <a:off x="349778" y="2410683"/>
          <a:ext cx="4896894" cy="354240"/>
        </a:xfrm>
        <a:prstGeom prst="roundRect">
          <a:avLst/>
        </a:prstGeom>
        <a:solidFill>
          <a:schemeClr val="accent4">
            <a:hueOff val="4822484"/>
            <a:satOff val="-4333"/>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91" tIns="0" rIns="185091" bIns="0" numCol="1" spcCol="1270" anchor="ctr" anchorCtr="0">
          <a:noAutofit/>
        </a:bodyPr>
        <a:lstStyle/>
        <a:p>
          <a:pPr lvl="0" algn="l" defTabSz="533400">
            <a:lnSpc>
              <a:spcPct val="90000"/>
            </a:lnSpc>
            <a:spcBef>
              <a:spcPct val="0"/>
            </a:spcBef>
            <a:spcAft>
              <a:spcPct val="35000"/>
            </a:spcAft>
          </a:pPr>
          <a:r>
            <a:rPr lang="en-US" sz="1200" kern="1200" dirty="0" smtClean="0"/>
            <a:t>Pharmaceutical Research </a:t>
          </a:r>
        </a:p>
      </dsp:txBody>
      <dsp:txXfrm>
        <a:off x="349778" y="2410683"/>
        <a:ext cx="4896894" cy="354240"/>
      </dsp:txXfrm>
    </dsp:sp>
    <dsp:sp modelId="{15612093-000C-4192-8BB2-40B369B83842}">
      <dsp:nvSpPr>
        <dsp:cNvPr id="0" name=""/>
        <dsp:cNvSpPr/>
      </dsp:nvSpPr>
      <dsp:spPr>
        <a:xfrm>
          <a:off x="0" y="3132123"/>
          <a:ext cx="6995564" cy="699300"/>
        </a:xfrm>
        <a:prstGeom prst="rect">
          <a:avLst/>
        </a:prstGeom>
        <a:solidFill>
          <a:schemeClr val="lt1">
            <a:alpha val="90000"/>
            <a:hueOff val="0"/>
            <a:satOff val="0"/>
            <a:lumOff val="0"/>
            <a:alphaOff val="0"/>
          </a:schemeClr>
        </a:solidFill>
        <a:ln w="25400" cap="flat" cmpd="sng" algn="ctr">
          <a:solidFill>
            <a:schemeClr val="accent4">
              <a:hueOff val="7233727"/>
              <a:satOff val="-6500"/>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2933" tIns="249936" rIns="54293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Print Journalism and Writing </a:t>
          </a:r>
        </a:p>
        <a:p>
          <a:pPr marL="114300" lvl="1" indent="-114300" algn="l" defTabSz="533400">
            <a:lnSpc>
              <a:spcPct val="90000"/>
            </a:lnSpc>
            <a:spcBef>
              <a:spcPct val="0"/>
            </a:spcBef>
            <a:spcAft>
              <a:spcPct val="15000"/>
            </a:spcAft>
            <a:buChar char="••"/>
          </a:pPr>
          <a:r>
            <a:rPr lang="en-US" sz="1200" kern="1200" dirty="0" smtClean="0"/>
            <a:t>Broadcast Journalism </a:t>
          </a:r>
        </a:p>
      </dsp:txBody>
      <dsp:txXfrm>
        <a:off x="0" y="3132123"/>
        <a:ext cx="6995564" cy="699300"/>
      </dsp:txXfrm>
    </dsp:sp>
    <dsp:sp modelId="{0FA29DBC-768F-4287-846F-19C126613C61}">
      <dsp:nvSpPr>
        <dsp:cNvPr id="0" name=""/>
        <dsp:cNvSpPr/>
      </dsp:nvSpPr>
      <dsp:spPr>
        <a:xfrm>
          <a:off x="349778" y="2955003"/>
          <a:ext cx="4896894" cy="354240"/>
        </a:xfrm>
        <a:prstGeom prst="roundRect">
          <a:avLst/>
        </a:prstGeom>
        <a:solidFill>
          <a:schemeClr val="accent4">
            <a:hueOff val="7233727"/>
            <a:satOff val="-6500"/>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91" tIns="0" rIns="185091" bIns="0" numCol="1" spcCol="1270" anchor="ctr" anchorCtr="0">
          <a:noAutofit/>
        </a:bodyPr>
        <a:lstStyle/>
        <a:p>
          <a:pPr lvl="0" algn="l" defTabSz="533400">
            <a:lnSpc>
              <a:spcPct val="90000"/>
            </a:lnSpc>
            <a:spcBef>
              <a:spcPct val="0"/>
            </a:spcBef>
            <a:spcAft>
              <a:spcPct val="35000"/>
            </a:spcAft>
          </a:pPr>
          <a:r>
            <a:rPr lang="en-US" sz="1200" kern="1200" dirty="0" smtClean="0"/>
            <a:t>Communications </a:t>
          </a:r>
        </a:p>
      </dsp:txBody>
      <dsp:txXfrm>
        <a:off x="349778" y="2955003"/>
        <a:ext cx="4896894" cy="354240"/>
      </dsp:txXfrm>
    </dsp:sp>
    <dsp:sp modelId="{B79783E8-DCBD-4FDD-8CB6-628B7AFC1654}">
      <dsp:nvSpPr>
        <dsp:cNvPr id="0" name=""/>
        <dsp:cNvSpPr/>
      </dsp:nvSpPr>
      <dsp:spPr>
        <a:xfrm>
          <a:off x="0" y="4073343"/>
          <a:ext cx="6995564" cy="888300"/>
        </a:xfrm>
        <a:prstGeom prst="rect">
          <a:avLst/>
        </a:prstGeom>
        <a:solidFill>
          <a:schemeClr val="lt1">
            <a:alpha val="90000"/>
            <a:hueOff val="0"/>
            <a:satOff val="0"/>
            <a:lumOff val="0"/>
            <a:alphaOff val="0"/>
          </a:schemeClr>
        </a:solidFill>
        <a:ln w="25400" cap="flat" cmpd="sng" algn="ctr">
          <a:solidFill>
            <a:schemeClr val="accent4">
              <a:hueOff val="9644969"/>
              <a:satOff val="-8667"/>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2933" tIns="249936" rIns="54293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Aerospace Medicine </a:t>
          </a:r>
        </a:p>
        <a:p>
          <a:pPr marL="114300" lvl="1" indent="-114300" algn="l" defTabSz="533400">
            <a:lnSpc>
              <a:spcPct val="90000"/>
            </a:lnSpc>
            <a:spcBef>
              <a:spcPct val="0"/>
            </a:spcBef>
            <a:spcAft>
              <a:spcPct val="15000"/>
            </a:spcAft>
            <a:buChar char="••"/>
          </a:pPr>
          <a:r>
            <a:rPr lang="en-US" sz="1200" kern="1200" dirty="0" smtClean="0"/>
            <a:t>International Medicine</a:t>
          </a:r>
        </a:p>
        <a:p>
          <a:pPr marL="114300" lvl="1" indent="-114300" algn="l" defTabSz="533400">
            <a:lnSpc>
              <a:spcPct val="90000"/>
            </a:lnSpc>
            <a:spcBef>
              <a:spcPct val="0"/>
            </a:spcBef>
            <a:spcAft>
              <a:spcPct val="15000"/>
            </a:spcAft>
            <a:buChar char="••"/>
          </a:pPr>
          <a:r>
            <a:rPr lang="en-US" sz="1200" kern="1200" dirty="0" smtClean="0"/>
            <a:t>Bioterrorism</a:t>
          </a:r>
        </a:p>
      </dsp:txBody>
      <dsp:txXfrm>
        <a:off x="0" y="4073343"/>
        <a:ext cx="6995564" cy="888300"/>
      </dsp:txXfrm>
    </dsp:sp>
    <dsp:sp modelId="{02CB5D67-5EEF-40AD-AB73-124B420BD172}">
      <dsp:nvSpPr>
        <dsp:cNvPr id="0" name=""/>
        <dsp:cNvSpPr/>
      </dsp:nvSpPr>
      <dsp:spPr>
        <a:xfrm>
          <a:off x="349778" y="3896223"/>
          <a:ext cx="4896894" cy="354240"/>
        </a:xfrm>
        <a:prstGeom prst="roundRect">
          <a:avLst/>
        </a:prstGeom>
        <a:solidFill>
          <a:schemeClr val="accent4">
            <a:hueOff val="9644969"/>
            <a:satOff val="-8667"/>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91" tIns="0" rIns="185091" bIns="0" numCol="1" spcCol="1270" anchor="ctr" anchorCtr="0">
          <a:noAutofit/>
        </a:bodyPr>
        <a:lstStyle/>
        <a:p>
          <a:pPr lvl="0" algn="l" defTabSz="533400">
            <a:lnSpc>
              <a:spcPct val="90000"/>
            </a:lnSpc>
            <a:spcBef>
              <a:spcPct val="0"/>
            </a:spcBef>
            <a:spcAft>
              <a:spcPct val="35000"/>
            </a:spcAft>
          </a:pPr>
          <a:r>
            <a:rPr lang="en-US" sz="1200" kern="1200" dirty="0" smtClean="0"/>
            <a:t>Non-traditional Environments </a:t>
          </a:r>
        </a:p>
      </dsp:txBody>
      <dsp:txXfrm>
        <a:off x="349778" y="3896223"/>
        <a:ext cx="4896894" cy="35424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190260-A26F-E044-99A7-9169FB7B29CF}">
      <dsp:nvSpPr>
        <dsp:cNvPr id="0" name=""/>
        <dsp:cNvSpPr/>
      </dsp:nvSpPr>
      <dsp:spPr>
        <a:xfrm>
          <a:off x="0" y="2884"/>
          <a:ext cx="6618872" cy="5276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The Armed Forces</a:t>
          </a:r>
          <a:endParaRPr lang="en-US" sz="2200" kern="1200" dirty="0"/>
        </a:p>
      </dsp:txBody>
      <dsp:txXfrm>
        <a:off x="0" y="2884"/>
        <a:ext cx="6618872" cy="527670"/>
      </dsp:txXfrm>
    </dsp:sp>
    <dsp:sp modelId="{0B09AEC2-CA40-E74E-8564-27BEA0D0300A}">
      <dsp:nvSpPr>
        <dsp:cNvPr id="0" name=""/>
        <dsp:cNvSpPr/>
      </dsp:nvSpPr>
      <dsp:spPr>
        <a:xfrm>
          <a:off x="0" y="593914"/>
          <a:ext cx="6618872" cy="527670"/>
        </a:xfrm>
        <a:prstGeom prst="roundRect">
          <a:avLst/>
        </a:prstGeom>
        <a:solidFill>
          <a:schemeClr val="accent4">
            <a:hueOff val="1377853"/>
            <a:satOff val="-1238"/>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General and Family Practice</a:t>
          </a:r>
          <a:endParaRPr lang="en-US" sz="2200" kern="1200" dirty="0"/>
        </a:p>
      </dsp:txBody>
      <dsp:txXfrm>
        <a:off x="0" y="593914"/>
        <a:ext cx="6618872" cy="527670"/>
      </dsp:txXfrm>
    </dsp:sp>
    <dsp:sp modelId="{D75BE72F-1649-9844-9976-517BB4F31F9D}">
      <dsp:nvSpPr>
        <dsp:cNvPr id="0" name=""/>
        <dsp:cNvSpPr/>
      </dsp:nvSpPr>
      <dsp:spPr>
        <a:xfrm>
          <a:off x="0" y="1184944"/>
          <a:ext cx="6618872" cy="527670"/>
        </a:xfrm>
        <a:prstGeom prst="roundRect">
          <a:avLst/>
        </a:prstGeom>
        <a:solidFill>
          <a:schemeClr val="accent4">
            <a:hueOff val="2755705"/>
            <a:satOff val="-2476"/>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Government</a:t>
          </a:r>
          <a:endParaRPr lang="en-US" sz="2200" kern="1200" dirty="0"/>
        </a:p>
      </dsp:txBody>
      <dsp:txXfrm>
        <a:off x="0" y="1184944"/>
        <a:ext cx="6618872" cy="527670"/>
      </dsp:txXfrm>
    </dsp:sp>
    <dsp:sp modelId="{88075DA3-119C-494F-AF65-E88691A8D24E}">
      <dsp:nvSpPr>
        <dsp:cNvPr id="0" name=""/>
        <dsp:cNvSpPr/>
      </dsp:nvSpPr>
      <dsp:spPr>
        <a:xfrm>
          <a:off x="0" y="1775974"/>
          <a:ext cx="6618872" cy="527670"/>
        </a:xfrm>
        <a:prstGeom prst="roundRect">
          <a:avLst/>
        </a:prstGeom>
        <a:solidFill>
          <a:schemeClr val="accent4">
            <a:hueOff val="4133558"/>
            <a:satOff val="-3714"/>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International Health Agencies</a:t>
          </a:r>
          <a:endParaRPr lang="en-US" sz="2200" kern="1200" dirty="0"/>
        </a:p>
      </dsp:txBody>
      <dsp:txXfrm>
        <a:off x="0" y="1775974"/>
        <a:ext cx="6618872" cy="527670"/>
      </dsp:txXfrm>
    </dsp:sp>
    <dsp:sp modelId="{0B128790-2420-E841-84BA-219964A19E93}">
      <dsp:nvSpPr>
        <dsp:cNvPr id="0" name=""/>
        <dsp:cNvSpPr/>
      </dsp:nvSpPr>
      <dsp:spPr>
        <a:xfrm>
          <a:off x="0" y="2367005"/>
          <a:ext cx="6618872" cy="527670"/>
        </a:xfrm>
        <a:prstGeom prst="roundRect">
          <a:avLst/>
        </a:prstGeom>
        <a:solidFill>
          <a:schemeClr val="accent4">
            <a:hueOff val="5511411"/>
            <a:satOff val="-4953"/>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Hospitals</a:t>
          </a:r>
          <a:endParaRPr lang="en-US" sz="2200" kern="1200" dirty="0"/>
        </a:p>
      </dsp:txBody>
      <dsp:txXfrm>
        <a:off x="0" y="2367005"/>
        <a:ext cx="6618872" cy="527670"/>
      </dsp:txXfrm>
    </dsp:sp>
    <dsp:sp modelId="{1296D0D4-107E-8F49-807B-2A673E5EC7D7}">
      <dsp:nvSpPr>
        <dsp:cNvPr id="0" name=""/>
        <dsp:cNvSpPr/>
      </dsp:nvSpPr>
      <dsp:spPr>
        <a:xfrm>
          <a:off x="0" y="2958035"/>
          <a:ext cx="6618872" cy="527670"/>
        </a:xfrm>
        <a:prstGeom prst="roundRect">
          <a:avLst/>
        </a:prstGeom>
        <a:solidFill>
          <a:schemeClr val="accent4">
            <a:hueOff val="6889264"/>
            <a:satOff val="-6191"/>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Health Centers</a:t>
          </a:r>
          <a:endParaRPr lang="en-US" sz="2200" kern="1200" dirty="0"/>
        </a:p>
      </dsp:txBody>
      <dsp:txXfrm>
        <a:off x="0" y="2958035"/>
        <a:ext cx="6618872" cy="527670"/>
      </dsp:txXfrm>
    </dsp:sp>
    <dsp:sp modelId="{C5275F56-D242-0F42-839F-414DB433F876}">
      <dsp:nvSpPr>
        <dsp:cNvPr id="0" name=""/>
        <dsp:cNvSpPr/>
      </dsp:nvSpPr>
      <dsp:spPr>
        <a:xfrm>
          <a:off x="0" y="3549065"/>
          <a:ext cx="6618872" cy="527670"/>
        </a:xfrm>
        <a:prstGeom prst="roundRect">
          <a:avLst/>
        </a:prstGeom>
        <a:solidFill>
          <a:schemeClr val="accent4">
            <a:hueOff val="8267117"/>
            <a:satOff val="-7429"/>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Health Maintenance Organizations</a:t>
          </a:r>
          <a:endParaRPr lang="en-US" sz="2200" kern="1200" dirty="0"/>
        </a:p>
      </dsp:txBody>
      <dsp:txXfrm>
        <a:off x="0" y="3549065"/>
        <a:ext cx="6618872" cy="527670"/>
      </dsp:txXfrm>
    </dsp:sp>
    <dsp:sp modelId="{2BCCB2DB-6F2C-634C-BE4A-582C35512B31}">
      <dsp:nvSpPr>
        <dsp:cNvPr id="0" name=""/>
        <dsp:cNvSpPr/>
      </dsp:nvSpPr>
      <dsp:spPr>
        <a:xfrm>
          <a:off x="0" y="4140095"/>
          <a:ext cx="6618872" cy="527670"/>
        </a:xfrm>
        <a:prstGeom prst="roundRect">
          <a:avLst/>
        </a:prstGeom>
        <a:solidFill>
          <a:schemeClr val="accent4">
            <a:hueOff val="9644969"/>
            <a:satOff val="-8667"/>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Industry</a:t>
          </a:r>
          <a:endParaRPr lang="en-US" sz="2200" kern="1200" dirty="0"/>
        </a:p>
      </dsp:txBody>
      <dsp:txXfrm>
        <a:off x="0" y="4140095"/>
        <a:ext cx="6618872" cy="5276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29EF88-132A-42BE-BCD4-6846C4BB1B64}">
      <dsp:nvSpPr>
        <dsp:cNvPr id="0" name=""/>
        <dsp:cNvSpPr/>
      </dsp:nvSpPr>
      <dsp:spPr>
        <a:xfrm>
          <a:off x="0" y="175394"/>
          <a:ext cx="6096000" cy="27258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Services for the Poor</a:t>
          </a:r>
          <a:endParaRPr lang="en-US" sz="1600" kern="1200" dirty="0"/>
        </a:p>
      </dsp:txBody>
      <dsp:txXfrm>
        <a:off x="0" y="175394"/>
        <a:ext cx="6096000" cy="272587"/>
      </dsp:txXfrm>
    </dsp:sp>
    <dsp:sp modelId="{DC572E77-888C-4A51-A6A1-1ED47E4880BA}">
      <dsp:nvSpPr>
        <dsp:cNvPr id="0" name=""/>
        <dsp:cNvSpPr/>
      </dsp:nvSpPr>
      <dsp:spPr>
        <a:xfrm rot="10800000" flipV="1">
          <a:off x="0" y="466918"/>
          <a:ext cx="6096000" cy="278284"/>
        </a:xfrm>
        <a:prstGeom prst="roundRect">
          <a:avLst/>
        </a:prstGeom>
        <a:solidFill>
          <a:schemeClr val="accent4">
            <a:hueOff val="3214990"/>
            <a:satOff val="-2889"/>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Sanitation and Clean Water</a:t>
          </a:r>
          <a:endParaRPr lang="en-US" sz="1600" kern="1200" dirty="0"/>
        </a:p>
      </dsp:txBody>
      <dsp:txXfrm rot="10800000" flipV="1">
        <a:off x="0" y="466918"/>
        <a:ext cx="6096000" cy="278284"/>
      </dsp:txXfrm>
    </dsp:sp>
    <dsp:sp modelId="{AB646773-EC90-4E33-BFB3-112046BEC836}">
      <dsp:nvSpPr>
        <dsp:cNvPr id="0" name=""/>
        <dsp:cNvSpPr/>
      </dsp:nvSpPr>
      <dsp:spPr>
        <a:xfrm>
          <a:off x="0" y="757219"/>
          <a:ext cx="6096000" cy="315915"/>
        </a:xfrm>
        <a:prstGeom prst="roundRect">
          <a:avLst/>
        </a:prstGeom>
        <a:solidFill>
          <a:schemeClr val="accent4">
            <a:hueOff val="6429979"/>
            <a:satOff val="-5778"/>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Restaurant Inspections</a:t>
          </a:r>
          <a:endParaRPr lang="en-US" sz="1600" kern="1200" dirty="0"/>
        </a:p>
      </dsp:txBody>
      <dsp:txXfrm>
        <a:off x="0" y="757219"/>
        <a:ext cx="6096000" cy="315915"/>
      </dsp:txXfrm>
    </dsp:sp>
    <dsp:sp modelId="{FEAF13BF-2AB6-4D50-A3EF-9A4055C97D06}">
      <dsp:nvSpPr>
        <dsp:cNvPr id="0" name=""/>
        <dsp:cNvSpPr/>
      </dsp:nvSpPr>
      <dsp:spPr>
        <a:xfrm rot="10800000" flipV="1">
          <a:off x="0" y="1099003"/>
          <a:ext cx="6096000" cy="265704"/>
        </a:xfrm>
        <a:prstGeom prst="roundRect">
          <a:avLst/>
        </a:prstGeom>
        <a:solidFill>
          <a:schemeClr val="accent4">
            <a:hueOff val="9644969"/>
            <a:satOff val="-8667"/>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STIs and TB Clinics</a:t>
          </a:r>
          <a:endParaRPr lang="en-US" sz="1600" kern="1200" dirty="0"/>
        </a:p>
      </dsp:txBody>
      <dsp:txXfrm rot="10800000" flipV="1">
        <a:off x="0" y="1099003"/>
        <a:ext cx="6096000" cy="26570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A19A49-AA10-445D-B447-CF03E1C22E2E}">
      <dsp:nvSpPr>
        <dsp:cNvPr id="0" name=""/>
        <dsp:cNvSpPr/>
      </dsp:nvSpPr>
      <dsp:spPr>
        <a:xfrm rot="16200000">
          <a:off x="-1533023" y="1537444"/>
          <a:ext cx="4625975" cy="1551086"/>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8692" bIns="0" numCol="1" spcCol="1270" anchor="ctr" anchorCtr="0">
          <a:noAutofit/>
        </a:bodyPr>
        <a:lstStyle/>
        <a:p>
          <a:pPr lvl="0" algn="l" defTabSz="533400">
            <a:lnSpc>
              <a:spcPct val="90000"/>
            </a:lnSpc>
            <a:spcBef>
              <a:spcPct val="0"/>
            </a:spcBef>
            <a:spcAft>
              <a:spcPct val="35000"/>
            </a:spcAft>
          </a:pPr>
          <a:r>
            <a:rPr lang="en-US" sz="1200" kern="1200" dirty="0" smtClean="0"/>
            <a:t>The science of protecting and improving the health of communities through education, promotion of healthy lifestyles, and research for disease and injury prevention. </a:t>
          </a:r>
          <a:endParaRPr lang="en-US" sz="1200" kern="1200" dirty="0"/>
        </a:p>
      </dsp:txBody>
      <dsp:txXfrm rot="16200000">
        <a:off x="-1533023" y="1537444"/>
        <a:ext cx="4625975" cy="1551086"/>
      </dsp:txXfrm>
    </dsp:sp>
    <dsp:sp modelId="{52A419DE-950D-45D7-A1E5-23FB4538845D}">
      <dsp:nvSpPr>
        <dsp:cNvPr id="0" name=""/>
        <dsp:cNvSpPr/>
      </dsp:nvSpPr>
      <dsp:spPr>
        <a:xfrm rot="16200000">
          <a:off x="134394" y="1537444"/>
          <a:ext cx="4625975" cy="1551086"/>
        </a:xfrm>
        <a:prstGeom prst="flowChartManualOperation">
          <a:avLst/>
        </a:prstGeom>
        <a:solidFill>
          <a:schemeClr val="accent4">
            <a:hueOff val="2411242"/>
            <a:satOff val="-2167"/>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8692" bIns="0" numCol="1" spcCol="1270" anchor="ctr" anchorCtr="0">
          <a:noAutofit/>
        </a:bodyPr>
        <a:lstStyle/>
        <a:p>
          <a:pPr lvl="0" algn="l" defTabSz="533400">
            <a:lnSpc>
              <a:spcPct val="90000"/>
            </a:lnSpc>
            <a:spcBef>
              <a:spcPct val="0"/>
            </a:spcBef>
            <a:spcAft>
              <a:spcPct val="35000"/>
            </a:spcAft>
          </a:pPr>
          <a:r>
            <a:rPr lang="en-US" sz="1200" kern="1200" dirty="0" smtClean="0"/>
            <a:t>Public health professionals analyze the effect on health of genetics, personal choice and the environment in order to develop programs that protect the health of your family and community.</a:t>
          </a:r>
          <a:endParaRPr lang="en-US" sz="1200" kern="1200" dirty="0"/>
        </a:p>
      </dsp:txBody>
      <dsp:txXfrm rot="16200000">
        <a:off x="134394" y="1537444"/>
        <a:ext cx="4625975" cy="1551086"/>
      </dsp:txXfrm>
    </dsp:sp>
    <dsp:sp modelId="{C8F259A7-AA80-43BE-973D-020635DB7A97}">
      <dsp:nvSpPr>
        <dsp:cNvPr id="0" name=""/>
        <dsp:cNvSpPr/>
      </dsp:nvSpPr>
      <dsp:spPr>
        <a:xfrm rot="16200000">
          <a:off x="1801812" y="1537444"/>
          <a:ext cx="4625975" cy="1551086"/>
        </a:xfrm>
        <a:prstGeom prst="flowChartManualOperation">
          <a:avLst/>
        </a:prstGeom>
        <a:solidFill>
          <a:schemeClr val="accent4">
            <a:hueOff val="4822484"/>
            <a:satOff val="-4333"/>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8692" bIns="0" numCol="1" spcCol="1270" anchor="ctr" anchorCtr="0">
          <a:noAutofit/>
        </a:bodyPr>
        <a:lstStyle/>
        <a:p>
          <a:pPr lvl="0" algn="l" defTabSz="533400">
            <a:lnSpc>
              <a:spcPct val="90000"/>
            </a:lnSpc>
            <a:spcBef>
              <a:spcPct val="0"/>
            </a:spcBef>
            <a:spcAft>
              <a:spcPct val="35000"/>
            </a:spcAft>
          </a:pPr>
          <a:r>
            <a:rPr lang="en-US" sz="1200" kern="1200" dirty="0" smtClean="0"/>
            <a:t>Concerned with protecting the health of entire populations, as small as a local neighborhood, or as  big as an entire country. </a:t>
          </a:r>
          <a:endParaRPr lang="en-US" sz="1200" kern="1200" dirty="0"/>
        </a:p>
      </dsp:txBody>
      <dsp:txXfrm rot="16200000">
        <a:off x="1801812" y="1537444"/>
        <a:ext cx="4625975" cy="1551086"/>
      </dsp:txXfrm>
    </dsp:sp>
    <dsp:sp modelId="{D528F67D-3C6A-49E9-9879-18F17EC5A94E}">
      <dsp:nvSpPr>
        <dsp:cNvPr id="0" name=""/>
        <dsp:cNvSpPr/>
      </dsp:nvSpPr>
      <dsp:spPr>
        <a:xfrm rot="16200000">
          <a:off x="3469230" y="1537444"/>
          <a:ext cx="4625975" cy="1551086"/>
        </a:xfrm>
        <a:prstGeom prst="flowChartManualOperation">
          <a:avLst/>
        </a:prstGeom>
        <a:solidFill>
          <a:schemeClr val="accent4">
            <a:hueOff val="7233727"/>
            <a:satOff val="-6500"/>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8692" bIns="0" numCol="1" spcCol="1270" anchor="ctr" anchorCtr="0">
          <a:noAutofit/>
        </a:bodyPr>
        <a:lstStyle/>
        <a:p>
          <a:pPr lvl="0" algn="l" defTabSz="533400">
            <a:lnSpc>
              <a:spcPct val="90000"/>
            </a:lnSpc>
            <a:spcBef>
              <a:spcPct val="0"/>
            </a:spcBef>
            <a:spcAft>
              <a:spcPct val="35000"/>
            </a:spcAft>
          </a:pPr>
          <a:r>
            <a:rPr lang="en-US" sz="1200" kern="1200" dirty="0" smtClean="0"/>
            <a:t>Public health professionals try to prevent problems from happening or re-occurring through implementing educational programs, developing policies, administering services, regulating health systems and some health professions, and conducting research.</a:t>
          </a:r>
          <a:endParaRPr lang="en-US" sz="1200" kern="1200" dirty="0"/>
        </a:p>
      </dsp:txBody>
      <dsp:txXfrm rot="16200000">
        <a:off x="3469230" y="1537444"/>
        <a:ext cx="4625975" cy="1551086"/>
      </dsp:txXfrm>
    </dsp:sp>
    <dsp:sp modelId="{85D3054F-0370-454B-96CE-1CC16D7864F5}">
      <dsp:nvSpPr>
        <dsp:cNvPr id="0" name=""/>
        <dsp:cNvSpPr/>
      </dsp:nvSpPr>
      <dsp:spPr>
        <a:xfrm rot="16200000">
          <a:off x="5136648" y="1537444"/>
          <a:ext cx="4625975" cy="1551086"/>
        </a:xfrm>
        <a:prstGeom prst="flowChartManualOperation">
          <a:avLst/>
        </a:prstGeom>
        <a:solidFill>
          <a:schemeClr val="accent4">
            <a:hueOff val="9644969"/>
            <a:satOff val="-8667"/>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8692" bIns="0" numCol="1" spcCol="1270" anchor="ctr" anchorCtr="0">
          <a:noAutofit/>
        </a:bodyPr>
        <a:lstStyle/>
        <a:p>
          <a:pPr lvl="0" algn="l" defTabSz="533400">
            <a:lnSpc>
              <a:spcPct val="90000"/>
            </a:lnSpc>
            <a:spcBef>
              <a:spcPct val="0"/>
            </a:spcBef>
            <a:spcAft>
              <a:spcPct val="35000"/>
            </a:spcAft>
          </a:pPr>
          <a:r>
            <a:rPr lang="en-US" sz="1200" kern="1200" dirty="0" smtClean="0"/>
            <a:t>A field that is concerned with limiting health disparities and a large part of public health is the fight for health care equity, quality, and accessibility.</a:t>
          </a:r>
          <a:endParaRPr lang="en-US" sz="1200" kern="1200" dirty="0"/>
        </a:p>
      </dsp:txBody>
      <dsp:txXfrm rot="16200000">
        <a:off x="5136648" y="1537444"/>
        <a:ext cx="4625975" cy="155108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388BC2-5AB2-4B26-9F81-E58C4EE12117}">
      <dsp:nvSpPr>
        <dsp:cNvPr id="0" name=""/>
        <dsp:cNvSpPr/>
      </dsp:nvSpPr>
      <dsp:spPr>
        <a:xfrm>
          <a:off x="0" y="9527"/>
          <a:ext cx="7988300" cy="30705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Environmental Health</a:t>
          </a:r>
          <a:endParaRPr lang="en-US" sz="1200" kern="1200" dirty="0"/>
        </a:p>
      </dsp:txBody>
      <dsp:txXfrm>
        <a:off x="0" y="9527"/>
        <a:ext cx="7988300" cy="307051"/>
      </dsp:txXfrm>
    </dsp:sp>
    <dsp:sp modelId="{02B2F4AA-7A72-494B-B8B9-87579479DBC7}">
      <dsp:nvSpPr>
        <dsp:cNvPr id="0" name=""/>
        <dsp:cNvSpPr/>
      </dsp:nvSpPr>
      <dsp:spPr>
        <a:xfrm>
          <a:off x="0" y="316578"/>
          <a:ext cx="7988300" cy="31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29"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dirty="0" smtClean="0"/>
            <a:t>Air quality; food protection; radiation protection; solid waste management; hazardous waste management; water quality; noise control; environmental control of recreational areas, housing quality, vector control</a:t>
          </a:r>
          <a:endParaRPr lang="en-US" sz="1000" kern="1200" dirty="0"/>
        </a:p>
      </dsp:txBody>
      <dsp:txXfrm>
        <a:off x="0" y="316578"/>
        <a:ext cx="7988300" cy="316192"/>
      </dsp:txXfrm>
    </dsp:sp>
    <dsp:sp modelId="{BEDC0993-7952-48C8-9F9D-CCC5AE08F236}">
      <dsp:nvSpPr>
        <dsp:cNvPr id="0" name=""/>
        <dsp:cNvSpPr/>
      </dsp:nvSpPr>
      <dsp:spPr>
        <a:xfrm>
          <a:off x="0" y="632771"/>
          <a:ext cx="7988300" cy="307051"/>
        </a:xfrm>
        <a:prstGeom prst="roundRect">
          <a:avLst/>
        </a:prstGeom>
        <a:solidFill>
          <a:schemeClr val="accent4">
            <a:hueOff val="1205621"/>
            <a:satOff val="-1083"/>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55625">
            <a:lnSpc>
              <a:spcPct val="90000"/>
            </a:lnSpc>
            <a:spcBef>
              <a:spcPct val="0"/>
            </a:spcBef>
            <a:spcAft>
              <a:spcPct val="35000"/>
            </a:spcAft>
          </a:pPr>
          <a:r>
            <a:rPr lang="en-US" sz="1250" kern="1200" dirty="0" smtClean="0"/>
            <a:t>Epidemiology</a:t>
          </a:r>
          <a:endParaRPr lang="en-US" sz="1250" kern="1200" dirty="0"/>
        </a:p>
      </dsp:txBody>
      <dsp:txXfrm>
        <a:off x="0" y="632771"/>
        <a:ext cx="7988300" cy="307051"/>
      </dsp:txXfrm>
    </dsp:sp>
    <dsp:sp modelId="{9228F9DB-091B-4159-B3DF-22DD55BDD53C}">
      <dsp:nvSpPr>
        <dsp:cNvPr id="0" name=""/>
        <dsp:cNvSpPr/>
      </dsp:nvSpPr>
      <dsp:spPr>
        <a:xfrm>
          <a:off x="0" y="939823"/>
          <a:ext cx="7988300" cy="31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29"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dirty="0" smtClean="0"/>
            <a:t>The study of the occurrence and distribution of health-related states or events in specified populations, including the study of the determinants influencing such states, and the application of this knowledge to control the health problems. </a:t>
          </a:r>
          <a:r>
            <a:rPr lang="en-US" sz="1000" kern="1200" dirty="0" err="1" smtClean="0"/>
            <a:t>Ŧ</a:t>
          </a:r>
          <a:endParaRPr lang="en-US" sz="1000" kern="1200" dirty="0"/>
        </a:p>
      </dsp:txBody>
      <dsp:txXfrm>
        <a:off x="0" y="939823"/>
        <a:ext cx="7988300" cy="316192"/>
      </dsp:txXfrm>
    </dsp:sp>
    <dsp:sp modelId="{F751EF99-012B-4EBC-BE18-844A989E061E}">
      <dsp:nvSpPr>
        <dsp:cNvPr id="0" name=""/>
        <dsp:cNvSpPr/>
      </dsp:nvSpPr>
      <dsp:spPr>
        <a:xfrm>
          <a:off x="0" y="1256015"/>
          <a:ext cx="7988300" cy="307051"/>
        </a:xfrm>
        <a:prstGeom prst="roundRect">
          <a:avLst/>
        </a:prstGeom>
        <a:solidFill>
          <a:schemeClr val="accent4">
            <a:hueOff val="2411242"/>
            <a:satOff val="-2167"/>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55625">
            <a:lnSpc>
              <a:spcPct val="90000"/>
            </a:lnSpc>
            <a:spcBef>
              <a:spcPct val="0"/>
            </a:spcBef>
            <a:spcAft>
              <a:spcPct val="35000"/>
            </a:spcAft>
          </a:pPr>
          <a:r>
            <a:rPr lang="en-US" sz="1250" kern="1200" dirty="0" smtClean="0"/>
            <a:t>Health Services Administration/Management</a:t>
          </a:r>
          <a:endParaRPr lang="en-US" sz="1250" kern="1200" dirty="0"/>
        </a:p>
      </dsp:txBody>
      <dsp:txXfrm>
        <a:off x="0" y="1256015"/>
        <a:ext cx="7988300" cy="307051"/>
      </dsp:txXfrm>
    </dsp:sp>
    <dsp:sp modelId="{9398192F-E91B-404A-A9EE-C02ADC65BC17}">
      <dsp:nvSpPr>
        <dsp:cNvPr id="0" name=""/>
        <dsp:cNvSpPr/>
      </dsp:nvSpPr>
      <dsp:spPr>
        <a:xfrm>
          <a:off x="0" y="1563067"/>
          <a:ext cx="7988300" cy="31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29"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dirty="0" smtClean="0"/>
            <a:t>Managing the database at a school clinic; developing budgets for a health department; creating policies for health insurance companies; directing hospital services</a:t>
          </a:r>
          <a:endParaRPr lang="en-US" sz="1000" kern="1200" dirty="0"/>
        </a:p>
      </dsp:txBody>
      <dsp:txXfrm>
        <a:off x="0" y="1563067"/>
        <a:ext cx="7988300" cy="316192"/>
      </dsp:txXfrm>
    </dsp:sp>
    <dsp:sp modelId="{D1D9718E-D56E-4414-A8B6-079664426A71}">
      <dsp:nvSpPr>
        <dsp:cNvPr id="0" name=""/>
        <dsp:cNvSpPr/>
      </dsp:nvSpPr>
      <dsp:spPr>
        <a:xfrm>
          <a:off x="0" y="1879260"/>
          <a:ext cx="7988300" cy="307051"/>
        </a:xfrm>
        <a:prstGeom prst="roundRect">
          <a:avLst/>
        </a:prstGeom>
        <a:solidFill>
          <a:schemeClr val="accent4">
            <a:hueOff val="3616863"/>
            <a:satOff val="-325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55625">
            <a:lnSpc>
              <a:spcPct val="90000"/>
            </a:lnSpc>
            <a:spcBef>
              <a:spcPct val="0"/>
            </a:spcBef>
            <a:spcAft>
              <a:spcPct val="35000"/>
            </a:spcAft>
          </a:pPr>
          <a:r>
            <a:rPr lang="en-US" sz="1250" kern="1200" dirty="0" smtClean="0"/>
            <a:t>International/Global Health</a:t>
          </a:r>
          <a:endParaRPr lang="en-US" sz="1250" kern="1200" dirty="0"/>
        </a:p>
      </dsp:txBody>
      <dsp:txXfrm>
        <a:off x="0" y="1879260"/>
        <a:ext cx="7988300" cy="307051"/>
      </dsp:txXfrm>
    </dsp:sp>
    <dsp:sp modelId="{3A3C7E8F-C743-4AF1-9B06-AA25231CAB96}">
      <dsp:nvSpPr>
        <dsp:cNvPr id="0" name=""/>
        <dsp:cNvSpPr/>
      </dsp:nvSpPr>
      <dsp:spPr>
        <a:xfrm>
          <a:off x="0" y="2186312"/>
          <a:ext cx="7988300"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29"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dirty="0" smtClean="0"/>
            <a:t>Addressing health concerns from a global perspective, among different cultures in countries worldwide</a:t>
          </a:r>
          <a:endParaRPr lang="en-US" sz="1000" kern="1200" dirty="0"/>
        </a:p>
      </dsp:txBody>
      <dsp:txXfrm>
        <a:off x="0" y="2186312"/>
        <a:ext cx="7988300" cy="215280"/>
      </dsp:txXfrm>
    </dsp:sp>
    <dsp:sp modelId="{3836314A-45DC-4206-A184-FDDA810AF828}">
      <dsp:nvSpPr>
        <dsp:cNvPr id="0" name=""/>
        <dsp:cNvSpPr/>
      </dsp:nvSpPr>
      <dsp:spPr>
        <a:xfrm>
          <a:off x="0" y="2401592"/>
          <a:ext cx="7988300" cy="307051"/>
        </a:xfrm>
        <a:prstGeom prst="roundRect">
          <a:avLst/>
        </a:prstGeom>
        <a:solidFill>
          <a:schemeClr val="accent4">
            <a:hueOff val="4822484"/>
            <a:satOff val="-4333"/>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55625">
            <a:lnSpc>
              <a:spcPct val="90000"/>
            </a:lnSpc>
            <a:spcBef>
              <a:spcPct val="0"/>
            </a:spcBef>
            <a:spcAft>
              <a:spcPct val="35000"/>
            </a:spcAft>
          </a:pPr>
          <a:r>
            <a:rPr lang="en-US" sz="1250" kern="1200" dirty="0" smtClean="0"/>
            <a:t>Maternal Child Health</a:t>
          </a:r>
          <a:endParaRPr lang="en-US" sz="1250" kern="1200" dirty="0"/>
        </a:p>
      </dsp:txBody>
      <dsp:txXfrm>
        <a:off x="0" y="2401592"/>
        <a:ext cx="7988300" cy="307051"/>
      </dsp:txXfrm>
    </dsp:sp>
    <dsp:sp modelId="{6B167BEC-4F48-4DBD-8B9D-28BA239899D7}">
      <dsp:nvSpPr>
        <dsp:cNvPr id="0" name=""/>
        <dsp:cNvSpPr/>
      </dsp:nvSpPr>
      <dsp:spPr>
        <a:xfrm>
          <a:off x="0" y="2708643"/>
          <a:ext cx="7988300" cy="31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29"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dirty="0" smtClean="0"/>
            <a:t>Providing information and access to birth control; promoting the health of a pregnant woman and an unborn child; dispensing vaccinations to children</a:t>
          </a:r>
          <a:endParaRPr lang="en-US" sz="1000" kern="1200" dirty="0"/>
        </a:p>
      </dsp:txBody>
      <dsp:txXfrm>
        <a:off x="0" y="2708643"/>
        <a:ext cx="7988300" cy="316192"/>
      </dsp:txXfrm>
    </dsp:sp>
    <dsp:sp modelId="{C9D01003-5543-4A58-8A44-01C27C79F774}">
      <dsp:nvSpPr>
        <dsp:cNvPr id="0" name=""/>
        <dsp:cNvSpPr/>
      </dsp:nvSpPr>
      <dsp:spPr>
        <a:xfrm>
          <a:off x="0" y="3024836"/>
          <a:ext cx="7988300" cy="307051"/>
        </a:xfrm>
        <a:prstGeom prst="roundRect">
          <a:avLst/>
        </a:prstGeom>
        <a:solidFill>
          <a:schemeClr val="accent4">
            <a:hueOff val="6028106"/>
            <a:satOff val="-5417"/>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55625">
            <a:lnSpc>
              <a:spcPct val="90000"/>
            </a:lnSpc>
            <a:spcBef>
              <a:spcPct val="0"/>
            </a:spcBef>
            <a:spcAft>
              <a:spcPct val="35000"/>
            </a:spcAft>
          </a:pPr>
          <a:r>
            <a:rPr lang="en-US" sz="1250" kern="1200" dirty="0" smtClean="0"/>
            <a:t>Nutrition</a:t>
          </a:r>
          <a:endParaRPr lang="en-US" sz="1250" kern="1200" dirty="0"/>
        </a:p>
      </dsp:txBody>
      <dsp:txXfrm>
        <a:off x="0" y="3024836"/>
        <a:ext cx="7988300" cy="307051"/>
      </dsp:txXfrm>
    </dsp:sp>
    <dsp:sp modelId="{55BEBE15-B8F4-41A9-A3CC-6B0FA7B8464C}">
      <dsp:nvSpPr>
        <dsp:cNvPr id="0" name=""/>
        <dsp:cNvSpPr/>
      </dsp:nvSpPr>
      <dsp:spPr>
        <a:xfrm>
          <a:off x="0" y="3331888"/>
          <a:ext cx="7988300" cy="31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29"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dirty="0" smtClean="0"/>
            <a:t>Promoting healthy eating and exercise; researching the effect of diet on the elderly; teaching the dangers of overeating and over dieting</a:t>
          </a:r>
          <a:endParaRPr lang="en-US" sz="1000" kern="1200" dirty="0"/>
        </a:p>
      </dsp:txBody>
      <dsp:txXfrm>
        <a:off x="0" y="3331888"/>
        <a:ext cx="7988300" cy="316192"/>
      </dsp:txXfrm>
    </dsp:sp>
    <dsp:sp modelId="{CAAB95C4-63B8-4241-9EE0-1C4D6FBD4903}">
      <dsp:nvSpPr>
        <dsp:cNvPr id="0" name=""/>
        <dsp:cNvSpPr/>
      </dsp:nvSpPr>
      <dsp:spPr>
        <a:xfrm>
          <a:off x="0" y="3648080"/>
          <a:ext cx="7988300" cy="307051"/>
        </a:xfrm>
        <a:prstGeom prst="roundRect">
          <a:avLst/>
        </a:prstGeom>
        <a:solidFill>
          <a:schemeClr val="accent4">
            <a:hueOff val="7233727"/>
            <a:satOff val="-6500"/>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55625">
            <a:lnSpc>
              <a:spcPct val="90000"/>
            </a:lnSpc>
            <a:spcBef>
              <a:spcPct val="0"/>
            </a:spcBef>
            <a:spcAft>
              <a:spcPct val="35000"/>
            </a:spcAft>
          </a:pPr>
          <a:r>
            <a:rPr lang="en-US" sz="1250" kern="1200" dirty="0" smtClean="0"/>
            <a:t>Public Health Laboratory Practice</a:t>
          </a:r>
          <a:endParaRPr lang="en-US" sz="1250" kern="1200" dirty="0"/>
        </a:p>
      </dsp:txBody>
      <dsp:txXfrm>
        <a:off x="0" y="3648080"/>
        <a:ext cx="7988300" cy="307051"/>
      </dsp:txXfrm>
    </dsp:sp>
    <dsp:sp modelId="{276B050B-067D-4D0B-9337-77952FD45BF6}">
      <dsp:nvSpPr>
        <dsp:cNvPr id="0" name=""/>
        <dsp:cNvSpPr/>
      </dsp:nvSpPr>
      <dsp:spPr>
        <a:xfrm>
          <a:off x="0" y="3955132"/>
          <a:ext cx="7988300" cy="31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29"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dirty="0" smtClean="0"/>
            <a:t>Diagnosing, preventing, treating, and controlling infectious and chronic diseases in communities, as well as environmental health and newborn screening.</a:t>
          </a:r>
          <a:endParaRPr lang="en-US" sz="1000" kern="1200" dirty="0"/>
        </a:p>
      </dsp:txBody>
      <dsp:txXfrm>
        <a:off x="0" y="3955132"/>
        <a:ext cx="7988300" cy="316192"/>
      </dsp:txXfrm>
    </dsp:sp>
    <dsp:sp modelId="{F66441AE-8F4C-4E05-93E8-70FEFDECDCC9}">
      <dsp:nvSpPr>
        <dsp:cNvPr id="0" name=""/>
        <dsp:cNvSpPr/>
      </dsp:nvSpPr>
      <dsp:spPr>
        <a:xfrm>
          <a:off x="0" y="4271325"/>
          <a:ext cx="7988300" cy="307051"/>
        </a:xfrm>
        <a:prstGeom prst="roundRect">
          <a:avLst/>
        </a:prstGeom>
        <a:solidFill>
          <a:schemeClr val="accent4">
            <a:hueOff val="8439348"/>
            <a:satOff val="-7584"/>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55625">
            <a:lnSpc>
              <a:spcPct val="90000"/>
            </a:lnSpc>
            <a:spcBef>
              <a:spcPct val="0"/>
            </a:spcBef>
            <a:spcAft>
              <a:spcPct val="35000"/>
            </a:spcAft>
          </a:pPr>
          <a:r>
            <a:rPr lang="en-US" sz="1250" kern="1200" dirty="0" smtClean="0"/>
            <a:t>Public Health Policy</a:t>
          </a:r>
          <a:endParaRPr lang="en-US" sz="1250" kern="1200" dirty="0"/>
        </a:p>
      </dsp:txBody>
      <dsp:txXfrm>
        <a:off x="0" y="4271325"/>
        <a:ext cx="7988300" cy="307051"/>
      </dsp:txXfrm>
    </dsp:sp>
    <dsp:sp modelId="{351B77F2-6B44-421B-AFAF-46CB2C081307}">
      <dsp:nvSpPr>
        <dsp:cNvPr id="0" name=""/>
        <dsp:cNvSpPr/>
      </dsp:nvSpPr>
      <dsp:spPr>
        <a:xfrm>
          <a:off x="0" y="4578377"/>
          <a:ext cx="7988300" cy="31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29"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dirty="0" smtClean="0"/>
            <a:t>Analyzing the impact of seat belt laws on traffic deaths; monitoring legislative activity on a bill that limits malpractice settlements; advocating for funding for a teen anti-smoking campaign</a:t>
          </a:r>
          <a:endParaRPr lang="en-US" sz="1000" kern="1200" dirty="0"/>
        </a:p>
      </dsp:txBody>
      <dsp:txXfrm>
        <a:off x="0" y="4578377"/>
        <a:ext cx="7988300" cy="316192"/>
      </dsp:txXfrm>
    </dsp:sp>
    <dsp:sp modelId="{0DD34447-B977-43C5-8543-A52BF3C9D409}">
      <dsp:nvSpPr>
        <dsp:cNvPr id="0" name=""/>
        <dsp:cNvSpPr/>
      </dsp:nvSpPr>
      <dsp:spPr>
        <a:xfrm>
          <a:off x="0" y="4894569"/>
          <a:ext cx="7988300" cy="307051"/>
        </a:xfrm>
        <a:prstGeom prst="roundRect">
          <a:avLst/>
        </a:prstGeom>
        <a:solidFill>
          <a:schemeClr val="accent4">
            <a:hueOff val="9644969"/>
            <a:satOff val="-8667"/>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55625">
            <a:lnSpc>
              <a:spcPct val="90000"/>
            </a:lnSpc>
            <a:spcBef>
              <a:spcPct val="0"/>
            </a:spcBef>
            <a:spcAft>
              <a:spcPct val="35000"/>
            </a:spcAft>
          </a:pPr>
          <a:r>
            <a:rPr lang="en-US" sz="1250" kern="1200" dirty="0" smtClean="0"/>
            <a:t>Public Health Practice</a:t>
          </a:r>
          <a:endParaRPr lang="en-US" sz="1250" kern="1200" dirty="0"/>
        </a:p>
      </dsp:txBody>
      <dsp:txXfrm>
        <a:off x="0" y="4894569"/>
        <a:ext cx="7988300" cy="307051"/>
      </dsp:txXfrm>
    </dsp:sp>
    <dsp:sp modelId="{FBE0127A-D8DD-4D56-8032-CE89418761B9}">
      <dsp:nvSpPr>
        <dsp:cNvPr id="0" name=""/>
        <dsp:cNvSpPr/>
      </dsp:nvSpPr>
      <dsp:spPr>
        <a:xfrm>
          <a:off x="0" y="5201621"/>
          <a:ext cx="7988300" cy="31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29"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dirty="0" smtClean="0"/>
            <a:t>An interdisciplinary field that requires nurses, physicians, veterinarians, dentists and pharmacists; a degree in public health practice enables clinicians to apply public health principles to improve their practice</a:t>
          </a:r>
          <a:endParaRPr lang="en-US" sz="1000" kern="1200" dirty="0"/>
        </a:p>
      </dsp:txBody>
      <dsp:txXfrm>
        <a:off x="0" y="5201621"/>
        <a:ext cx="7988300" cy="31619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47C0BC-CC3C-4ABA-8693-09CB2CC90E1E}">
      <dsp:nvSpPr>
        <dsp:cNvPr id="0" name=""/>
        <dsp:cNvSpPr/>
      </dsp:nvSpPr>
      <dsp:spPr>
        <a:xfrm rot="5400000">
          <a:off x="-130589" y="169068"/>
          <a:ext cx="1127124" cy="78898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a:t>
          </a:r>
          <a:endParaRPr lang="en-US" sz="2200" kern="1200" dirty="0"/>
        </a:p>
      </dsp:txBody>
      <dsp:txXfrm rot="5400000">
        <a:off x="-130589" y="169068"/>
        <a:ext cx="1127124" cy="788987"/>
      </dsp:txXfrm>
    </dsp:sp>
    <dsp:sp modelId="{32B94837-F3E0-44F0-9BF1-A4211D364817}">
      <dsp:nvSpPr>
        <dsp:cNvPr id="0" name=""/>
        <dsp:cNvSpPr/>
      </dsp:nvSpPr>
      <dsp:spPr>
        <a:xfrm rot="5400000">
          <a:off x="3076178" y="-2286589"/>
          <a:ext cx="732631" cy="5307012"/>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Attain high-quality, longer lives free of preventable disease, disability, injury, and premature death</a:t>
          </a:r>
          <a:endParaRPr lang="en-US" sz="1700" kern="1200" dirty="0"/>
        </a:p>
      </dsp:txBody>
      <dsp:txXfrm rot="5400000">
        <a:off x="3076178" y="-2286589"/>
        <a:ext cx="732631" cy="5307012"/>
      </dsp:txXfrm>
    </dsp:sp>
    <dsp:sp modelId="{076098BA-A9B9-4AEC-969D-BE73A14805AF}">
      <dsp:nvSpPr>
        <dsp:cNvPr id="0" name=""/>
        <dsp:cNvSpPr/>
      </dsp:nvSpPr>
      <dsp:spPr>
        <a:xfrm rot="5400000">
          <a:off x="-169068" y="1148227"/>
          <a:ext cx="1127124" cy="788987"/>
        </a:xfrm>
        <a:prstGeom prst="chevron">
          <a:avLst/>
        </a:prstGeom>
        <a:solidFill>
          <a:schemeClr val="accent4">
            <a:hueOff val="3214990"/>
            <a:satOff val="-2889"/>
            <a:lumOff val="-458"/>
            <a:alphaOff val="0"/>
          </a:schemeClr>
        </a:solidFill>
        <a:ln w="25400" cap="flat" cmpd="sng" algn="ctr">
          <a:solidFill>
            <a:schemeClr val="accent4">
              <a:hueOff val="3214990"/>
              <a:satOff val="-2889"/>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p>
      </dsp:txBody>
      <dsp:txXfrm rot="5400000">
        <a:off x="-169068" y="1148227"/>
        <a:ext cx="1127124" cy="788987"/>
      </dsp:txXfrm>
    </dsp:sp>
    <dsp:sp modelId="{DD5CF808-A204-4393-AB5D-90C7AB885C11}">
      <dsp:nvSpPr>
        <dsp:cNvPr id="0" name=""/>
        <dsp:cNvSpPr/>
      </dsp:nvSpPr>
      <dsp:spPr>
        <a:xfrm rot="5400000">
          <a:off x="3076178" y="-1308031"/>
          <a:ext cx="732631" cy="5307012"/>
        </a:xfrm>
        <a:prstGeom prst="round2SameRect">
          <a:avLst/>
        </a:prstGeom>
        <a:solidFill>
          <a:schemeClr val="lt1">
            <a:alpha val="90000"/>
            <a:hueOff val="0"/>
            <a:satOff val="0"/>
            <a:lumOff val="0"/>
            <a:alphaOff val="0"/>
          </a:schemeClr>
        </a:solidFill>
        <a:ln w="25400" cap="flat" cmpd="sng" algn="ctr">
          <a:solidFill>
            <a:schemeClr val="accent4">
              <a:hueOff val="3214990"/>
              <a:satOff val="-2889"/>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Achieve health equity, eliminate disparities and improve health for all groups</a:t>
          </a:r>
        </a:p>
      </dsp:txBody>
      <dsp:txXfrm rot="5400000">
        <a:off x="3076178" y="-1308031"/>
        <a:ext cx="732631" cy="5307012"/>
      </dsp:txXfrm>
    </dsp:sp>
    <dsp:sp modelId="{6F276555-9CFD-421F-AE78-936BD4466E51}">
      <dsp:nvSpPr>
        <dsp:cNvPr id="0" name=""/>
        <dsp:cNvSpPr/>
      </dsp:nvSpPr>
      <dsp:spPr>
        <a:xfrm rot="5400000">
          <a:off x="-169068" y="2126784"/>
          <a:ext cx="1127124" cy="788987"/>
        </a:xfrm>
        <a:prstGeom prst="chevron">
          <a:avLst/>
        </a:prstGeom>
        <a:solidFill>
          <a:schemeClr val="accent4">
            <a:hueOff val="6429979"/>
            <a:satOff val="-5778"/>
            <a:lumOff val="-915"/>
            <a:alphaOff val="0"/>
          </a:schemeClr>
        </a:solidFill>
        <a:ln w="25400" cap="flat" cmpd="sng" algn="ctr">
          <a:solidFill>
            <a:schemeClr val="accent4">
              <a:hueOff val="6429979"/>
              <a:satOff val="-5778"/>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a:t>
          </a:r>
          <a:endParaRPr lang="en-US" sz="2200" kern="1200" dirty="0"/>
        </a:p>
      </dsp:txBody>
      <dsp:txXfrm rot="5400000">
        <a:off x="-169068" y="2126784"/>
        <a:ext cx="1127124" cy="788987"/>
      </dsp:txXfrm>
    </dsp:sp>
    <dsp:sp modelId="{02D3FF91-6517-4BB7-AB5E-2CD60B187D4E}">
      <dsp:nvSpPr>
        <dsp:cNvPr id="0" name=""/>
        <dsp:cNvSpPr/>
      </dsp:nvSpPr>
      <dsp:spPr>
        <a:xfrm rot="5400000">
          <a:off x="3076178" y="-329474"/>
          <a:ext cx="732631" cy="5307012"/>
        </a:xfrm>
        <a:prstGeom prst="round2SameRect">
          <a:avLst/>
        </a:prstGeom>
        <a:solidFill>
          <a:schemeClr val="lt1">
            <a:alpha val="90000"/>
            <a:hueOff val="0"/>
            <a:satOff val="0"/>
            <a:lumOff val="0"/>
            <a:alphaOff val="0"/>
          </a:schemeClr>
        </a:solidFill>
        <a:ln w="25400" cap="flat" cmpd="sng" algn="ctr">
          <a:solidFill>
            <a:schemeClr val="accent4">
              <a:hueOff val="6429979"/>
              <a:satOff val="-5778"/>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Create social and physical environments that promote good for all</a:t>
          </a:r>
        </a:p>
      </dsp:txBody>
      <dsp:txXfrm rot="5400000">
        <a:off x="3076178" y="-329474"/>
        <a:ext cx="732631" cy="5307012"/>
      </dsp:txXfrm>
    </dsp:sp>
    <dsp:sp modelId="{281D5839-460F-4898-A8E8-D5287C6BB4FE}">
      <dsp:nvSpPr>
        <dsp:cNvPr id="0" name=""/>
        <dsp:cNvSpPr/>
      </dsp:nvSpPr>
      <dsp:spPr>
        <a:xfrm rot="5400000">
          <a:off x="-169068" y="3105342"/>
          <a:ext cx="1127124" cy="788987"/>
        </a:xfrm>
        <a:prstGeom prst="chevron">
          <a:avLst/>
        </a:prstGeom>
        <a:solidFill>
          <a:schemeClr val="accent4">
            <a:hueOff val="9644969"/>
            <a:satOff val="-8667"/>
            <a:lumOff val="-1373"/>
            <a:alphaOff val="0"/>
          </a:schemeClr>
        </a:solidFill>
        <a:ln w="25400" cap="flat" cmpd="sng" algn="ctr">
          <a:solidFill>
            <a:schemeClr val="accent4">
              <a:hueOff val="9644969"/>
              <a:satOff val="-8667"/>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4</a:t>
          </a:r>
          <a:endParaRPr lang="en-US" sz="2200" kern="1200" dirty="0"/>
        </a:p>
      </dsp:txBody>
      <dsp:txXfrm rot="5400000">
        <a:off x="-169068" y="3105342"/>
        <a:ext cx="1127124" cy="788987"/>
      </dsp:txXfrm>
    </dsp:sp>
    <dsp:sp modelId="{5FA119DA-3210-4B6B-8662-2C3FC9BA8F02}">
      <dsp:nvSpPr>
        <dsp:cNvPr id="0" name=""/>
        <dsp:cNvSpPr/>
      </dsp:nvSpPr>
      <dsp:spPr>
        <a:xfrm rot="5400000">
          <a:off x="3076178" y="649083"/>
          <a:ext cx="732631" cy="5307012"/>
        </a:xfrm>
        <a:prstGeom prst="round2SameRect">
          <a:avLst/>
        </a:prstGeom>
        <a:solidFill>
          <a:schemeClr val="lt1">
            <a:alpha val="90000"/>
            <a:hueOff val="0"/>
            <a:satOff val="0"/>
            <a:lumOff val="0"/>
            <a:alphaOff val="0"/>
          </a:schemeClr>
        </a:solidFill>
        <a:ln w="25400" cap="flat" cmpd="sng" algn="ctr">
          <a:solidFill>
            <a:schemeClr val="accent4">
              <a:hueOff val="9644969"/>
              <a:satOff val="-8667"/>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Promote quality of life, healthy development, and healthy behaviors across life stages</a:t>
          </a:r>
          <a:endParaRPr lang="en-US" sz="1700" kern="1200" dirty="0"/>
        </a:p>
      </dsp:txBody>
      <dsp:txXfrm rot="5400000">
        <a:off x="3076178" y="649083"/>
        <a:ext cx="732631" cy="530701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CF72F6-CBA7-094B-A9B6-368D2F871F23}">
      <dsp:nvSpPr>
        <dsp:cNvPr id="0" name=""/>
        <dsp:cNvSpPr/>
      </dsp:nvSpPr>
      <dsp:spPr>
        <a:xfrm rot="5400000">
          <a:off x="3957955" y="-1377668"/>
          <a:ext cx="1238249" cy="430784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Independently interpret the medical literature</a:t>
          </a:r>
          <a:endParaRPr lang="en-US" sz="1100" kern="1200" dirty="0"/>
        </a:p>
        <a:p>
          <a:pPr marL="57150" lvl="1" indent="-57150" algn="l" defTabSz="488950">
            <a:lnSpc>
              <a:spcPct val="90000"/>
            </a:lnSpc>
            <a:spcBef>
              <a:spcPct val="0"/>
            </a:spcBef>
            <a:spcAft>
              <a:spcPct val="15000"/>
            </a:spcAft>
            <a:buChar char="••"/>
          </a:pPr>
          <a:r>
            <a:rPr lang="en-US" sz="1100" kern="1200" dirty="0" smtClean="0"/>
            <a:t>Apply findings to individual patients</a:t>
          </a:r>
          <a:endParaRPr lang="en-US" sz="1100" kern="1200" dirty="0"/>
        </a:p>
        <a:p>
          <a:pPr marL="57150" lvl="1" indent="-57150" algn="l" defTabSz="488950">
            <a:lnSpc>
              <a:spcPct val="90000"/>
            </a:lnSpc>
            <a:spcBef>
              <a:spcPct val="0"/>
            </a:spcBef>
            <a:spcAft>
              <a:spcPct val="15000"/>
            </a:spcAft>
            <a:buChar char="••"/>
          </a:pPr>
          <a:r>
            <a:rPr lang="en-US" sz="1100" kern="1200" dirty="0" smtClean="0"/>
            <a:t>Central to sound medical care, health policy and public health practices</a:t>
          </a:r>
          <a:endParaRPr lang="en-US" sz="1100" kern="1200" dirty="0"/>
        </a:p>
      </dsp:txBody>
      <dsp:txXfrm rot="5400000">
        <a:off x="3957955" y="-1377668"/>
        <a:ext cx="1238249" cy="4307840"/>
      </dsp:txXfrm>
    </dsp:sp>
    <dsp:sp modelId="{7B9CE923-42F6-844C-A974-9D32639FDC7B}">
      <dsp:nvSpPr>
        <dsp:cNvPr id="0" name=""/>
        <dsp:cNvSpPr/>
      </dsp:nvSpPr>
      <dsp:spPr>
        <a:xfrm>
          <a:off x="0" y="2345"/>
          <a:ext cx="2423160" cy="1547812"/>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kern="1200" dirty="0" smtClean="0"/>
            <a:t>Epidemiology, the core discipline of public health, is essential to understanding the cause and distribution of disease</a:t>
          </a:r>
          <a:endParaRPr lang="en-US" sz="1300" kern="1200" dirty="0"/>
        </a:p>
      </dsp:txBody>
      <dsp:txXfrm>
        <a:off x="0" y="2345"/>
        <a:ext cx="2423160" cy="1547812"/>
      </dsp:txXfrm>
    </dsp:sp>
    <dsp:sp modelId="{4912B46B-38D8-444B-9B3A-68C6ED983993}">
      <dsp:nvSpPr>
        <dsp:cNvPr id="0" name=""/>
        <dsp:cNvSpPr/>
      </dsp:nvSpPr>
      <dsp:spPr>
        <a:xfrm rot="5400000">
          <a:off x="3957955" y="247533"/>
          <a:ext cx="1238249" cy="4307840"/>
        </a:xfrm>
        <a:prstGeom prst="round2SameRect">
          <a:avLst/>
        </a:prstGeom>
        <a:solidFill>
          <a:schemeClr val="accent3">
            <a:tint val="40000"/>
            <a:alpha val="90000"/>
            <a:hueOff val="-2989586"/>
            <a:satOff val="-124"/>
            <a:lumOff val="435"/>
            <a:alphaOff val="0"/>
          </a:schemeClr>
        </a:solidFill>
        <a:ln w="25400" cap="flat" cmpd="sng" algn="ctr">
          <a:solidFill>
            <a:schemeClr val="accent3">
              <a:tint val="40000"/>
              <a:alpha val="90000"/>
              <a:hueOff val="-2989586"/>
              <a:satOff val="-124"/>
              <a:lumOff val="4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Understand the etiology and optimal management of disease</a:t>
          </a:r>
          <a:endParaRPr lang="en-US" sz="1100" kern="1200" dirty="0"/>
        </a:p>
        <a:p>
          <a:pPr marL="57150" lvl="1" indent="-57150" algn="l" defTabSz="488950">
            <a:lnSpc>
              <a:spcPct val="90000"/>
            </a:lnSpc>
            <a:spcBef>
              <a:spcPct val="0"/>
            </a:spcBef>
            <a:spcAft>
              <a:spcPct val="15000"/>
            </a:spcAft>
            <a:buChar char="••"/>
          </a:pPr>
          <a:r>
            <a:rPr lang="en-US" sz="1100" kern="1200" dirty="0" smtClean="0"/>
            <a:t>Appreciate multiple origins of illness </a:t>
          </a:r>
          <a:endParaRPr lang="en-US" sz="1100" kern="1200" dirty="0"/>
        </a:p>
        <a:p>
          <a:pPr marL="57150" lvl="1" indent="-57150" algn="l" defTabSz="488950">
            <a:lnSpc>
              <a:spcPct val="90000"/>
            </a:lnSpc>
            <a:spcBef>
              <a:spcPct val="0"/>
            </a:spcBef>
            <a:spcAft>
              <a:spcPct val="15000"/>
            </a:spcAft>
            <a:buChar char="••"/>
          </a:pPr>
          <a:r>
            <a:rPr lang="en-US" sz="1100" kern="1200" dirty="0" smtClean="0"/>
            <a:t>Have an integrative explanation of illness that embraces genetic, molecular, biochemical, and physiological factors with behavioral, social, nutritional and environmental factors</a:t>
          </a:r>
          <a:endParaRPr lang="en-US" sz="1100" kern="1200" dirty="0"/>
        </a:p>
      </dsp:txBody>
      <dsp:txXfrm rot="5400000">
        <a:off x="3957955" y="247533"/>
        <a:ext cx="1238249" cy="4307840"/>
      </dsp:txXfrm>
    </dsp:sp>
    <dsp:sp modelId="{9535CFEC-3F3C-B44B-BEA6-2A4976BC4C50}">
      <dsp:nvSpPr>
        <dsp:cNvPr id="0" name=""/>
        <dsp:cNvSpPr/>
      </dsp:nvSpPr>
      <dsp:spPr>
        <a:xfrm>
          <a:off x="0" y="1627547"/>
          <a:ext cx="2423160" cy="1547812"/>
        </a:xfrm>
        <a:prstGeom prst="roundRect">
          <a:avLst/>
        </a:prstGeom>
        <a:solidFill>
          <a:schemeClr val="accent3">
            <a:hueOff val="-2790486"/>
            <a:satOff val="-15286"/>
            <a:lumOff val="470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kern="1200" dirty="0" smtClean="0"/>
            <a:t>Public health teaches the influence of environmental, nutritional, social, and behavioral factors on health, illness, recovery, and wellness</a:t>
          </a:r>
          <a:endParaRPr lang="en-US" sz="1300" kern="1200" dirty="0"/>
        </a:p>
      </dsp:txBody>
      <dsp:txXfrm>
        <a:off x="0" y="1627547"/>
        <a:ext cx="2423160" cy="1547812"/>
      </dsp:txXfrm>
    </dsp:sp>
    <dsp:sp modelId="{507B4B6D-5D84-E64C-A5DB-6AC6FAF4E179}">
      <dsp:nvSpPr>
        <dsp:cNvPr id="0" name=""/>
        <dsp:cNvSpPr/>
      </dsp:nvSpPr>
      <dsp:spPr>
        <a:xfrm rot="5400000">
          <a:off x="3957955" y="1872736"/>
          <a:ext cx="1238249" cy="4307840"/>
        </a:xfrm>
        <a:prstGeom prst="round2SameRect">
          <a:avLst/>
        </a:prstGeom>
        <a:solidFill>
          <a:schemeClr val="accent3">
            <a:tint val="40000"/>
            <a:alpha val="90000"/>
            <a:hueOff val="-5979172"/>
            <a:satOff val="-247"/>
            <a:lumOff val="870"/>
            <a:alphaOff val="0"/>
          </a:schemeClr>
        </a:solidFill>
        <a:ln w="25400" cap="flat" cmpd="sng" algn="ctr">
          <a:solidFill>
            <a:schemeClr val="accent3">
              <a:tint val="40000"/>
              <a:alpha val="90000"/>
              <a:hueOff val="-5979172"/>
              <a:satOff val="-247"/>
              <a:lumOff val="8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Interventions include: public health education, social campaigns, ordinances and laws, standards and regulations, surveillance and preparedness</a:t>
          </a:r>
          <a:endParaRPr lang="en-US" sz="1100" kern="1200" dirty="0"/>
        </a:p>
        <a:p>
          <a:pPr marL="57150" lvl="1" indent="-57150" algn="l" defTabSz="488950">
            <a:lnSpc>
              <a:spcPct val="90000"/>
            </a:lnSpc>
            <a:spcBef>
              <a:spcPct val="0"/>
            </a:spcBef>
            <a:spcAft>
              <a:spcPct val="15000"/>
            </a:spcAft>
            <a:buChar char="••"/>
          </a:pPr>
          <a:r>
            <a:rPr lang="en-US" sz="1100" kern="1200" dirty="0" smtClean="0"/>
            <a:t>Gain a deeper understanding of the conditions that preserve health, of the primacy of disease prevention, and of the interfaces between personal medical care and community health protection</a:t>
          </a:r>
          <a:endParaRPr lang="en-US" sz="1100" kern="1200" dirty="0"/>
        </a:p>
      </dsp:txBody>
      <dsp:txXfrm rot="5400000">
        <a:off x="3957955" y="1872736"/>
        <a:ext cx="1238249" cy="4307840"/>
      </dsp:txXfrm>
    </dsp:sp>
    <dsp:sp modelId="{76867BD5-4390-B249-8594-92CC8DE5D645}">
      <dsp:nvSpPr>
        <dsp:cNvPr id="0" name=""/>
        <dsp:cNvSpPr/>
      </dsp:nvSpPr>
      <dsp:spPr>
        <a:xfrm>
          <a:off x="0" y="3255095"/>
          <a:ext cx="2423160" cy="1547812"/>
        </a:xfrm>
        <a:prstGeom prst="roundRect">
          <a:avLst/>
        </a:prstGeom>
        <a:solidFill>
          <a:schemeClr val="accent3">
            <a:hueOff val="-5580973"/>
            <a:satOff val="-30571"/>
            <a:lumOff val="941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kern="1200" dirty="0" smtClean="0"/>
            <a:t>Understanding the role and potential for public health interventions better positions physicians to improve patient health and foster interdisciplinary collaboration </a:t>
          </a:r>
          <a:endParaRPr lang="en-US" sz="1300" kern="1200" dirty="0"/>
        </a:p>
      </dsp:txBody>
      <dsp:txXfrm>
        <a:off x="0" y="3255095"/>
        <a:ext cx="2423160" cy="154781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CF72F6-CBA7-094B-A9B6-368D2F871F23}">
      <dsp:nvSpPr>
        <dsp:cNvPr id="0" name=""/>
        <dsp:cNvSpPr/>
      </dsp:nvSpPr>
      <dsp:spPr>
        <a:xfrm rot="5400000">
          <a:off x="3957955" y="-1377668"/>
          <a:ext cx="1238249" cy="430784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Supports the ability of patients to participate in their own health care and to protect their family’s health</a:t>
          </a:r>
          <a:endParaRPr lang="en-US" sz="900" kern="1200" dirty="0"/>
        </a:p>
      </dsp:txBody>
      <dsp:txXfrm rot="5400000">
        <a:off x="3957955" y="-1377668"/>
        <a:ext cx="1238249" cy="4307840"/>
      </dsp:txXfrm>
    </dsp:sp>
    <dsp:sp modelId="{7B9CE923-42F6-844C-A974-9D32639FDC7B}">
      <dsp:nvSpPr>
        <dsp:cNvPr id="0" name=""/>
        <dsp:cNvSpPr/>
      </dsp:nvSpPr>
      <dsp:spPr>
        <a:xfrm>
          <a:off x="0" y="2345"/>
          <a:ext cx="2423160" cy="1547812"/>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Public health emphasizes cultural sensitivity (similarities and differences in values, mores, and practices), community engagement, and health literacy</a:t>
          </a:r>
          <a:endParaRPr lang="en-US" sz="1200" kern="1200" dirty="0"/>
        </a:p>
      </dsp:txBody>
      <dsp:txXfrm>
        <a:off x="0" y="2345"/>
        <a:ext cx="2423160" cy="1547812"/>
      </dsp:txXfrm>
    </dsp:sp>
    <dsp:sp modelId="{4912B46B-38D8-444B-9B3A-68C6ED983993}">
      <dsp:nvSpPr>
        <dsp:cNvPr id="0" name=""/>
        <dsp:cNvSpPr/>
      </dsp:nvSpPr>
      <dsp:spPr>
        <a:xfrm rot="5400000">
          <a:off x="3957955" y="247533"/>
          <a:ext cx="1238249" cy="4307840"/>
        </a:xfrm>
        <a:prstGeom prst="round2SameRect">
          <a:avLst/>
        </a:prstGeom>
        <a:solidFill>
          <a:schemeClr val="accent4">
            <a:tint val="40000"/>
            <a:alpha val="90000"/>
            <a:hueOff val="4596512"/>
            <a:satOff val="-1960"/>
            <a:lumOff val="-197"/>
            <a:alphaOff val="0"/>
          </a:schemeClr>
        </a:solidFill>
        <a:ln w="25400" cap="flat" cmpd="sng" algn="ctr">
          <a:solidFill>
            <a:schemeClr val="accent4">
              <a:tint val="40000"/>
              <a:alpha val="90000"/>
              <a:hueOff val="4596512"/>
              <a:satOff val="-1960"/>
              <a:lumOff val="-1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Directly supports patient safety and the quality of medical care</a:t>
          </a:r>
          <a:endParaRPr lang="en-US" sz="900" kern="1200" dirty="0"/>
        </a:p>
        <a:p>
          <a:pPr marL="57150" lvl="1" indent="-57150" algn="l" defTabSz="400050">
            <a:lnSpc>
              <a:spcPct val="90000"/>
            </a:lnSpc>
            <a:spcBef>
              <a:spcPct val="0"/>
            </a:spcBef>
            <a:spcAft>
              <a:spcPct val="15000"/>
            </a:spcAft>
            <a:buChar char="••"/>
          </a:pPr>
          <a:r>
            <a:rPr lang="en-US" sz="900" kern="1200" dirty="0" smtClean="0"/>
            <a:t>Provides a way of describing and understanding the performance of everything from an individual medical encounter to the health system as a whole</a:t>
          </a:r>
          <a:endParaRPr lang="en-US" sz="900" kern="1200" dirty="0"/>
        </a:p>
      </dsp:txBody>
      <dsp:txXfrm rot="5400000">
        <a:off x="3957955" y="247533"/>
        <a:ext cx="1238249" cy="4307840"/>
      </dsp:txXfrm>
    </dsp:sp>
    <dsp:sp modelId="{9535CFEC-3F3C-B44B-BEA6-2A4976BC4C50}">
      <dsp:nvSpPr>
        <dsp:cNvPr id="0" name=""/>
        <dsp:cNvSpPr/>
      </dsp:nvSpPr>
      <dsp:spPr>
        <a:xfrm>
          <a:off x="0" y="1627547"/>
          <a:ext cx="2423160" cy="1547812"/>
        </a:xfrm>
        <a:prstGeom prst="roundRect">
          <a:avLst/>
        </a:prstGeom>
        <a:solidFill>
          <a:schemeClr val="accent4">
            <a:hueOff val="4822484"/>
            <a:satOff val="-4333"/>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Public health stresses systems thinking, an engineering concept that explains observed performance in terms of connected parts that interact in a variety of interdependent ways</a:t>
          </a:r>
          <a:endParaRPr lang="en-US" sz="1200" kern="1200" dirty="0"/>
        </a:p>
      </dsp:txBody>
      <dsp:txXfrm>
        <a:off x="0" y="1627547"/>
        <a:ext cx="2423160" cy="1547812"/>
      </dsp:txXfrm>
    </dsp:sp>
    <dsp:sp modelId="{507B4B6D-5D84-E64C-A5DB-6AC6FAF4E179}">
      <dsp:nvSpPr>
        <dsp:cNvPr id="0" name=""/>
        <dsp:cNvSpPr/>
      </dsp:nvSpPr>
      <dsp:spPr>
        <a:xfrm rot="5400000">
          <a:off x="3957955" y="1872736"/>
          <a:ext cx="1238249" cy="4307840"/>
        </a:xfrm>
        <a:prstGeom prst="round2SameRect">
          <a:avLst/>
        </a:prstGeom>
        <a:solidFill>
          <a:schemeClr val="accent4">
            <a:tint val="40000"/>
            <a:alpha val="90000"/>
            <a:hueOff val="9193023"/>
            <a:satOff val="-3920"/>
            <a:lumOff val="-393"/>
            <a:alphaOff val="0"/>
          </a:schemeClr>
        </a:solidFill>
        <a:ln w="25400" cap="flat" cmpd="sng" algn="ctr">
          <a:solidFill>
            <a:schemeClr val="accent4">
              <a:tint val="40000"/>
              <a:alpha val="90000"/>
              <a:hueOff val="9193023"/>
              <a:satOff val="-3920"/>
              <a:lumOff val="-3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Apart from those who will choose to concentrate in a public health field, many practitioners in such fields as general and specialty medicine, emergency medicine, pediatrics, family medicine, obstetrics and gynecology, ophthalmology, and general surgery will find rewarding opportunities for part-time engagement in one or another aspect of population health.</a:t>
          </a:r>
          <a:endParaRPr lang="en-US" sz="900" kern="1200" dirty="0"/>
        </a:p>
        <a:p>
          <a:pPr marL="57150" lvl="1" indent="-57150" algn="l" defTabSz="400050">
            <a:lnSpc>
              <a:spcPct val="90000"/>
            </a:lnSpc>
            <a:spcBef>
              <a:spcPct val="0"/>
            </a:spcBef>
            <a:spcAft>
              <a:spcPct val="15000"/>
            </a:spcAft>
            <a:buChar char="••"/>
          </a:pPr>
          <a:r>
            <a:rPr lang="en-US" sz="900" kern="1200" dirty="0" smtClean="0"/>
            <a:t>Many physicians will find that public health is the continuation of medicine by other means, potentially affecting millions of individuals at a time</a:t>
          </a:r>
          <a:endParaRPr lang="en-US" sz="900" kern="1200" dirty="0"/>
        </a:p>
      </dsp:txBody>
      <dsp:txXfrm rot="5400000">
        <a:off x="3957955" y="1872736"/>
        <a:ext cx="1238249" cy="4307840"/>
      </dsp:txXfrm>
    </dsp:sp>
    <dsp:sp modelId="{76867BD5-4390-B249-8594-92CC8DE5D645}">
      <dsp:nvSpPr>
        <dsp:cNvPr id="0" name=""/>
        <dsp:cNvSpPr/>
      </dsp:nvSpPr>
      <dsp:spPr>
        <a:xfrm>
          <a:off x="0" y="3252750"/>
          <a:ext cx="2423160" cy="1547812"/>
        </a:xfrm>
        <a:prstGeom prst="roundRect">
          <a:avLst/>
        </a:prstGeom>
        <a:solidFill>
          <a:schemeClr val="accent4">
            <a:hueOff val="9644969"/>
            <a:satOff val="-8667"/>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Public health exposes physicians to exciting and fulfilling career opportunities in such diverse areas as global health, disaster response, health policy, and environmental health</a:t>
          </a:r>
          <a:endParaRPr lang="en-US" sz="1200" kern="1200" dirty="0"/>
        </a:p>
      </dsp:txBody>
      <dsp:txXfrm>
        <a:off x="0" y="3252750"/>
        <a:ext cx="2423160" cy="154781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B2BC62-1611-DB46-A36A-0BFD89480BB5}">
      <dsp:nvSpPr>
        <dsp:cNvPr id="0" name=""/>
        <dsp:cNvSpPr/>
      </dsp:nvSpPr>
      <dsp:spPr>
        <a:xfrm>
          <a:off x="6035" y="269192"/>
          <a:ext cx="3216471" cy="1929883"/>
        </a:xfrm>
        <a:prstGeom prst="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Physician shortage to quadruple within decade </a:t>
          </a:r>
          <a:r>
            <a:rPr lang="en-US" sz="1400" kern="1200" dirty="0" smtClean="0"/>
            <a:t>(Association of American Medical Colleges)</a:t>
          </a:r>
          <a:endParaRPr lang="en-US" sz="1400" kern="1200" dirty="0"/>
        </a:p>
      </dsp:txBody>
      <dsp:txXfrm>
        <a:off x="6035" y="269192"/>
        <a:ext cx="3216471" cy="1929883"/>
      </dsp:txXfrm>
    </dsp:sp>
    <dsp:sp modelId="{CE15F8FC-F78D-B94E-AB87-2258C24DA41B}">
      <dsp:nvSpPr>
        <dsp:cNvPr id="0" name=""/>
        <dsp:cNvSpPr/>
      </dsp:nvSpPr>
      <dsp:spPr>
        <a:xfrm>
          <a:off x="3538943" y="241150"/>
          <a:ext cx="3216471" cy="1929883"/>
        </a:xfrm>
        <a:prstGeom prst="rect">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Shortage of public health trained professionals in the field </a:t>
          </a:r>
          <a:r>
            <a:rPr lang="en-US" sz="1400" kern="1200" dirty="0" smtClean="0"/>
            <a:t>(Center for Studying Health System Change)</a:t>
          </a:r>
        </a:p>
      </dsp:txBody>
      <dsp:txXfrm>
        <a:off x="3538943" y="241150"/>
        <a:ext cx="3216471" cy="1929883"/>
      </dsp:txXfrm>
    </dsp:sp>
    <dsp:sp modelId="{80A3DD74-2310-4F4D-A779-7403EB52469C}">
      <dsp:nvSpPr>
        <dsp:cNvPr id="0" name=""/>
        <dsp:cNvSpPr/>
      </dsp:nvSpPr>
      <dsp:spPr>
        <a:xfrm>
          <a:off x="1769884" y="2492681"/>
          <a:ext cx="3216471" cy="1929883"/>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The number of physicians practicing in governmental public health should be doubled </a:t>
          </a:r>
          <a:r>
            <a:rPr lang="en-US" sz="1400" kern="1200" dirty="0" smtClean="0"/>
            <a:t>(Institute of Medicine)</a:t>
          </a:r>
          <a:endParaRPr lang="en-US" sz="2300" kern="1200" dirty="0" smtClean="0"/>
        </a:p>
      </dsp:txBody>
      <dsp:txXfrm>
        <a:off x="1769884" y="2492681"/>
        <a:ext cx="3216471" cy="19298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10050" name="Rectangle 2"/>
          <p:cNvSpPr>
            <a:spLocks noGrp="1" noChangeArrowheads="1"/>
          </p:cNvSpPr>
          <p:nvPr>
            <p:ph type="hdr" sz="quarter"/>
          </p:nvPr>
        </p:nvSpPr>
        <p:spPr bwMode="auto">
          <a:xfrm>
            <a:off x="0" y="-14288"/>
            <a:ext cx="760413" cy="274638"/>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defTabSz="931863">
              <a:defRPr sz="1200" b="0">
                <a:solidFill>
                  <a:srgbClr val="474747"/>
                </a:solidFill>
              </a:defRPr>
            </a:lvl1pPr>
          </a:lstStyle>
          <a:p>
            <a:endParaRPr lang="en-US" dirty="0"/>
          </a:p>
        </p:txBody>
      </p:sp>
      <p:sp>
        <p:nvSpPr>
          <p:cNvPr id="1410051" name="Rectangle 3"/>
          <p:cNvSpPr>
            <a:spLocks noGrp="1" noChangeArrowheads="1"/>
          </p:cNvSpPr>
          <p:nvPr>
            <p:ph type="dt" sz="quarter" idx="1"/>
          </p:nvPr>
        </p:nvSpPr>
        <p:spPr bwMode="auto">
          <a:xfrm>
            <a:off x="5943600" y="-14288"/>
            <a:ext cx="914400" cy="274638"/>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algn="r" defTabSz="931863">
              <a:defRPr sz="1200" b="0">
                <a:solidFill>
                  <a:srgbClr val="474747"/>
                </a:solidFill>
              </a:defRPr>
            </a:lvl1pPr>
          </a:lstStyle>
          <a:p>
            <a:endParaRPr lang="en-US" dirty="0"/>
          </a:p>
        </p:txBody>
      </p:sp>
      <p:sp>
        <p:nvSpPr>
          <p:cNvPr id="1410053" name="Rectangle 5"/>
          <p:cNvSpPr>
            <a:spLocks noGrp="1" noChangeArrowheads="1"/>
          </p:cNvSpPr>
          <p:nvPr>
            <p:ph type="sldNum" sz="quarter" idx="3"/>
          </p:nvPr>
        </p:nvSpPr>
        <p:spPr bwMode="auto">
          <a:xfrm>
            <a:off x="6484938" y="9021763"/>
            <a:ext cx="373062" cy="274637"/>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spAutoFit/>
          </a:bodyPr>
          <a:lstStyle>
            <a:lvl1pPr algn="r" defTabSz="931863">
              <a:defRPr sz="1200" b="0">
                <a:solidFill>
                  <a:srgbClr val="474747"/>
                </a:solidFill>
              </a:defRPr>
            </a:lvl1pPr>
          </a:lstStyle>
          <a:p>
            <a:fld id="{E9BF1EA9-1DE5-4D0D-9DC9-5C92465C2818}"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b="0">
                <a:solidFill>
                  <a:srgbClr val="000052"/>
                </a:solidFill>
              </a:defRPr>
            </a:lvl1pPr>
          </a:lstStyle>
          <a:p>
            <a:endParaRPr lang="en-US" dirty="0"/>
          </a:p>
        </p:txBody>
      </p:sp>
      <p:sp>
        <p:nvSpPr>
          <p:cNvPr id="78851"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solidFill>
                  <a:srgbClr val="000052"/>
                </a:solidFill>
              </a:defRPr>
            </a:lvl1pPr>
          </a:lstStyle>
          <a:p>
            <a:endParaRPr lang="en-US" dirty="0"/>
          </a:p>
        </p:txBody>
      </p:sp>
      <p:sp>
        <p:nvSpPr>
          <p:cNvPr id="7885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78853"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5"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solidFill>
                  <a:srgbClr val="000052"/>
                </a:solidFill>
              </a:defRPr>
            </a:lvl1pPr>
          </a:lstStyle>
          <a:p>
            <a:fld id="{AE825233-37C7-4EA0-914D-215BCF8766FC}" type="slidenum">
              <a:rPr lang="en-US"/>
              <a:pPr/>
              <a:t>‹#›</a:t>
            </a:fld>
            <a:endParaRPr lang="en-US" dirty="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Table 1. Perspectives</a:t>
            </a:r>
            <a:r>
              <a:rPr lang="en-US" i="1" baseline="0" dirty="0" smtClean="0"/>
              <a:t> of medicine and public health. </a:t>
            </a:r>
            <a:r>
              <a:rPr lang="en-US" i="1" dirty="0" smtClean="0"/>
              <a:t>Fineberg</a:t>
            </a:r>
            <a:r>
              <a:rPr lang="en-US" i="1" baseline="0" dirty="0" smtClean="0"/>
              <a:t> HV. Public health and medicine: where the twain shall meet. American Journal of Preventive Medicine. 2011; 41(4 S3): S141-S143. </a:t>
            </a:r>
          </a:p>
          <a:p>
            <a:endParaRPr lang="en-US" dirty="0"/>
          </a:p>
        </p:txBody>
      </p:sp>
      <p:sp>
        <p:nvSpPr>
          <p:cNvPr id="4" name="Slide Number Placeholder 3"/>
          <p:cNvSpPr>
            <a:spLocks noGrp="1"/>
          </p:cNvSpPr>
          <p:nvPr>
            <p:ph type="sldNum" sz="quarter" idx="10"/>
          </p:nvPr>
        </p:nvSpPr>
        <p:spPr/>
        <p:txBody>
          <a:bodyPr/>
          <a:lstStyle/>
          <a:p>
            <a:pPr>
              <a:defRPr/>
            </a:pPr>
            <a:fld id="{DE38D3A8-47DD-45DF-B615-CB558602DD3B}" type="slidenum">
              <a:rPr lang="en-US" smtClean="0"/>
              <a:pPr>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Table 1. Perspectives</a:t>
            </a:r>
            <a:r>
              <a:rPr lang="en-US" i="1" baseline="0" dirty="0" smtClean="0"/>
              <a:t> of medicine and public health. </a:t>
            </a:r>
            <a:r>
              <a:rPr lang="en-US" i="1" dirty="0" smtClean="0"/>
              <a:t>Fineberg</a:t>
            </a:r>
            <a:r>
              <a:rPr lang="en-US" i="1" baseline="0" dirty="0" smtClean="0"/>
              <a:t> HV. Public health and medicine: where the twain shall meet. American Journal of Preventive Medicine. 2011; 41(4 S3): S141-S143. </a:t>
            </a:r>
          </a:p>
          <a:p>
            <a:endParaRPr lang="en-US" i="1" baseline="0" dirty="0" smtClean="0"/>
          </a:p>
          <a:p>
            <a:r>
              <a:rPr lang="en-US" dirty="0" smtClean="0"/>
              <a:t>Definitions:</a:t>
            </a:r>
          </a:p>
          <a:p>
            <a:r>
              <a:rPr lang="en-US" dirty="0" smtClean="0"/>
              <a:t>Numeric Sciences include biostatistics and epidemiology</a:t>
            </a:r>
          </a:p>
          <a:p>
            <a:r>
              <a:rPr lang="en-US" dirty="0" smtClean="0"/>
              <a:t>Social Sciences</a:t>
            </a:r>
            <a:r>
              <a:rPr lang="en-US" baseline="0" dirty="0" smtClean="0"/>
              <a:t> include sociology, psychology, anthropology, economics</a:t>
            </a:r>
          </a:p>
          <a:p>
            <a:r>
              <a:rPr lang="en-US" baseline="0" dirty="0" smtClean="0"/>
              <a:t>Clinical Sciences address the assessment, diagnosis and treatment of patients.</a:t>
            </a:r>
            <a:endParaRPr lang="en-US" dirty="0" smtClean="0"/>
          </a:p>
          <a:p>
            <a:endParaRPr lang="en-US" i="1" baseline="0" dirty="0" smtClean="0"/>
          </a:p>
        </p:txBody>
      </p:sp>
      <p:sp>
        <p:nvSpPr>
          <p:cNvPr id="4" name="Slide Number Placeholder 3"/>
          <p:cNvSpPr>
            <a:spLocks noGrp="1"/>
          </p:cNvSpPr>
          <p:nvPr>
            <p:ph type="sldNum" sz="quarter" idx="10"/>
          </p:nvPr>
        </p:nvSpPr>
        <p:spPr/>
        <p:txBody>
          <a:bodyPr/>
          <a:lstStyle/>
          <a:p>
            <a:pPr>
              <a:defRPr/>
            </a:pPr>
            <a:fld id="{DE38D3A8-47DD-45DF-B615-CB558602DD3B}" type="slidenum">
              <a:rPr lang="en-US" smtClean="0"/>
              <a:pPr>
                <a:defRPr/>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Healthy</a:t>
            </a:r>
            <a:r>
              <a:rPr lang="en-US" baseline="0" dirty="0" smtClean="0"/>
              <a:t> People 2020 is a </a:t>
            </a:r>
            <a:r>
              <a:rPr lang="en-US" dirty="0" smtClean="0"/>
              <a:t>comprehensive</a:t>
            </a:r>
            <a:r>
              <a:rPr lang="en-US" baseline="0" dirty="0" smtClean="0"/>
              <a:t>, national health promotion and disease prevention planning process. </a:t>
            </a:r>
          </a:p>
          <a:p>
            <a:pPr>
              <a:buFont typeface="Arial" pitchFamily="34" charset="0"/>
              <a:buChar char="•"/>
            </a:pPr>
            <a:r>
              <a:rPr lang="en-US" baseline="0" dirty="0" smtClean="0"/>
              <a:t>Serves as the </a:t>
            </a:r>
            <a:r>
              <a:rPr lang="en-US" dirty="0" smtClean="0"/>
              <a:t>Nation’s compass for aligning</a:t>
            </a:r>
            <a:r>
              <a:rPr lang="en-US" baseline="0" dirty="0" smtClean="0"/>
              <a:t> and prioritizing goals in prevention and wellness.</a:t>
            </a:r>
          </a:p>
          <a:p>
            <a:pPr>
              <a:buFont typeface="Arial" pitchFamily="34" charset="0"/>
              <a:buChar char="•"/>
            </a:pPr>
            <a:r>
              <a:rPr lang="en-US" dirty="0" smtClean="0"/>
              <a:t>The four overarching goals of Healthy People 2020 include to (see 1-4). (http://www.healthypeople.gov/2020/default.aspx)</a:t>
            </a:r>
            <a:r>
              <a:rPr lang="en-US" dirty="0" smtClean="0">
                <a:solidFill>
                  <a:schemeClr val="accent2"/>
                </a:solidFill>
              </a:rPr>
              <a:t> :</a:t>
            </a:r>
            <a:r>
              <a:rPr lang="en-US" baseline="0" dirty="0" smtClean="0">
                <a:solidFill>
                  <a:schemeClr val="accent2"/>
                </a:solidFill>
              </a:rPr>
              <a:t>  </a:t>
            </a:r>
          </a:p>
          <a:p>
            <a:pPr>
              <a:buFont typeface="Arial" pitchFamily="34" charset="0"/>
              <a:buChar char="•"/>
            </a:pPr>
            <a:endParaRPr lang="en-US" baseline="0" dirty="0" smtClean="0">
              <a:solidFill>
                <a:schemeClr val="accent2"/>
              </a:solidFill>
            </a:endParaRPr>
          </a:p>
          <a:p>
            <a:pPr>
              <a:buFont typeface="Arial" pitchFamily="34" charset="0"/>
              <a:buChar char="•"/>
            </a:pP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A9588A7-C90F-491D-A537-766200913FAA}"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t>Determinants</a:t>
            </a:r>
            <a:r>
              <a:rPr lang="en-US" baseline="0" dirty="0" smtClean="0"/>
              <a:t> of Health are one of four indicators of progress for Healthy People 2020. (Indicators of Progress also include: General Health Status, Health-Related Quality of Life and Well-Being, and Disparities)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Two</a:t>
            </a:r>
            <a:r>
              <a:rPr lang="en-US" baseline="0" dirty="0" smtClean="0"/>
              <a:t> definitions of Determinants of Health: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a:t>
            </a:r>
            <a:r>
              <a:rPr lang="en-US" dirty="0" smtClean="0"/>
              <a:t>The conditions in which people are born, grow, live, work,</a:t>
            </a:r>
            <a:r>
              <a:rPr lang="en-US" baseline="0" dirty="0" smtClean="0"/>
              <a:t> and age.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The range of personal, social, economic, and environmental factors that influence health status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Specific examples are provided</a:t>
            </a:r>
            <a:r>
              <a:rPr lang="en-US" baseline="0" dirty="0" smtClean="0"/>
              <a:t> below: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Policymaking: </a:t>
            </a:r>
            <a:r>
              <a:rPr lang="en-US" dirty="0" smtClean="0"/>
              <a:t>Increasing taxes on tobacco sales, 1966 Highway Safety Act (established a coordinated national highway safety program to reduce the death toll on the nation's roads, addressed driver education &amp; licensing, vehicle registration &amp; inspection, highway design/maintenance, and traffic control devices) and the National Traffic and Motor Vehicle Safety Act (resulted in federal motor vehicle safety standards, including requirements for seat belts for all occupants, impact-absorbing steering columns, padded dashboards, and safety glass)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Social Factors:</a:t>
            </a:r>
          </a:p>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t>Social Determinants</a:t>
            </a:r>
            <a:r>
              <a:rPr lang="en-US" dirty="0" smtClean="0"/>
              <a:t>- Availability of resources to meet daily needs (educational and job opportunities, living wages, or healthful foods); social norms and attitudes, such as discrimination; exposure to crime, violence and social disorder, such as the presence of trash; social support and social interactions; exposure to mass media and emerging technologies , such as the internet or cell phones; socioeconomic conditions, such as concentrated poverty; quality schools; transportation options; public safety; residential segregation.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t>Physical Determinants- </a:t>
            </a:r>
            <a:r>
              <a:rPr lang="en-US" b="0" dirty="0" smtClean="0"/>
              <a:t>Natural</a:t>
            </a:r>
            <a:r>
              <a:rPr lang="en-US" b="0" baseline="0" dirty="0" smtClean="0"/>
              <a:t> environment, such as plants, weather, or climate change; built environment such as buildings or transportation; work sites, schools, and recreational settings; housing, hoes, and neighborhoods; exposure to toxic substances and other physical hazards; physical barriers, especially for people with disabilities; aesthetic elements, such as good lighting, trees, or benches.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Health Services: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Barriers to accessing health services (lack of availability; high cost; lack of insurance coverage; limited language access) lead to unmet health needs, delays in receiving appropriate care, inability to get preventive services, hospitalizations that could have been prevented.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Individual Behavior: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Diet; physical activity; alcohol, cigarette, and other drug use; hand washing.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Biology and Genetics: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Age; sex; HIV status; inherited conditions, such as sickle-cell anemia, hemophilia, and cystic fibrosis; carrying the BRCA1 or BRCA2 gene, which increases risk for breast and ovarian cancer; family history of heart disease.</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(http://www.healthypeople.gov/2020/about/DOHAbout.aspx#two)</a:t>
            </a:r>
          </a:p>
        </p:txBody>
      </p:sp>
      <p:sp>
        <p:nvSpPr>
          <p:cNvPr id="4" name="Slide Number Placeholder 3"/>
          <p:cNvSpPr>
            <a:spLocks noGrp="1"/>
          </p:cNvSpPr>
          <p:nvPr>
            <p:ph type="sldNum" sz="quarter" idx="10"/>
          </p:nvPr>
        </p:nvSpPr>
        <p:spPr/>
        <p:txBody>
          <a:bodyPr/>
          <a:lstStyle/>
          <a:p>
            <a:fld id="{6A9588A7-C90F-491D-A537-766200913FAA}"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06488" y="698500"/>
            <a:ext cx="4646612" cy="3486150"/>
          </a:xfrm>
          <a:ln/>
        </p:spPr>
      </p:sp>
      <p:sp>
        <p:nvSpPr>
          <p:cNvPr id="21507" name="Notes Placeholder 2"/>
          <p:cNvSpPr>
            <a:spLocks noGrp="1"/>
          </p:cNvSpPr>
          <p:nvPr>
            <p:ph type="body" idx="1"/>
          </p:nvPr>
        </p:nvSpPr>
        <p:spPr>
          <a:xfrm>
            <a:off x="685800" y="4415912"/>
            <a:ext cx="5486400" cy="278104"/>
          </a:xfrm>
          <a:noFill/>
          <a:ln/>
        </p:spPr>
        <p:txBody>
          <a:bodyPr wrap="square" lIns="93147" tIns="46573" rIns="93147" bIns="46573"/>
          <a:lstStyle/>
          <a:p>
            <a:pPr marL="0" marR="0" indent="0" algn="l" defTabSz="914400" rtl="0" eaLnBrk="0" fontAlgn="base" latinLnBrk="0" hangingPunct="0">
              <a:lnSpc>
                <a:spcPct val="100000"/>
              </a:lnSpc>
              <a:spcBef>
                <a:spcPct val="30000"/>
              </a:spcBef>
              <a:spcAft>
                <a:spcPct val="0"/>
              </a:spcAft>
              <a:buClrTx/>
              <a:buSzTx/>
              <a:buFont typeface="Arial"/>
              <a:buChar char="•"/>
              <a:tabLst/>
              <a:defRPr/>
            </a:pPr>
            <a:r>
              <a:rPr lang="en-US" dirty="0" smtClean="0"/>
              <a:t>This</a:t>
            </a:r>
            <a:r>
              <a:rPr lang="en-US" baseline="0" dirty="0" smtClean="0"/>
              <a:t> graphic is from an article by Thomas Frieden, the Director of CDC.</a:t>
            </a:r>
            <a:endParaRPr lang="en-US" dirty="0" smtClean="0"/>
          </a:p>
          <a:p>
            <a:pPr marL="0" marR="0" indent="0" algn="l" defTabSz="914400" rtl="0" eaLnBrk="0" fontAlgn="base" latinLnBrk="0" hangingPunct="0">
              <a:lnSpc>
                <a:spcPct val="100000"/>
              </a:lnSpc>
              <a:spcBef>
                <a:spcPct val="30000"/>
              </a:spcBef>
              <a:spcAft>
                <a:spcPct val="0"/>
              </a:spcAft>
              <a:buClrTx/>
              <a:buSzTx/>
              <a:buFont typeface="Arial"/>
              <a:buChar char="•"/>
              <a:tabLst/>
              <a:defRPr/>
            </a:pPr>
            <a:r>
              <a:rPr lang="en-US" dirty="0" smtClean="0"/>
              <a:t>Socioeconomic Factors are the single largest determinant</a:t>
            </a:r>
            <a:r>
              <a:rPr lang="en-US" baseline="0" dirty="0" smtClean="0"/>
              <a:t> of health. </a:t>
            </a:r>
          </a:p>
          <a:p>
            <a:pPr marL="0" marR="0" indent="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Physicians have a necessary and important role, but in order to improve health outcomes, physicians need to better understand the foundation on which people’s health is built. </a:t>
            </a:r>
          </a:p>
          <a:p>
            <a:pPr marL="0" marR="0" indent="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Counseling &amp; Education, Clinical Intervention, and Long-lasting Protective Interventions are familiar territory to clinicians. Clinicians should also be encouraged to participate in the two bottom tiers: Changing context and Socioeconomic Factors. (Examples on right hand side may be helpful for audience to understand these types of interventions.) </a:t>
            </a:r>
          </a:p>
          <a:p>
            <a:pPr marL="0" marR="0" indent="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Clinical interventions play an important role but have a relatively small impact on overall health. </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en-US" baseline="0" dirty="0" smtClean="0"/>
          </a:p>
          <a:p>
            <a:endParaRPr lang="en-US" baseline="0" dirty="0" smtClean="0"/>
          </a:p>
        </p:txBody>
      </p:sp>
      <p:sp>
        <p:nvSpPr>
          <p:cNvPr id="21508" name="Slide Number Placeholder 3"/>
          <p:cNvSpPr txBox="1">
            <a:spLocks noGrp="1"/>
          </p:cNvSpPr>
          <p:nvPr/>
        </p:nvSpPr>
        <p:spPr bwMode="auto">
          <a:xfrm>
            <a:off x="3886202" y="8831821"/>
            <a:ext cx="2970213" cy="462972"/>
          </a:xfrm>
          <a:prstGeom prst="rect">
            <a:avLst/>
          </a:prstGeom>
          <a:noFill/>
          <a:ln w="9525">
            <a:noFill/>
            <a:miter lim="800000"/>
            <a:headEnd/>
            <a:tailEnd/>
          </a:ln>
        </p:spPr>
        <p:txBody>
          <a:bodyPr lIns="93147" tIns="46573" rIns="93147" bIns="46573" anchor="b"/>
          <a:lstStyle/>
          <a:p>
            <a:pPr algn="r" defTabSz="931863"/>
            <a:fld id="{5733323A-02CD-4534-98A6-4826EEACD572}" type="slidenum">
              <a:rPr lang="en-US" sz="1200" b="0">
                <a:solidFill>
                  <a:schemeClr val="tx1"/>
                </a:solidFill>
                <a:ea typeface="ＭＳ Ｐゴシック" pitchFamily="-108" charset="-128"/>
              </a:rPr>
              <a:pPr algn="r" defTabSz="931863"/>
              <a:t>18</a:t>
            </a:fld>
            <a:endParaRPr lang="en-US" sz="1200" b="0" dirty="0">
              <a:solidFill>
                <a:schemeClr val="tx1"/>
              </a:solidFill>
              <a:ea typeface="ＭＳ Ｐゴシック" pitchFamily="-108"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sz="1200" kern="1200" dirty="0" smtClean="0">
                <a:solidFill>
                  <a:schemeClr val="tx1"/>
                </a:solidFill>
                <a:latin typeface="Arial" charset="0"/>
                <a:ea typeface="+mn-ea"/>
                <a:cs typeface="+mn-cs"/>
              </a:rPr>
              <a:t>Chronic diseases are the leading causes of death and disability in the U.S.</a:t>
            </a: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Arial" charset="0"/>
                <a:ea typeface="+mn-ea"/>
                <a:cs typeface="+mn-cs"/>
              </a:rPr>
              <a:t>Four modifiable health risk behaviors—lack of physical activity, poor nutrition, tobacco use, and excessive alcohol consumption—are responsible for much of the illness, suffering, and early death related to chronic diseases.</a:t>
            </a:r>
            <a:endParaRPr lang="en-US" sz="1200" kern="1200" dirty="0" smtClean="0">
              <a:solidFill>
                <a:schemeClr val="tx1"/>
              </a:solidFill>
              <a:latin typeface="+mn-lt"/>
              <a:ea typeface="+mn-ea"/>
              <a:cs typeface="+mn-cs"/>
            </a:endParaRPr>
          </a:p>
          <a:p>
            <a:pPr>
              <a:buFont typeface="Arial"/>
              <a:buChar char="•"/>
            </a:pPr>
            <a:r>
              <a:rPr lang="en-US" sz="1200" kern="1200" dirty="0" smtClean="0">
                <a:solidFill>
                  <a:schemeClr val="tx1"/>
                </a:solidFill>
                <a:latin typeface="+mn-lt"/>
                <a:ea typeface="+mn-ea"/>
                <a:cs typeface="+mn-cs"/>
              </a:rPr>
              <a:t>For effective disease </a:t>
            </a:r>
            <a:r>
              <a:rPr lang="en-US" sz="1200" kern="1200" baseline="0" dirty="0" smtClean="0">
                <a:solidFill>
                  <a:schemeClr val="tx1"/>
                </a:solidFill>
                <a:latin typeface="+mn-lt"/>
                <a:ea typeface="+mn-ea"/>
                <a:cs typeface="+mn-cs"/>
              </a:rPr>
              <a:t>prevention, physicians should be competent in behavioral counseling and work together with the Public Health Community to address risk behaviors.</a:t>
            </a:r>
          </a:p>
          <a:p>
            <a:endParaRPr lang="en-US" sz="1200" kern="1200" baseline="0" dirty="0" smtClean="0">
              <a:solidFill>
                <a:schemeClr val="tx1"/>
              </a:solidFill>
              <a:latin typeface="+mn-lt"/>
              <a:ea typeface="+mn-ea"/>
              <a:cs typeface="+mn-cs"/>
            </a:endParaRPr>
          </a:p>
          <a:p>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http://www.cdc.gov/chronicdisease/overview/index.htm</a:t>
            </a:r>
            <a:endParaRPr lang="en-US" dirty="0"/>
          </a:p>
        </p:txBody>
      </p:sp>
      <p:sp>
        <p:nvSpPr>
          <p:cNvPr id="4" name="Slide Number Placeholder 3"/>
          <p:cNvSpPr>
            <a:spLocks noGrp="1"/>
          </p:cNvSpPr>
          <p:nvPr>
            <p:ph type="sldNum" sz="quarter" idx="10"/>
          </p:nvPr>
        </p:nvSpPr>
        <p:spPr/>
        <p:txBody>
          <a:bodyPr/>
          <a:lstStyle/>
          <a:p>
            <a:fld id="{6A9588A7-C90F-491D-A537-766200913FAA}"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a:buChar char="•"/>
              <a:tabLst/>
              <a:defRPr/>
            </a:pPr>
            <a:r>
              <a:rPr lang="en-US" dirty="0" smtClean="0">
                <a:solidFill>
                  <a:schemeClr val="accent3">
                    <a:lumMod val="50000"/>
                  </a:schemeClr>
                </a:solidFill>
              </a:rPr>
              <a:t>All physicians are a part of the public health system; for a smaller number of physicians, a portion of their practice involves public health, while career public health physicians practice in a wide range of settings, including governmental public health agencies.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chemeClr val="accent3">
                  <a:lumMod val="50000"/>
                </a:schemeClr>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accent3">
                    <a:lumMod val="50000"/>
                  </a:schemeClr>
                </a:solidFill>
              </a:rPr>
              <a:t>As presented in </a:t>
            </a:r>
            <a:r>
              <a:rPr lang="en-US" i="1" dirty="0" smtClean="0">
                <a:solidFill>
                  <a:schemeClr val="accent3">
                    <a:lumMod val="50000"/>
                  </a:schemeClr>
                </a:solidFill>
              </a:rPr>
              <a:t>Training Physicians</a:t>
            </a:r>
            <a:r>
              <a:rPr lang="en-US" i="1" baseline="0" dirty="0" smtClean="0">
                <a:solidFill>
                  <a:schemeClr val="accent3">
                    <a:lumMod val="50000"/>
                  </a:schemeClr>
                </a:solidFill>
              </a:rPr>
              <a:t> for Public Health Careers</a:t>
            </a:r>
            <a:r>
              <a:rPr lang="en-US" baseline="0" dirty="0" smtClean="0">
                <a:solidFill>
                  <a:schemeClr val="accent3">
                    <a:lumMod val="50000"/>
                  </a:schemeClr>
                </a:solidFill>
              </a:rPr>
              <a:t>. Institute of Medicine. (2007). </a:t>
            </a:r>
          </a:p>
        </p:txBody>
      </p:sp>
      <p:sp>
        <p:nvSpPr>
          <p:cNvPr id="4" name="Slide Number Placeholder 3"/>
          <p:cNvSpPr>
            <a:spLocks noGrp="1"/>
          </p:cNvSpPr>
          <p:nvPr>
            <p:ph type="sldNum" sz="quarter" idx="10"/>
          </p:nvPr>
        </p:nvSpPr>
        <p:spPr/>
        <p:txBody>
          <a:bodyPr/>
          <a:lstStyle/>
          <a:p>
            <a:fld id="{6A9588A7-C90F-491D-A537-766200913FAA}"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marL="228600" indent="-228600">
              <a:lnSpc>
                <a:spcPct val="80000"/>
              </a:lnSpc>
              <a:buFont typeface="Arial"/>
              <a:buChar char="•"/>
            </a:pPr>
            <a:r>
              <a:rPr lang="en-US" sz="400" baseline="0" dirty="0" smtClean="0">
                <a:solidFill>
                  <a:srgbClr val="2D2DB9"/>
                </a:solidFill>
              </a:rPr>
              <a:t>Despite differences in perspective, the continuity and overlap between the concern with populations of public health and the individual responsibility of medicine are evident.  </a:t>
            </a:r>
          </a:p>
          <a:p>
            <a:pPr marL="228600" indent="-228600">
              <a:lnSpc>
                <a:spcPct val="80000"/>
              </a:lnSpc>
              <a:buFont typeface="Arial"/>
              <a:buChar char="•"/>
            </a:pPr>
            <a:r>
              <a:rPr lang="en-US" sz="400" baseline="0" dirty="0" smtClean="0">
                <a:solidFill>
                  <a:srgbClr val="2D2DB9"/>
                </a:solidFill>
              </a:rPr>
              <a:t>Public health matters to medical care and therefore to medical education in at least six ways (listed).</a:t>
            </a:r>
          </a:p>
          <a:p>
            <a:pPr marL="228600" indent="-228600">
              <a:lnSpc>
                <a:spcPct val="80000"/>
              </a:lnSpc>
              <a:buFontTx/>
              <a:buAutoNum type="arabicPeriod"/>
            </a:pPr>
            <a:endParaRPr lang="en-US" sz="400" dirty="0" smtClean="0">
              <a:solidFill>
                <a:srgbClr val="2D2DB9"/>
              </a:solidFill>
            </a:endParaRPr>
          </a:p>
          <a:p>
            <a:pPr marL="228600" marR="0" indent="-228600" algn="l" defTabSz="914400" rtl="0" eaLnBrk="0" fontAlgn="base" latinLnBrk="0" hangingPunct="0">
              <a:lnSpc>
                <a:spcPct val="80000"/>
              </a:lnSpc>
              <a:spcBef>
                <a:spcPct val="30000"/>
              </a:spcBef>
              <a:spcAft>
                <a:spcPct val="0"/>
              </a:spcAft>
              <a:buClrTx/>
              <a:buSzTx/>
              <a:buFontTx/>
              <a:buNone/>
              <a:tabLst/>
              <a:defRPr/>
            </a:pPr>
            <a:r>
              <a:rPr lang="en-US" sz="400" dirty="0" smtClean="0">
                <a:solidFill>
                  <a:srgbClr val="2D2DB9"/>
                </a:solidFill>
              </a:rPr>
              <a:t>For reference: excerpte</a:t>
            </a:r>
            <a:r>
              <a:rPr lang="en-US" sz="400" baseline="0" dirty="0" smtClean="0">
                <a:solidFill>
                  <a:srgbClr val="2D2DB9"/>
                </a:solidFill>
              </a:rPr>
              <a:t>d from </a:t>
            </a:r>
            <a:r>
              <a:rPr lang="en-US" sz="800" b="0" i="1" dirty="0" smtClean="0">
                <a:solidFill>
                  <a:srgbClr val="092F6D"/>
                </a:solidFill>
              </a:rPr>
              <a:t>Fineberg HV. Public health and medicine: where the twain shall meet. American Journal of Preventive Medicine. 2011; 41(4 S3): S141-S143. </a:t>
            </a:r>
          </a:p>
          <a:p>
            <a:pPr marL="228600" indent="-228600">
              <a:lnSpc>
                <a:spcPct val="80000"/>
              </a:lnSpc>
              <a:buFontTx/>
              <a:buNone/>
            </a:pPr>
            <a:endParaRPr lang="en-US" sz="400" dirty="0" smtClean="0">
              <a:solidFill>
                <a:srgbClr val="2D2DB9"/>
              </a:solidFill>
            </a:endParaRPr>
          </a:p>
          <a:p>
            <a:pPr marL="228600" indent="-228600">
              <a:lnSpc>
                <a:spcPct val="80000"/>
              </a:lnSpc>
              <a:buFontTx/>
              <a:buAutoNum type="arabicPeriod"/>
            </a:pPr>
            <a:r>
              <a:rPr lang="en-US" sz="400" dirty="0" smtClean="0">
                <a:solidFill>
                  <a:srgbClr val="2D2DB9"/>
                </a:solidFill>
              </a:rPr>
              <a:t>Epidemiology, the core discipline of public health, is essential to understanding the cause and distribution of disease. Without some grounding in the quantitative disciplines of biostatistics and epidemiology, no physician can hope to independently and sensibly interpret the medical literature, or to apply it rationally to an individual patient. Dealing with uncertainty and probabilistic reasoning is as essential to sound medical care as it is to health policy and public health practice.</a:t>
            </a:r>
          </a:p>
          <a:p>
            <a:pPr marL="228600" indent="-228600">
              <a:lnSpc>
                <a:spcPct val="80000"/>
              </a:lnSpc>
            </a:pPr>
            <a:endParaRPr lang="en-US" sz="400" dirty="0" smtClean="0">
              <a:solidFill>
                <a:srgbClr val="2D2DB9"/>
              </a:solidFill>
            </a:endParaRPr>
          </a:p>
          <a:p>
            <a:pPr marL="228600" indent="-228600">
              <a:lnSpc>
                <a:spcPct val="80000"/>
              </a:lnSpc>
            </a:pPr>
            <a:r>
              <a:rPr lang="en-US" sz="400" dirty="0" smtClean="0">
                <a:solidFill>
                  <a:srgbClr val="2D2DB9"/>
                </a:solidFill>
              </a:rPr>
              <a:t>2. Public health teaches the influence of environmental, nutritional, social, and behavioral factors on health, illness, recovery, and wellness. Understanding the etiology of disease and the optimal management of patients depends on a comprehensive appreciation of the multiple origins of illness, including those traditionally emphasized in public health. Integrative explanations of illness that embrace genetic, molecular, biochemical, and physiological factors with behavioral, social, nutritional, and environmental factors require the joint perspectives of medicine and public health.</a:t>
            </a:r>
          </a:p>
          <a:p>
            <a:pPr marL="228600" indent="-228600">
              <a:lnSpc>
                <a:spcPct val="80000"/>
              </a:lnSpc>
            </a:pPr>
            <a:endParaRPr lang="en-US" sz="400" dirty="0" smtClean="0">
              <a:solidFill>
                <a:srgbClr val="2D2DB9"/>
              </a:solidFill>
            </a:endParaRPr>
          </a:p>
          <a:p>
            <a:pPr marL="228600" indent="-228600">
              <a:lnSpc>
                <a:spcPct val="80000"/>
              </a:lnSpc>
            </a:pPr>
            <a:r>
              <a:rPr lang="en-US" sz="400" dirty="0" smtClean="0">
                <a:solidFill>
                  <a:srgbClr val="2D2DB9"/>
                </a:solidFill>
              </a:rPr>
              <a:t>3. The physician who appreciates the role and potential for public health interventions—public education, social campaigns, ordinances and laws, standards and regulations, surveillance and preparedness— has a deeper understanding of the conditions that preserve health, of the primacy of disease prevention, and of the interfaces between personal medical care and community health protection.</a:t>
            </a:r>
          </a:p>
        </p:txBody>
      </p:sp>
      <p:sp>
        <p:nvSpPr>
          <p:cNvPr id="4" name="Slide Number Placeholder 3"/>
          <p:cNvSpPr>
            <a:spLocks noGrp="1"/>
          </p:cNvSpPr>
          <p:nvPr>
            <p:ph type="sldNum" sz="quarter" idx="5"/>
          </p:nvPr>
        </p:nvSpPr>
        <p:spPr/>
        <p:txBody>
          <a:bodyPr/>
          <a:lstStyle/>
          <a:p>
            <a:fld id="{CE2413A5-C540-4C4F-87D0-1DF8E8AEC08C}" type="slidenum">
              <a:rPr lang="en-US"/>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400" dirty="0" smtClean="0">
                <a:solidFill>
                  <a:srgbClr val="2D2DB9"/>
                </a:solidFill>
              </a:rPr>
              <a:t>4. Public health emphasizes cultural sensitivity (similarities and differences in values, mores, and practices), community engagement, and health literacy, which have a direct bearing on the ability of patients to participate in their own health care and to protect their family’s health.</a:t>
            </a:r>
          </a:p>
          <a:p>
            <a:pPr>
              <a:lnSpc>
                <a:spcPct val="80000"/>
              </a:lnSpc>
            </a:pPr>
            <a:endParaRPr lang="en-US" sz="400" dirty="0" smtClean="0">
              <a:solidFill>
                <a:srgbClr val="2D2DB9"/>
              </a:solidFill>
            </a:endParaRPr>
          </a:p>
          <a:p>
            <a:pPr>
              <a:lnSpc>
                <a:spcPct val="80000"/>
              </a:lnSpc>
            </a:pPr>
            <a:r>
              <a:rPr lang="en-US" sz="400" dirty="0" smtClean="0">
                <a:solidFill>
                  <a:srgbClr val="2D2DB9"/>
                </a:solidFill>
              </a:rPr>
              <a:t>5. Public health stresses systems thinking, an engineering concept that explains observed performance in terms of connected parts that interact in a variety of interdependent ways. The same way of thinking bears directly on patient safety and the quality of medical care, and it provides a way of describing and understanding the performance of everything from an individual medical encounter to the health system as a whole.</a:t>
            </a:r>
          </a:p>
          <a:p>
            <a:pPr>
              <a:lnSpc>
                <a:spcPct val="80000"/>
              </a:lnSpc>
            </a:pPr>
            <a:endParaRPr lang="en-US" sz="400" dirty="0" smtClean="0">
              <a:solidFill>
                <a:srgbClr val="2D2DB9"/>
              </a:solidFill>
            </a:endParaRPr>
          </a:p>
          <a:p>
            <a:pPr>
              <a:lnSpc>
                <a:spcPct val="80000"/>
              </a:lnSpc>
            </a:pPr>
            <a:r>
              <a:rPr lang="en-US" sz="400" dirty="0" smtClean="0">
                <a:solidFill>
                  <a:srgbClr val="2D2DB9"/>
                </a:solidFill>
              </a:rPr>
              <a:t>6. Public health exposes physicians to exciting and fulfilling career opportunities in such diverse areas as global health, disaster response, health policy, and environmental health. Apart from those who will choose to concentrate in a public health field, such as epidemiology, general preventive medicine, or occupational health, many practitioners in such fields as general and specialty medicine, emergency medicine, pediatrics, family medicine, obstetrics and gynecology, ophthalmology, and general surgery will find rewarding opportunities for part-time engagement in one or another aspect of population health. In analogy to Clausewitz’s observation that “war is merely the continuation of policy by other means,” many physicians will find that public health is the continuation of medicine by other means, potentially affecting millions of individuals at a time.</a:t>
            </a:r>
          </a:p>
        </p:txBody>
      </p:sp>
      <p:sp>
        <p:nvSpPr>
          <p:cNvPr id="4" name="Slide Number Placeholder 3"/>
          <p:cNvSpPr>
            <a:spLocks noGrp="1"/>
          </p:cNvSpPr>
          <p:nvPr>
            <p:ph type="sldNum" sz="quarter" idx="5"/>
          </p:nvPr>
        </p:nvSpPr>
        <p:spPr/>
        <p:txBody>
          <a:bodyPr/>
          <a:lstStyle/>
          <a:p>
            <a:fld id="{DD2A3222-2272-42E4-A3FA-B144EC041387}" type="slidenum">
              <a:rPr lang="en-US"/>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Whether or not you have special interest in public</a:t>
            </a:r>
            <a:r>
              <a:rPr lang="en-US" baseline="0" dirty="0" smtClean="0"/>
              <a:t> health, understanding and applying public health to your patient population will elevate your skill set and benefit your practice.</a:t>
            </a:r>
            <a:endParaRPr lang="en-US" dirty="0" smtClean="0"/>
          </a:p>
          <a:p>
            <a:pPr>
              <a:buFont typeface="Arial"/>
              <a:buChar char="•"/>
            </a:pPr>
            <a:r>
              <a:rPr lang="en-US" dirty="0" smtClean="0"/>
              <a:t>Ask the student audience</a:t>
            </a:r>
            <a:r>
              <a:rPr lang="en-US" baseline="0" dirty="0" smtClean="0"/>
              <a:t> “</a:t>
            </a:r>
            <a:r>
              <a:rPr lang="en-US" dirty="0" smtClean="0"/>
              <a:t>What</a:t>
            </a:r>
            <a:r>
              <a:rPr lang="en-US" baseline="0" dirty="0" smtClean="0"/>
              <a:t> is your chosen specialty?”</a:t>
            </a:r>
          </a:p>
          <a:p>
            <a:pPr>
              <a:buFont typeface="Arial"/>
              <a:buChar char="•"/>
            </a:pPr>
            <a:r>
              <a:rPr lang="en-US" baseline="0" dirty="0" smtClean="0"/>
              <a:t>What community health needs might be relevant to that patient population?</a:t>
            </a:r>
          </a:p>
          <a:p>
            <a:pPr>
              <a:buFont typeface="Arial"/>
              <a:buChar char="•"/>
            </a:pPr>
            <a:endParaRPr lang="en-US" dirty="0"/>
          </a:p>
        </p:txBody>
      </p:sp>
      <p:sp>
        <p:nvSpPr>
          <p:cNvPr id="4" name="Slide Number Placeholder 3"/>
          <p:cNvSpPr>
            <a:spLocks noGrp="1"/>
          </p:cNvSpPr>
          <p:nvPr>
            <p:ph type="sldNum" sz="quarter" idx="10"/>
          </p:nvPr>
        </p:nvSpPr>
        <p:spPr/>
        <p:txBody>
          <a:bodyPr/>
          <a:lstStyle/>
          <a:p>
            <a:fld id="{6A9588A7-C90F-491D-A537-766200913FAA}"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Take</a:t>
            </a:r>
            <a:r>
              <a:rPr lang="en-US" baseline="0" dirty="0" smtClean="0"/>
              <a:t> a minute to </a:t>
            </a:r>
            <a:r>
              <a:rPr lang="en-US" dirty="0" smtClean="0"/>
              <a:t>think</a:t>
            </a:r>
            <a:r>
              <a:rPr lang="en-US" baseline="0" dirty="0" smtClean="0"/>
              <a:t> about your current passions and what initially inspired you to pursue medicine.</a:t>
            </a:r>
          </a:p>
          <a:p>
            <a:pPr>
              <a:buFont typeface="Arial"/>
              <a:buChar char="•"/>
            </a:pPr>
            <a:r>
              <a:rPr lang="en-US" baseline="0" dirty="0" smtClean="0"/>
              <a:t>If any of  these ideas resonate with you, an understanding of public health will be critical to your success.</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Each specialty may treat and</a:t>
            </a:r>
            <a:r>
              <a:rPr lang="en-US" baseline="0" dirty="0" smtClean="0"/>
              <a:t> manage conditions that are becoming more prevalent, whether due to increased incidence in their patient population, or greater awareness and detection.   </a:t>
            </a:r>
          </a:p>
          <a:p>
            <a:pPr>
              <a:buFont typeface="Arial" pitchFamily="34" charset="0"/>
              <a:buChar char="•"/>
            </a:pPr>
            <a:r>
              <a:rPr lang="en-US" baseline="0" dirty="0" smtClean="0"/>
              <a:t>Associated with these conditions are questions about possibilities for prevention and the availability of community resources to help prevent, manage, or treat the conditions. </a:t>
            </a:r>
            <a:endParaRPr lang="en-US" dirty="0"/>
          </a:p>
        </p:txBody>
      </p:sp>
      <p:sp>
        <p:nvSpPr>
          <p:cNvPr id="4" name="Slide Number Placeholder 3"/>
          <p:cNvSpPr>
            <a:spLocks noGrp="1"/>
          </p:cNvSpPr>
          <p:nvPr>
            <p:ph type="sldNum" sz="quarter" idx="10"/>
          </p:nvPr>
        </p:nvSpPr>
        <p:spPr/>
        <p:txBody>
          <a:bodyPr/>
          <a:lstStyle/>
          <a:p>
            <a:fld id="{6A9588A7-C90F-491D-A537-766200913FAA}" type="slidenum">
              <a:rPr lang="en-US" smtClean="0"/>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6A9588A7-C90F-491D-A537-766200913FAA}"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Consider these two different</a:t>
            </a:r>
            <a:r>
              <a:rPr lang="en-US" baseline="0" dirty="0" smtClean="0"/>
              <a:t> perspectives of the role of a physician.  </a:t>
            </a:r>
          </a:p>
          <a:p>
            <a:pPr>
              <a:buFont typeface="Arial"/>
              <a:buChar char="•"/>
            </a:pPr>
            <a:r>
              <a:rPr lang="en-US" baseline="0" dirty="0" smtClean="0"/>
              <a:t>Which path do you most relate to?  </a:t>
            </a:r>
          </a:p>
        </p:txBody>
      </p:sp>
      <p:sp>
        <p:nvSpPr>
          <p:cNvPr id="4" name="Slide Number Placeholder 3"/>
          <p:cNvSpPr>
            <a:spLocks noGrp="1"/>
          </p:cNvSpPr>
          <p:nvPr>
            <p:ph type="sldNum" sz="quarter" idx="10"/>
          </p:nvPr>
        </p:nvSpPr>
        <p:spPr/>
        <p:txBody>
          <a:bodyPr/>
          <a:lstStyle/>
          <a:p>
            <a:fld id="{AE825233-37C7-4EA0-914D-215BCF8766FC}"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t>These workforce</a:t>
            </a:r>
            <a:r>
              <a:rPr lang="en-US" baseline="0" dirty="0" smtClean="0"/>
              <a:t> issues </a:t>
            </a:r>
            <a:r>
              <a:rPr lang="en-US" dirty="0" smtClean="0"/>
              <a:t>will have significant impact on the practice</a:t>
            </a:r>
            <a:r>
              <a:rPr lang="en-US" baseline="0" dirty="0" smtClean="0"/>
              <a:t> of medicine.</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How will tomorrow’s physicians address these changes?</a:t>
            </a:r>
            <a:r>
              <a:rPr lang="en-US" dirty="0" smtClean="0"/>
              <a:t> </a:t>
            </a:r>
          </a:p>
          <a:p>
            <a:endParaRPr lang="en-US" dirty="0" smtClean="0"/>
          </a:p>
          <a:p>
            <a:r>
              <a:rPr lang="en-US" dirty="0" smtClean="0"/>
              <a:t>AAMC:</a:t>
            </a:r>
            <a:r>
              <a:rPr lang="en-US" baseline="0" dirty="0" smtClean="0"/>
              <a:t> </a:t>
            </a:r>
            <a:r>
              <a:rPr lang="en-US" dirty="0" smtClean="0"/>
              <a:t>http://www.healthleadersmedia.com/content/PHY-258409/Physician-Shortage-to-Quadruple-Within-Decade-AAMC-Says##</a:t>
            </a:r>
          </a:p>
          <a:p>
            <a:r>
              <a:rPr lang="en-US" dirty="0" smtClean="0"/>
              <a:t>HSC: http://hschange.org/CONTENT/979/?words=public</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IOM: The Future</a:t>
            </a:r>
            <a:r>
              <a:rPr lang="en-US" baseline="0" dirty="0" smtClean="0"/>
              <a:t> of the Public’s Health in the 21</a:t>
            </a:r>
            <a:r>
              <a:rPr lang="en-US" baseline="30000" dirty="0" smtClean="0"/>
              <a:t>st</a:t>
            </a:r>
            <a:r>
              <a:rPr lang="en-US" baseline="0" dirty="0" smtClean="0"/>
              <a:t> Century. </a:t>
            </a:r>
            <a:r>
              <a:rPr lang="en-US" dirty="0" smtClean="0"/>
              <a:t>IOM estimates the number physicians practicing in governmental public health should be doubled (up to 20,000</a:t>
            </a:r>
            <a:r>
              <a:rPr lang="en-US" baseline="0" dirty="0" smtClean="0"/>
              <a:t> from 10,000).</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A9588A7-C90F-491D-A537-766200913FAA}"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Considering the changing context</a:t>
            </a:r>
            <a:r>
              <a:rPr lang="en-US" baseline="0" dirty="0" smtClean="0"/>
              <a:t> of medical practice</a:t>
            </a:r>
            <a:r>
              <a:rPr lang="en-US" dirty="0" smtClean="0"/>
              <a:t>,</a:t>
            </a:r>
            <a:r>
              <a:rPr lang="en-US" baseline="0" dirty="0" smtClean="0"/>
              <a:t> what skills might be important for physician leaders?</a:t>
            </a:r>
          </a:p>
        </p:txBody>
      </p:sp>
      <p:sp>
        <p:nvSpPr>
          <p:cNvPr id="4" name="Slide Number Placeholder 3"/>
          <p:cNvSpPr>
            <a:spLocks noGrp="1"/>
          </p:cNvSpPr>
          <p:nvPr>
            <p:ph type="sldNum" sz="quarter" idx="10"/>
          </p:nvPr>
        </p:nvSpPr>
        <p:spPr/>
        <p:txBody>
          <a:bodyPr/>
          <a:lstStyle/>
          <a:p>
            <a:fld id="{6A9588A7-C90F-491D-A537-766200913FAA}"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t>While medical students generally recognize the importance of a healthy public, they often do not regard public health/population health as relevant to their medical practice.</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dirty="0" smtClean="0"/>
              <a:t>Although we don’t have data that reflect current American</a:t>
            </a:r>
            <a:r>
              <a:rPr lang="en-US" baseline="0" dirty="0" smtClean="0"/>
              <a:t> medical students, in 2009, a Canadian study sought to understand the perceptions and attitudes of Canadian medical students toward their undergraduate medical public health curriculum and to identify suggestions and priorities for curriculum change. </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The main findings are listed.  Perhaps these resonate with the experience of the students and faculty in the audience as well.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(Tyler IV, Hau M, Buxton JA, Elliott LF, Harvey BJ, Hockin JC, et al. Canadian medical students’ perceptions of public health education in the undergraduate medical curriculum. Acad Med. 2009; 84(9): 1307-1312. )</a:t>
            </a:r>
          </a:p>
          <a:p>
            <a:endParaRPr lang="en-US" dirty="0"/>
          </a:p>
        </p:txBody>
      </p:sp>
      <p:sp>
        <p:nvSpPr>
          <p:cNvPr id="4" name="Slide Number Placeholder 3"/>
          <p:cNvSpPr>
            <a:spLocks noGrp="1"/>
          </p:cNvSpPr>
          <p:nvPr>
            <p:ph type="sldNum" sz="quarter" idx="10"/>
          </p:nvPr>
        </p:nvSpPr>
        <p:spPr/>
        <p:txBody>
          <a:bodyPr/>
          <a:lstStyle/>
          <a:p>
            <a:fld id="{6A9588A7-C90F-491D-A537-766200913FAA}" type="slidenum">
              <a:rPr lang="en-US" smtClean="0"/>
              <a:pPr/>
              <a:t>31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The AAMC’s Regional Medicine-Public Health Education Centers Initiative (RMPHEC)* partnered with the AAMC’s Organization of Student Representatives (OSR)</a:t>
            </a:r>
            <a:r>
              <a:rPr lang="en-US" baseline="0" dirty="0" smtClean="0"/>
              <a:t> to develop and disseminate an informal needs assessment to gather information about student attitudes and experiences with public health in their medical education. </a:t>
            </a:r>
          </a:p>
          <a:p>
            <a:pPr>
              <a:buFont typeface="Arial"/>
              <a:buChar char="•"/>
            </a:pPr>
            <a:r>
              <a:rPr lang="en-US" baseline="0" dirty="0" smtClean="0"/>
              <a:t>Results were used to better inform the student related activities of RMPHEC and the OSR</a:t>
            </a:r>
          </a:p>
          <a:p>
            <a:pPr>
              <a:buFont typeface="Arial"/>
              <a:buChar char="•"/>
            </a:pPr>
            <a:r>
              <a:rPr lang="en-US" baseline="0" dirty="0" smtClean="0"/>
              <a:t>Disseminated through the OSR listserv.  152 individual responses from students representing institutions across the country.</a:t>
            </a:r>
          </a:p>
          <a:p>
            <a:pPr>
              <a:buFont typeface="Arial"/>
              <a:buChar char="•"/>
            </a:pPr>
            <a:r>
              <a:rPr lang="en-US" baseline="0" dirty="0" smtClean="0"/>
              <a:t>Survey responses identified a student-perceived disconnect between what they learn in the classroom about public health and how it can be applied in their future practice; ineffective learning experiences (listed here), and effective learning experiences (listed on slide 18).</a:t>
            </a:r>
          </a:p>
          <a:p>
            <a:pPr>
              <a:buFont typeface="Arial"/>
              <a:buChar char="•"/>
            </a:pPr>
            <a:endParaRPr lang="en-US" baseline="0" dirty="0" smtClean="0"/>
          </a:p>
          <a:p>
            <a:pPr>
              <a:buFont typeface="Arial"/>
              <a:buNone/>
            </a:pPr>
            <a:r>
              <a:rPr lang="en-US" baseline="0" dirty="0" smtClean="0"/>
              <a:t>* RMPHEC is an AAMC in-house project funded by the AAMC/CDC Cooperative Agreement, </a:t>
            </a:r>
            <a:r>
              <a:rPr lang="en-US" sz="1200" dirty="0" smtClean="0"/>
              <a:t>a partnership to </a:t>
            </a:r>
            <a:r>
              <a:rPr lang="en-US" sz="1200" i="1" dirty="0" smtClean="0"/>
              <a:t>Strengthen Collaboration Between the Disciplines of Public Health </a:t>
            </a:r>
            <a:r>
              <a:rPr lang="en-US" baseline="0" dirty="0" smtClean="0"/>
              <a:t>(see slides 21-23).</a:t>
            </a:r>
          </a:p>
        </p:txBody>
      </p:sp>
      <p:sp>
        <p:nvSpPr>
          <p:cNvPr id="4" name="Slide Number Placeholder 3"/>
          <p:cNvSpPr>
            <a:spLocks noGrp="1"/>
          </p:cNvSpPr>
          <p:nvPr>
            <p:ph type="sldNum" sz="quarter" idx="10"/>
          </p:nvPr>
        </p:nvSpPr>
        <p:spPr/>
        <p:txBody>
          <a:bodyPr/>
          <a:lstStyle/>
          <a:p>
            <a:fld id="{AE825233-37C7-4EA0-914D-215BCF8766FC}" type="slidenum">
              <a:rPr lang="en-US" smtClean="0"/>
              <a:pPr/>
              <a:t>32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9588A7-C90F-491D-A537-766200913FAA}" type="slidenum">
              <a:rPr lang="en-US" smtClean="0"/>
              <a:pPr/>
              <a:t>33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buFont typeface="Arial"/>
              <a:buChar char="•"/>
            </a:pPr>
            <a:r>
              <a:rPr lang="en-US" dirty="0" smtClean="0"/>
              <a:t>Since</a:t>
            </a:r>
            <a:r>
              <a:rPr lang="en-US" baseline="0" dirty="0" smtClean="0"/>
              <a:t> we are measuring student opinion in this slide, we’re noting progress by a decreasing number of students who feel instruction in topics is inadequate.  </a:t>
            </a:r>
          </a:p>
          <a:p>
            <a:pPr eaLnBrk="1" hangingPunct="1">
              <a:buFont typeface="Arial"/>
              <a:buChar char="•"/>
            </a:pPr>
            <a:r>
              <a:rPr lang="en-US" dirty="0" smtClean="0"/>
              <a:t>The good</a:t>
            </a:r>
            <a:r>
              <a:rPr lang="en-US" baseline="0" dirty="0" smtClean="0"/>
              <a:t> news is that the perception of adequate time devoted to public health topics is increasing, but you can see that </a:t>
            </a:r>
            <a:r>
              <a:rPr lang="en-US" dirty="0" smtClean="0"/>
              <a:t>topics like occupational medicine and health policy show a lower level of satisfaction, with more than 40% continuing to rate their instruction inadequate.</a:t>
            </a:r>
          </a:p>
          <a:p>
            <a:pPr eaLnBrk="1" hangingPunct="1">
              <a:buFont typeface="Arial"/>
              <a:buNone/>
            </a:pPr>
            <a:r>
              <a:rPr lang="en-US" sz="1200" u="sng" kern="1200" dirty="0" smtClean="0">
                <a:solidFill>
                  <a:schemeClr val="tx1"/>
                </a:solidFill>
                <a:latin typeface="+mn-lt"/>
                <a:ea typeface="+mn-ea"/>
                <a:cs typeface="+mn-cs"/>
              </a:rPr>
              <a:t> </a:t>
            </a:r>
          </a:p>
          <a:p>
            <a:pPr eaLnBrk="1" hangingPunct="1">
              <a:buFont typeface="Arial"/>
              <a:buNone/>
            </a:pPr>
            <a:r>
              <a:rPr lang="en-US" sz="1200" u="sng" kern="1200" dirty="0" smtClean="0">
                <a:solidFill>
                  <a:schemeClr val="tx1"/>
                </a:solidFill>
                <a:latin typeface="+mn-lt"/>
                <a:ea typeface="+mn-ea"/>
                <a:cs typeface="+mn-cs"/>
              </a:rPr>
              <a:t>GQ</a:t>
            </a:r>
            <a:r>
              <a:rPr lang="en-US" sz="1200" u="sng" kern="1200" baseline="0" dirty="0" smtClean="0">
                <a:solidFill>
                  <a:schemeClr val="tx1"/>
                </a:solidFill>
                <a:latin typeface="+mn-lt"/>
                <a:ea typeface="+mn-ea"/>
                <a:cs typeface="+mn-cs"/>
              </a:rPr>
              <a:t> Questionnaire Background Information:</a:t>
            </a:r>
          </a:p>
          <a:p>
            <a:pPr eaLnBrk="1" hangingPunct="1">
              <a:buFont typeface="Arial"/>
              <a:buChar char="•"/>
            </a:pPr>
            <a:r>
              <a:rPr lang="en-US" sz="1200" kern="1200" dirty="0" smtClean="0">
                <a:solidFill>
                  <a:schemeClr val="tx1"/>
                </a:solidFill>
                <a:latin typeface="+mn-lt"/>
                <a:ea typeface="+mn-ea"/>
                <a:cs typeface="+mn-cs"/>
              </a:rPr>
              <a:t>The Medical School Graduation Questionnaire (GQ) is a national questionnaire administered by the AAMC.  It is a volunteer survey</a:t>
            </a:r>
            <a:r>
              <a:rPr lang="en-US" sz="1200" kern="1200" baseline="0" dirty="0" smtClean="0">
                <a:solidFill>
                  <a:schemeClr val="tx1"/>
                </a:solidFill>
                <a:latin typeface="+mn-lt"/>
                <a:ea typeface="+mn-ea"/>
                <a:cs typeface="+mn-cs"/>
              </a:rPr>
              <a:t> open from </a:t>
            </a:r>
            <a:r>
              <a:rPr lang="en-US" sz="1200" kern="1200" dirty="0" smtClean="0">
                <a:solidFill>
                  <a:schemeClr val="tx1"/>
                </a:solidFill>
                <a:latin typeface="+mn-lt"/>
                <a:ea typeface="+mn-ea"/>
                <a:cs typeface="+mn-cs"/>
              </a:rPr>
              <a:t>February through June.</a:t>
            </a:r>
          </a:p>
          <a:p>
            <a:pPr eaLnBrk="1" hangingPunct="1">
              <a:buFont typeface="Arial"/>
              <a:buChar char="•"/>
            </a:pPr>
            <a:r>
              <a:rPr lang="en-US" sz="1200" kern="1200" dirty="0" smtClean="0">
                <a:solidFill>
                  <a:schemeClr val="tx1"/>
                </a:solidFill>
                <a:latin typeface="+mn-lt"/>
                <a:ea typeface="+mn-ea"/>
                <a:cs typeface="+mn-cs"/>
              </a:rPr>
              <a:t>The GQ was first administered in 1978 and is an important tool for medical schools to use in program evaluation and to improve the medical student experience. </a:t>
            </a:r>
          </a:p>
          <a:p>
            <a:pPr eaLnBrk="1" hangingPunct="1">
              <a:buFont typeface="Arial"/>
              <a:buChar char="•"/>
            </a:pPr>
            <a:r>
              <a:rPr lang="en-US" sz="1200" kern="1200" dirty="0" smtClean="0">
                <a:solidFill>
                  <a:schemeClr val="tx1"/>
                </a:solidFill>
                <a:latin typeface="+mn-lt"/>
                <a:ea typeface="+mn-ea"/>
                <a:cs typeface="+mn-cs"/>
              </a:rPr>
              <a:t>The GQ includes questions related to many topics including public health</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(pre-clinical experiences; clinical experiences; general medical education; student services; medical school experiences; diversity; special topics; financial aid; including indebtedness;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career intentions; including specialty choice; strengths and weaknesses).</a:t>
            </a:r>
            <a:r>
              <a:rPr lang="en-US" sz="1200" kern="1200" baseline="0" dirty="0" smtClean="0">
                <a:solidFill>
                  <a:schemeClr val="tx1"/>
                </a:solidFill>
                <a:latin typeface="+mn-lt"/>
                <a:ea typeface="+mn-ea"/>
                <a:cs typeface="+mn-cs"/>
              </a:rPr>
              <a:t> </a:t>
            </a:r>
          </a:p>
          <a:p>
            <a:pPr eaLnBrk="1" hangingPunct="1"/>
            <a:endParaRPr lang="en-US" sz="1200" kern="1200" baseline="0" dirty="0" smtClean="0">
              <a:solidFill>
                <a:schemeClr val="tx1"/>
              </a:solidFill>
              <a:latin typeface="+mn-lt"/>
              <a:ea typeface="+mn-ea"/>
              <a:cs typeface="+mn-cs"/>
            </a:endParaRPr>
          </a:p>
        </p:txBody>
      </p:sp>
      <p:sp>
        <p:nvSpPr>
          <p:cNvPr id="46084" name="Slide Number Placeholder 3"/>
          <p:cNvSpPr>
            <a:spLocks noGrp="1"/>
          </p:cNvSpPr>
          <p:nvPr>
            <p:ph type="sldNum" sz="quarter" idx="5"/>
          </p:nvPr>
        </p:nvSpPr>
        <p:spPr>
          <a:noFill/>
        </p:spPr>
        <p:txBody>
          <a:bodyPr/>
          <a:lstStyle/>
          <a:p>
            <a:fld id="{3D204018-F7A7-46CD-BE5D-72DB3125A749}" type="slidenum">
              <a:rPr lang="en-US" smtClean="0"/>
              <a:pPr/>
              <a:t>34</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35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Speaker may</a:t>
            </a:r>
            <a:r>
              <a:rPr lang="en-US" baseline="0" dirty="0" smtClean="0"/>
              <a:t> ask the audience, “What </a:t>
            </a:r>
            <a:r>
              <a:rPr lang="en-US" dirty="0" smtClean="0"/>
              <a:t>comes</a:t>
            </a:r>
            <a:r>
              <a:rPr lang="en-US" baseline="0" dirty="0" smtClean="0"/>
              <a:t> to mind wh</a:t>
            </a:r>
            <a:r>
              <a:rPr lang="en-US" dirty="0" smtClean="0"/>
              <a:t>en you hear the term ‘public health’?” </a:t>
            </a:r>
          </a:p>
          <a:p>
            <a:pPr>
              <a:buFont typeface="Arial"/>
              <a:buChar char="•"/>
            </a:pPr>
            <a:r>
              <a:rPr lang="en-US" dirty="0" smtClean="0"/>
              <a:t>Some common</a:t>
            </a:r>
            <a:r>
              <a:rPr lang="en-US" baseline="0" dirty="0" smtClean="0"/>
              <a:t> narrow perceptions of public health include those listed under conventional ideas.  </a:t>
            </a:r>
          </a:p>
          <a:p>
            <a:pPr>
              <a:buFont typeface="Arial"/>
              <a:buChar char="•"/>
            </a:pPr>
            <a:r>
              <a:rPr lang="en-US" baseline="0" dirty="0" smtClean="0"/>
              <a:t>However, the breadth of real world application is tremendous as demonstrated by the examples provided in the second grouping. </a:t>
            </a:r>
          </a:p>
          <a:p>
            <a:pPr>
              <a:buFont typeface="Arial"/>
              <a:buChar char="•"/>
            </a:pPr>
            <a:r>
              <a:rPr lang="en-US" baseline="0" dirty="0" smtClean="0"/>
              <a:t>What additional contemporary applications can the audience provide?</a:t>
            </a:r>
          </a:p>
          <a:p>
            <a:pPr>
              <a:buFont typeface="Arial"/>
              <a:buChar char="•"/>
            </a:pPr>
            <a:r>
              <a:rPr lang="en-US" baseline="0" dirty="0" smtClean="0"/>
              <a:t>Speaker may want to highlight public health challenges specific to patient populations.</a:t>
            </a:r>
          </a:p>
          <a:p>
            <a:pPr>
              <a:buFont typeface="Arial" pitchFamily="34" charset="0"/>
              <a:buNone/>
            </a:pPr>
            <a:endParaRPr lang="en-US" dirty="0" smtClean="0"/>
          </a:p>
          <a:p>
            <a:pPr>
              <a:buFont typeface="Arial" pitchFamily="34" charset="0"/>
              <a:buChar char="•"/>
            </a:pPr>
            <a:endParaRPr lang="en-US" baseline="0" dirty="0" smtClean="0"/>
          </a:p>
          <a:p>
            <a:endParaRPr lang="en-US" baseline="0" dirty="0" smtClean="0"/>
          </a:p>
          <a:p>
            <a:endParaRPr lang="en-US" baseline="0" dirty="0" smtClean="0"/>
          </a:p>
          <a:p>
            <a:r>
              <a:rPr lang="en-US" baseline="0" dirty="0" smtClean="0"/>
              <a:t>http://www.cdc.gov/mmwr/preview/mmwrhtml/mm4912a4.htm</a:t>
            </a:r>
          </a:p>
          <a:p>
            <a:endParaRPr lang="en-US" dirty="0"/>
          </a:p>
        </p:txBody>
      </p:sp>
      <p:sp>
        <p:nvSpPr>
          <p:cNvPr id="4" name="Slide Number Placeholder 3"/>
          <p:cNvSpPr>
            <a:spLocks noGrp="1"/>
          </p:cNvSpPr>
          <p:nvPr>
            <p:ph type="sldNum" sz="quarter" idx="10"/>
          </p:nvPr>
        </p:nvSpPr>
        <p:spPr/>
        <p:txBody>
          <a:bodyPr/>
          <a:lstStyle/>
          <a:p>
            <a:fld id="{6A9588A7-C90F-491D-A537-766200913FAA}" type="slidenum">
              <a:rPr lang="en-US" smtClean="0"/>
              <a:pPr/>
              <a:t>6</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Get involved! </a:t>
            </a:r>
          </a:p>
          <a:p>
            <a:pPr>
              <a:buFont typeface="Arial"/>
              <a:buChar char="•"/>
            </a:pPr>
            <a:r>
              <a:rPr lang="en-US" dirty="0" smtClean="0"/>
              <a:t>J</a:t>
            </a:r>
            <a:r>
              <a:rPr lang="en-US" baseline="0" dirty="0" smtClean="0"/>
              <a:t>oin a Student Interest Group, a student Section of these or other national organizations, or use your position to make a difference through political advocacy and grassroots activism.</a:t>
            </a:r>
          </a:p>
          <a:p>
            <a:pPr>
              <a:buFont typeface="Arial"/>
              <a:buChar char="•"/>
            </a:pPr>
            <a:r>
              <a:rPr lang="en-US" baseline="0" dirty="0" smtClean="0"/>
              <a:t>AMSA=American Medical Students Association</a:t>
            </a:r>
          </a:p>
          <a:p>
            <a:pPr>
              <a:buFont typeface="Arial"/>
              <a:buChar char="•"/>
            </a:pPr>
            <a:r>
              <a:rPr lang="en-US" baseline="0" dirty="0" smtClean="0"/>
              <a:t>APHA=American Public Health Association</a:t>
            </a:r>
          </a:p>
          <a:p>
            <a:pPr>
              <a:buFont typeface="Arial"/>
              <a:buChar char="•"/>
            </a:pPr>
            <a:r>
              <a:rPr lang="en-US" baseline="0" dirty="0" smtClean="0"/>
              <a:t>APTR= Association for Prevention Teaching and Research</a:t>
            </a:r>
          </a:p>
          <a:p>
            <a:pPr>
              <a:buFont typeface="Arial"/>
              <a:buChar char="•"/>
            </a:pPr>
            <a:r>
              <a:rPr lang="en-US" baseline="0" dirty="0" smtClean="0"/>
              <a:t>ACPM = American College of Preventive Medicine</a:t>
            </a:r>
          </a:p>
          <a:p>
            <a:pPr>
              <a:buFont typeface="Arial"/>
              <a:buChar char="•"/>
            </a:pPr>
            <a:r>
              <a:rPr lang="en-US" baseline="0" dirty="0" smtClean="0"/>
              <a:t>AMA= American Medical Association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A9588A7-C90F-491D-A537-766200913FAA}" type="slidenum">
              <a:rPr lang="en-US" smtClean="0"/>
              <a:pPr/>
              <a:t>36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9588A7-C90F-491D-A537-766200913FAA}" type="slidenum">
              <a:rPr lang="en-US" smtClean="0"/>
              <a:pPr/>
              <a:t>37</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AAMC, </a:t>
            </a:r>
            <a:r>
              <a:rPr lang="en-US" dirty="0" smtClean="0"/>
              <a:t>Careers in Medicine</a:t>
            </a:r>
            <a:r>
              <a:rPr lang="en-US" baseline="0" dirty="0" smtClean="0"/>
              <a:t>, Specialty Preventive Medicine. Links and Readings.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A9588A7-C90F-491D-A537-766200913FAA}" type="slidenum">
              <a:rPr lang="en-US" smtClean="0"/>
              <a:pPr/>
              <a:t>38</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If you have special interest in population health, you might consider a Masters in Public Health (MPH), or a Preventive Medicine Residency.</a:t>
            </a:r>
          </a:p>
          <a:p>
            <a:pPr>
              <a:buFont typeface="Arial"/>
              <a:buChar char="•"/>
            </a:pPr>
            <a:r>
              <a:rPr lang="en-US" baseline="0" dirty="0" smtClean="0"/>
              <a:t>Additional training in public health can offer career opportunities in policy, advocacy, and research; enhanced credibility and influence; and a broader perspective of your role as a physician in the larger health care system.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a:t>
            </a:r>
            <a:r>
              <a:rPr lang="en-US" baseline="0" dirty="0" smtClean="0"/>
              <a:t> </a:t>
            </a:r>
            <a:r>
              <a:rPr lang="en-US" dirty="0" smtClean="0"/>
              <a:t>http://www.amsa.org/AMSA/Homepage/About/Committees/CEH/MDMPHGUIDE.aspx</a:t>
            </a:r>
          </a:p>
          <a:p>
            <a:endParaRPr lang="en-US" dirty="0" smtClean="0"/>
          </a:p>
          <a:p>
            <a:r>
              <a:rPr lang="en-US" dirty="0" smtClean="0"/>
              <a:t>Additional</a:t>
            </a:r>
            <a:r>
              <a:rPr lang="en-US" baseline="0" dirty="0" smtClean="0"/>
              <a:t> Resources for students:</a:t>
            </a:r>
          </a:p>
          <a:p>
            <a:r>
              <a:rPr lang="en-US" baseline="0" dirty="0" smtClean="0"/>
              <a:t>Directory of MD/MPH Educational Opportunities: https://www.aamc.org/students/mdmph/</a:t>
            </a:r>
          </a:p>
          <a:p>
            <a:r>
              <a:rPr lang="en-US" baseline="0" dirty="0" smtClean="0"/>
              <a:t>AMSA’s MD/MPH Guide: http://www.amsa.org/AMSA/Homepage/About/Committees/CEH/MDMPHGUIDE.aspx</a:t>
            </a:r>
            <a:endParaRPr lang="en-US" dirty="0" smtClean="0"/>
          </a:p>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40</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baseline="0" dirty="0" smtClean="0"/>
              <a:t>In addition to clinical settings, jobs for public health physicians exist in many exciting sectors. </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41</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Public health physicians</a:t>
            </a:r>
            <a:r>
              <a:rPr lang="en-US" baseline="0" dirty="0" smtClean="0"/>
              <a:t> are employed by a wide range of local and international government, private, and non-profit organizations.</a:t>
            </a:r>
            <a:endParaRPr lang="en-US" dirty="0"/>
          </a:p>
        </p:txBody>
      </p:sp>
      <p:sp>
        <p:nvSpPr>
          <p:cNvPr id="4" name="Slide Number Placeholder 3"/>
          <p:cNvSpPr>
            <a:spLocks noGrp="1"/>
          </p:cNvSpPr>
          <p:nvPr>
            <p:ph type="sldNum" sz="quarter" idx="10"/>
          </p:nvPr>
        </p:nvSpPr>
        <p:spPr/>
        <p:txBody>
          <a:bodyPr/>
          <a:lstStyle/>
          <a:p>
            <a:fld id="{6A9588A7-C90F-491D-A537-766200913FAA}" type="slidenum">
              <a:rPr lang="en-US" smtClean="0"/>
              <a:pPr/>
              <a:t>42</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The Regional Medicine-Public</a:t>
            </a:r>
            <a:r>
              <a:rPr lang="en-US" baseline="0" dirty="0" smtClean="0"/>
              <a:t> Health  Education Centers (RMPHECs) and Regional Medicine-Public Health Education Centers-Graduate Medical Education (RMPHEC-GME) is a collaborative effort of the Association of American Medical Colleges and the Centers for Disease Control and Prevention to improve population health, public health, and prevention education for medical students and residents.</a:t>
            </a:r>
          </a:p>
          <a:p>
            <a:pPr>
              <a:buFont typeface="Arial"/>
              <a:buChar char="•"/>
            </a:pPr>
            <a:r>
              <a:rPr lang="en-US" baseline="0" dirty="0" smtClean="0"/>
              <a:t>RMPHEC and RMPHEC-GME sites are required to partner with at least one state or local public health agency to help integrate this content into their curricula.  </a:t>
            </a:r>
          </a:p>
          <a:p>
            <a:pPr>
              <a:buFont typeface="Arial"/>
              <a:buChar char="•"/>
            </a:pPr>
            <a:r>
              <a:rPr lang="en-US" baseline="0" dirty="0" smtClean="0"/>
              <a:t>Pilot sites were established in 2003, followed by the current cohort, who received their first year’s funding in 2006. </a:t>
            </a:r>
          </a:p>
          <a:p>
            <a:pPr>
              <a:buFont typeface="Arial"/>
              <a:buChar char="•"/>
            </a:pPr>
            <a:r>
              <a:rPr lang="en-US" baseline="0" dirty="0" smtClean="0"/>
              <a:t>In 2008, the RMPHEC initiative expanded to incorporate GME programs.</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44</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The selected GME sites represent a spectrum of medical</a:t>
            </a:r>
            <a:r>
              <a:rPr lang="en-US" baseline="0" dirty="0" smtClean="0"/>
              <a:t> specialties.</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45</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baseline="0" dirty="0" smtClean="0"/>
              <a:t>Grantees have developed their own educational approaches and materials that are consistent with their institutions’ curricular structures and themes.</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46</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lang="en-US" dirty="0" smtClean="0"/>
              <a:t>RMPHEC initiative</a:t>
            </a:r>
            <a:r>
              <a:rPr lang="en-US" baseline="0" dirty="0" smtClean="0"/>
              <a:t> </a:t>
            </a:r>
            <a:r>
              <a:rPr lang="en-US" dirty="0" smtClean="0"/>
              <a:t>grantees</a:t>
            </a:r>
            <a:r>
              <a:rPr lang="en-US" baseline="0" dirty="0" smtClean="0"/>
              <a:t>, in collaboration with staff from the CDC and the AAMC identified this list of population health competencies for medical students. </a:t>
            </a: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lang="en-US" dirty="0" smtClean="0"/>
              <a:t>All graduates from medical school should demonstrate the following competencies to contribute to improving health and health care for defined populations (e.g., their patient panels,  local communities,  states,  nations,  and global regions).</a:t>
            </a:r>
          </a:p>
          <a:p>
            <a:pPr marL="0" marR="0" lvl="0" indent="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Consider asking the audience if their medical education to date has addressed any of these competencies.</a:t>
            </a:r>
          </a:p>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47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Public health</a:t>
            </a:r>
            <a:r>
              <a:rPr lang="en-US" baseline="0" dirty="0" smtClean="0"/>
              <a:t> can be defined in many ways.</a:t>
            </a:r>
          </a:p>
          <a:p>
            <a:pPr>
              <a:buFont typeface="Arial"/>
              <a:buChar char="•"/>
            </a:pPr>
            <a:r>
              <a:rPr lang="en-US" baseline="0" dirty="0" smtClean="0"/>
              <a:t>Public health focuses on populations vs. individuals, prevention, and considers health outcomes in context of the big picture.</a:t>
            </a:r>
          </a:p>
          <a:p>
            <a:endParaRPr lang="en-US" baseline="0" dirty="0" smtClean="0"/>
          </a:p>
          <a:p>
            <a:r>
              <a:rPr lang="en-US" dirty="0" smtClean="0"/>
              <a:t>www.whatispublic</a:t>
            </a:r>
            <a:r>
              <a:rPr lang="en-US" baseline="0" dirty="0" smtClean="0"/>
              <a:t>health.org</a:t>
            </a:r>
            <a:endParaRPr lang="en-US" dirty="0"/>
          </a:p>
        </p:txBody>
      </p:sp>
      <p:sp>
        <p:nvSpPr>
          <p:cNvPr id="4" name="Slide Number Placeholder 3"/>
          <p:cNvSpPr>
            <a:spLocks noGrp="1"/>
          </p:cNvSpPr>
          <p:nvPr>
            <p:ph type="sldNum" sz="quarter" idx="10"/>
          </p:nvPr>
        </p:nvSpPr>
        <p:spPr/>
        <p:txBody>
          <a:bodyPr/>
          <a:lstStyle/>
          <a:p>
            <a:fld id="{6A9588A7-C90F-491D-A537-766200913FAA}" type="slidenum">
              <a:rPr lang="en-US" smtClean="0"/>
              <a:pPr/>
              <a:t>7</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The Liaison Committee on Medical Education (LCME) is the accrediting body for MD-granting medical schools.</a:t>
            </a:r>
          </a:p>
          <a:p>
            <a:pPr>
              <a:buFont typeface="Arial" pitchFamily="34" charset="0"/>
              <a:buChar char="•"/>
            </a:pPr>
            <a:r>
              <a:rPr lang="en-US" baseline="0" dirty="0" smtClean="0"/>
              <a:t>In June 2010, the LCME revised their educational standards to include “public health sciences” and “preventive medicine” within the annotations of standards ED-11 and ED-15.</a:t>
            </a:r>
          </a:p>
          <a:p>
            <a:pPr>
              <a:buFont typeface="Arial" pitchFamily="34" charset="0"/>
              <a:buChar char="•"/>
            </a:pPr>
            <a:r>
              <a:rPr lang="en-US" baseline="0" dirty="0" smtClean="0"/>
              <a:t>ED-11, shown here, describes the general content of the pre-clinical curriculum.</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49</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Standard ED-15 covers the general content of the</a:t>
            </a:r>
            <a:r>
              <a:rPr lang="en-US" baseline="0" dirty="0" smtClean="0"/>
              <a:t> </a:t>
            </a:r>
            <a:r>
              <a:rPr lang="en-US" dirty="0" smtClean="0"/>
              <a:t>clinical curriculum.</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50</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sz="1200" kern="1200" dirty="0" smtClean="0">
                <a:solidFill>
                  <a:schemeClr val="tx1"/>
                </a:solidFill>
                <a:latin typeface="Arial" charset="0"/>
                <a:ea typeface="+mn-ea"/>
                <a:cs typeface="+mn-cs"/>
              </a:rPr>
              <a:t>On September 14 – 15, 2010 in Cleveland Ohio, 191 medical educators and public health professionals from the U.S. and Canada convened to share innovative curricular models and strategies to integrate public health into the continuum of medical education.  </a:t>
            </a:r>
          </a:p>
          <a:p>
            <a:pPr>
              <a:buFont typeface="Arial"/>
              <a:buChar char="•"/>
            </a:pPr>
            <a:r>
              <a:rPr lang="en-US" sz="1200" kern="1200" dirty="0" smtClean="0">
                <a:solidFill>
                  <a:schemeClr val="tx1"/>
                </a:solidFill>
                <a:latin typeface="Arial" charset="0"/>
                <a:ea typeface="+mn-ea"/>
                <a:cs typeface="+mn-cs"/>
              </a:rPr>
              <a:t>Plenary presentations explored trends in public health, medical education, health sciences research and health care delivery, highlighting their implications for a physician workforce with an improved understanding of public and population health.  </a:t>
            </a:r>
          </a:p>
          <a:p>
            <a:pPr>
              <a:buFont typeface="Arial"/>
              <a:buChar char="•"/>
            </a:pPr>
            <a:r>
              <a:rPr lang="en-US" sz="1200" kern="1200" dirty="0" smtClean="0">
                <a:solidFill>
                  <a:schemeClr val="tx1"/>
                </a:solidFill>
                <a:latin typeface="Arial" charset="0"/>
                <a:ea typeface="+mn-ea"/>
                <a:cs typeface="+mn-cs"/>
              </a:rPr>
              <a:t>Through panel discussions, interactive workshops, and posters, presenters shared their experiences at different institutions. Conference participants considered the value and challenges of academic medicine-public health partnerships in education and training in order to address societal health needs.  </a:t>
            </a:r>
          </a:p>
          <a:p>
            <a:pPr>
              <a:buFont typeface="Arial"/>
              <a:buChar char="•"/>
            </a:pPr>
            <a:r>
              <a:rPr lang="en-US" sz="1200" kern="1200" dirty="0" smtClean="0">
                <a:solidFill>
                  <a:schemeClr val="tx1"/>
                </a:solidFill>
                <a:latin typeface="Arial" charset="0"/>
                <a:ea typeface="+mn-ea"/>
                <a:cs typeface="+mn-cs"/>
              </a:rPr>
              <a:t>The conference program was supported by the AAMC’s cooperative agreement with the Centers for Disease Control and Prevention.</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51</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a:buChar char="•"/>
              <a:tabLst/>
              <a:defRPr/>
            </a:pPr>
            <a:r>
              <a:rPr lang="en-US" dirty="0" smtClean="0">
                <a:solidFill>
                  <a:schemeClr val="tx1"/>
                </a:solidFill>
              </a:rPr>
              <a:t>Based</a:t>
            </a:r>
            <a:r>
              <a:rPr lang="en-US" baseline="0" dirty="0" smtClean="0">
                <a:solidFill>
                  <a:schemeClr val="tx1"/>
                </a:solidFill>
              </a:rPr>
              <a:t> on the Patients and Populations: Public Health in Medical Education Conference, The American Journal of Preventive Medicine featured a supplement by the same name in its October 2011 Issue.  </a:t>
            </a:r>
            <a:endParaRPr lang="en-US" i="1" baseline="0" dirty="0" smtClean="0"/>
          </a:p>
          <a:p>
            <a:pPr marL="0" marR="0" indent="0" algn="l" defTabSz="914400" rtl="0" eaLnBrk="0" fontAlgn="base" latinLnBrk="0" hangingPunct="0">
              <a:lnSpc>
                <a:spcPct val="100000"/>
              </a:lnSpc>
              <a:spcBef>
                <a:spcPct val="30000"/>
              </a:spcBef>
              <a:spcAft>
                <a:spcPct val="0"/>
              </a:spcAft>
              <a:buClrTx/>
              <a:buSzTx/>
              <a:buFont typeface="Arial"/>
              <a:buChar char="•"/>
              <a:tabLst/>
              <a:defRPr/>
            </a:pPr>
            <a:r>
              <a:rPr lang="en-US" i="0" baseline="0" dirty="0" smtClean="0"/>
              <a:t>The featured articles focus on improving public health and prevention content throughout the continuum of medical education.</a:t>
            </a:r>
          </a:p>
          <a:p>
            <a:pPr marL="0" marR="0" indent="0" algn="l" defTabSz="914400" rtl="0" eaLnBrk="0" fontAlgn="base" latinLnBrk="0" hangingPunct="0">
              <a:lnSpc>
                <a:spcPct val="100000"/>
              </a:lnSpc>
              <a:spcBef>
                <a:spcPct val="30000"/>
              </a:spcBef>
              <a:spcAft>
                <a:spcPct val="0"/>
              </a:spcAft>
              <a:buClrTx/>
              <a:buSzTx/>
              <a:buFont typeface="Arial"/>
              <a:buChar char="•"/>
              <a:tabLst/>
              <a:defRPr/>
            </a:pPr>
            <a:r>
              <a:rPr lang="en-US" i="0" baseline="0" dirty="0" smtClean="0"/>
              <a:t>To promote the supplement RMPHEC staff and grantees created the embedded video, which includes the perspectives of medical students and residents.  </a:t>
            </a:r>
          </a:p>
          <a:p>
            <a:pPr marL="0" marR="0" indent="0" algn="l" defTabSz="914400" rtl="0" eaLnBrk="0" fontAlgn="base" latinLnBrk="0" hangingPunct="0">
              <a:lnSpc>
                <a:spcPct val="100000"/>
              </a:lnSpc>
              <a:spcBef>
                <a:spcPct val="30000"/>
              </a:spcBef>
              <a:spcAft>
                <a:spcPct val="0"/>
              </a:spcAft>
              <a:buClrTx/>
              <a:buSzTx/>
              <a:buFont typeface="Arial"/>
              <a:buChar char="•"/>
              <a:tabLst/>
              <a:defRPr/>
            </a:pPr>
            <a:r>
              <a:rPr lang="en-US" i="0" baseline="0" dirty="0" smtClean="0"/>
              <a:t>The full pubcast can be viewed at: http://www.ajpmonline.org/content/video_pubcasts_collection</a:t>
            </a:r>
            <a:endParaRPr lang="en-US" i="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tx1"/>
                </a:solidFill>
              </a:rPr>
              <a:t>(The supplement is available at no cost on the AJPM website.  Supplement Citation: Patients and Populations: Public Health in Medical Education. </a:t>
            </a:r>
            <a:r>
              <a:rPr lang="en-US" i="1" baseline="0" dirty="0" smtClean="0"/>
              <a:t>Am J </a:t>
            </a:r>
            <a:r>
              <a:rPr lang="en-US" i="1" baseline="0" dirty="0" err="1" smtClean="0"/>
              <a:t>Prev</a:t>
            </a:r>
            <a:r>
              <a:rPr lang="en-US" i="1" baseline="0" dirty="0" smtClean="0"/>
              <a:t> Med. 2011; 41(4 S3): S141-S143.)</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AE825233-37C7-4EA0-914D-215BCF8766FC}" type="slidenum">
              <a:rPr lang="en-US" smtClean="0"/>
              <a:pPr/>
              <a:t>52</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Char char="•"/>
            </a:pPr>
            <a:r>
              <a:rPr lang="en-US" dirty="0" smtClean="0">
                <a:solidFill>
                  <a:schemeClr val="accent2">
                    <a:lumMod val="50000"/>
                  </a:schemeClr>
                </a:solidFill>
              </a:rPr>
              <a:t>Dr. Koh, MD, MPH notes in his paper </a:t>
            </a:r>
            <a:r>
              <a:rPr lang="en-US" i="1" baseline="0" dirty="0" smtClean="0"/>
              <a:t>A 2020 vision for Educating the Next Generation of Public Health Leaders </a:t>
            </a:r>
            <a:r>
              <a:rPr lang="en-US" baseline="0" dirty="0" smtClean="0"/>
              <a:t>that, “everything is connected and we are all independent.” </a:t>
            </a:r>
          </a:p>
          <a:p>
            <a:pPr>
              <a:buFont typeface="Arial" pitchFamily="34" charset="0"/>
              <a:buNone/>
            </a:pPr>
            <a:endParaRPr lang="en-US" baseline="0" dirty="0" smtClean="0"/>
          </a:p>
          <a:p>
            <a:pPr>
              <a:buFont typeface="Arial" pitchFamily="34" charset="0"/>
              <a:buChar char="•"/>
            </a:pPr>
            <a:r>
              <a:rPr lang="en-US" baseline="0" dirty="0" smtClean="0"/>
              <a:t>Or, as Wallack has noted, ‘We are not only individuals, we are also a community and a body politic, and . . . we have shared commitments to one another and promises to keep.’ These concepts, the heart and soul of public health, increasingly resonate with the more globally minded students of the future.”</a:t>
            </a:r>
            <a:endParaRPr lang="en-US" dirty="0" smtClean="0">
              <a:solidFill>
                <a:schemeClr val="accent2">
                  <a:lumMod val="50000"/>
                </a:schemeClr>
              </a:solidFill>
            </a:endParaRPr>
          </a:p>
          <a:p>
            <a:endParaRPr lang="en-US" dirty="0" smtClean="0">
              <a:solidFill>
                <a:schemeClr val="accent2">
                  <a:lumMod val="50000"/>
                </a:schemeClr>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u="sng" dirty="0" smtClean="0">
                <a:solidFill>
                  <a:schemeClr val="accent2">
                    <a:lumMod val="50000"/>
                  </a:schemeClr>
                </a:solidFill>
              </a:rPr>
              <a:t>Background: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accent2">
                    <a:lumMod val="50000"/>
                  </a:schemeClr>
                </a:solidFill>
              </a:rPr>
              <a:t>Abstract from </a:t>
            </a:r>
            <a:r>
              <a:rPr lang="en-US" baseline="0" dirty="0" smtClean="0"/>
              <a:t>Wallack L, Lawrence R. Talking About Public Health: Developing America’s “Second Language.” Am J Public Health 2005; 95(4): 567-70. </a:t>
            </a:r>
            <a:endParaRPr lang="en-US" dirty="0" smtClean="0"/>
          </a:p>
          <a:p>
            <a:endParaRPr lang="en-US" dirty="0" smtClean="0">
              <a:solidFill>
                <a:schemeClr val="accent2">
                  <a:lumMod val="50000"/>
                </a:schemeClr>
              </a:solidFill>
            </a:endParaRPr>
          </a:p>
          <a:p>
            <a:pPr>
              <a:buFont typeface="Arial"/>
              <a:buNone/>
            </a:pPr>
            <a:r>
              <a:rPr lang="en-US" dirty="0" smtClean="0">
                <a:solidFill>
                  <a:schemeClr val="accent2">
                    <a:lumMod val="50000"/>
                  </a:schemeClr>
                </a:solidFill>
              </a:rPr>
              <a:t>The mission of public health—improving the health of populations—is difficult to advance in public discourse because a language to express the values animating that mission has not been adequately developed. Following on the work of Robert Bellah, Dan Beauchamp, and others, we argue that the first “language” of American culture is individualism. A second American language of community—rooted in egalitarianism, humanitarianism, and human interconnection—serves as the first language of public health. These values resonate with many Americans but are not easily articulated. Consequently, reductionist, individualistic understandings of public health problems prevail. Advancing the public health approach to the nation’s health challenges requires invigorating America’s second language by recognizing the human interconnection underlying the core social justice values of public health.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Sources: </a:t>
            </a:r>
          </a:p>
          <a:p>
            <a:pPr marL="0" marR="0" indent="0" algn="l" defTabSz="914400" rtl="0" eaLnBrk="0" fontAlgn="base" latinLnBrk="0" hangingPunct="0">
              <a:lnSpc>
                <a:spcPct val="100000"/>
              </a:lnSpc>
              <a:spcBef>
                <a:spcPct val="30000"/>
              </a:spcBef>
              <a:spcAft>
                <a:spcPct val="0"/>
              </a:spcAft>
              <a:buClrTx/>
              <a:buSzTx/>
              <a:buFont typeface="Arial"/>
              <a:buChar char="•"/>
              <a:tabLst/>
              <a:defRPr/>
            </a:pPr>
            <a:r>
              <a:rPr lang="en-US" dirty="0" smtClean="0"/>
              <a:t>Koh HK, Nowinski</a:t>
            </a:r>
            <a:r>
              <a:rPr lang="en-US" baseline="0" dirty="0" smtClean="0"/>
              <a:t> JM, Piotrowski JJ. A 2020 vision for educating the next generation of public health leaders. Am J Prev. Med. 2011; 40(2) 199-202. </a:t>
            </a:r>
            <a:endParaRPr lang="en-US" dirty="0" smtClean="0"/>
          </a:p>
          <a:p>
            <a:pPr marL="0" marR="0" indent="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Wallack L, Lawrence R. Talking about public health: developing America’s “second language.” Am J Public Health 2005; 95(4): 567-70. </a:t>
            </a:r>
            <a:endParaRPr lang="en-US" dirty="0" smtClean="0"/>
          </a:p>
          <a:p>
            <a:endParaRPr lang="en-US" baseline="0" dirty="0" smtClean="0"/>
          </a:p>
          <a:p>
            <a:endParaRPr lang="en-US" dirty="0" smtClean="0">
              <a:solidFill>
                <a:schemeClr val="accent2">
                  <a:lumMod val="50000"/>
                </a:schemeClr>
              </a:solidFill>
            </a:endParaRPr>
          </a:p>
          <a:p>
            <a:pPr algn="l" rtl="0" eaLnBrk="0" fontAlgn="base" hangingPunct="0">
              <a:spcBef>
                <a:spcPct val="30000"/>
              </a:spcBef>
              <a:spcAft>
                <a:spcPct val="0"/>
              </a:spcAft>
            </a:pPr>
            <a:endParaRPr lang="en-US" sz="1200" kern="1200" baseline="0" dirty="0" smtClean="0">
              <a:solidFill>
                <a:schemeClr val="tx1"/>
              </a:solidFill>
              <a:latin typeface="Arial" charset="0"/>
              <a:ea typeface="+mn-ea"/>
              <a:cs typeface="+mn-cs"/>
            </a:endParaRPr>
          </a:p>
          <a:p>
            <a:pPr>
              <a:buNone/>
            </a:pPr>
            <a:endParaRPr lang="en-US" dirty="0" smtClean="0"/>
          </a:p>
          <a:p>
            <a:pPr>
              <a:buNone/>
            </a:pP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mn-cs"/>
            </a:endParaRPr>
          </a:p>
          <a:p>
            <a:pPr algn="l" rtl="0" eaLnBrk="0" fontAlgn="base" hangingPunct="0">
              <a:spcBef>
                <a:spcPct val="30000"/>
              </a:spcBef>
              <a:spcAft>
                <a:spcPct val="0"/>
              </a:spcAft>
            </a:pPr>
            <a:endParaRPr lang="en-US" sz="1200" kern="1200" baseline="0" dirty="0" smtClean="0">
              <a:solidFill>
                <a:schemeClr val="tx1"/>
              </a:solidFill>
              <a:latin typeface="Arial" charset="0"/>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53</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a:noFill/>
          <a:ln/>
        </p:spPr>
        <p:txBody>
          <a:bodyPr/>
          <a:lstStyle/>
          <a:p>
            <a:endParaRPr lang="en-US"/>
          </a:p>
        </p:txBody>
      </p:sp>
      <p:sp>
        <p:nvSpPr>
          <p:cNvPr id="21508" name="Slide Number Placeholder 3"/>
          <p:cNvSpPr>
            <a:spLocks noGrp="1"/>
          </p:cNvSpPr>
          <p:nvPr>
            <p:ph type="sldNum" sz="quarter" idx="5"/>
          </p:nvPr>
        </p:nvSpPr>
        <p:spPr>
          <a:noFill/>
        </p:spPr>
        <p:txBody>
          <a:bodyPr/>
          <a:lstStyle/>
          <a:p>
            <a:fld id="{C11C594C-8553-B04E-BA1B-960F63B22EF8}" type="slidenum">
              <a:rPr lang="en-US"/>
              <a:pPr/>
              <a:t>54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a:noFill/>
          <a:ln/>
        </p:spPr>
        <p:txBody>
          <a:bodyPr/>
          <a:lstStyle/>
          <a:p>
            <a:endParaRPr lang="en-US" sz="1600"/>
          </a:p>
        </p:txBody>
      </p:sp>
      <p:sp>
        <p:nvSpPr>
          <p:cNvPr id="22532" name="Slide Number Placeholder 3"/>
          <p:cNvSpPr>
            <a:spLocks noGrp="1"/>
          </p:cNvSpPr>
          <p:nvPr>
            <p:ph type="sldNum" sz="quarter" idx="5"/>
          </p:nvPr>
        </p:nvSpPr>
        <p:spPr>
          <a:noFill/>
        </p:spPr>
        <p:txBody>
          <a:bodyPr/>
          <a:lstStyle/>
          <a:p>
            <a:fld id="{B1C4CD85-9C11-D74E-811E-312772923A1B}" type="slidenum">
              <a:rPr lang="en-US"/>
              <a:pPr/>
              <a:t>55</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a:noFill/>
          <a:ln/>
        </p:spPr>
        <p:txBody>
          <a:bodyPr/>
          <a:lstStyle/>
          <a:p>
            <a:endParaRPr lang="en-US" sz="1600">
              <a:latin typeface="Times New Roman" charset="0"/>
              <a:ea typeface="Times New Roman" charset="0"/>
              <a:cs typeface="Times New Roman" charset="0"/>
            </a:endParaRPr>
          </a:p>
        </p:txBody>
      </p:sp>
      <p:sp>
        <p:nvSpPr>
          <p:cNvPr id="23556" name="Slide Number Placeholder 3"/>
          <p:cNvSpPr>
            <a:spLocks noGrp="1"/>
          </p:cNvSpPr>
          <p:nvPr>
            <p:ph type="sldNum" sz="quarter" idx="5"/>
          </p:nvPr>
        </p:nvSpPr>
        <p:spPr>
          <a:noFill/>
        </p:spPr>
        <p:txBody>
          <a:bodyPr/>
          <a:lstStyle/>
          <a:p>
            <a:fld id="{EB4F5050-137A-5E41-A6F7-B36E327D86FF}" type="slidenum">
              <a:rPr lang="en-US"/>
              <a:pPr/>
              <a:t>71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b="0" kern="1200" dirty="0" smtClean="0">
                <a:solidFill>
                  <a:schemeClr val="tx1"/>
                </a:solidFill>
                <a:latin typeface="+mn-lt"/>
                <a:ea typeface="+mn-ea"/>
                <a:cs typeface="+mn-cs"/>
              </a:rPr>
              <a:t>During the 1900’s</a:t>
            </a:r>
            <a:r>
              <a:rPr lang="en-US" sz="1000" b="0" kern="1200" baseline="0" dirty="0" smtClean="0">
                <a:solidFill>
                  <a:schemeClr val="tx1"/>
                </a:solidFill>
                <a:latin typeface="+mn-lt"/>
                <a:ea typeface="+mn-ea"/>
                <a:cs typeface="+mn-cs"/>
              </a:rPr>
              <a:t>, life expectancy increased by 30 years (from 45 to 75 years).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b="0" kern="1200" baseline="0" dirty="0" smtClean="0">
                <a:solidFill>
                  <a:schemeClr val="tx1"/>
                </a:solidFill>
                <a:latin typeface="+mn-lt"/>
                <a:ea typeface="+mn-ea"/>
                <a:cs typeface="+mn-cs"/>
              </a:rPr>
              <a:t>About 25 of the 30 years can be accredited to public health initiatives (better nutrition, sanitation, safer housing), rather than medical interventions</a:t>
            </a:r>
            <a:r>
              <a:rPr lang="en-US" sz="1000" b="1" kern="1200" baseline="0" dirty="0" smtClean="0">
                <a:solidFill>
                  <a:srgbClr val="FF0000"/>
                </a:solidFill>
                <a:latin typeface="+mn-lt"/>
                <a:ea typeface="+mn-ea"/>
                <a:cs typeface="+mn-cs"/>
              </a:rPr>
              <a:t>.  </a:t>
            </a:r>
            <a:r>
              <a:rPr lang="en-US" sz="1000" b="0" kern="1200" baseline="0" dirty="0" smtClean="0">
                <a:solidFill>
                  <a:srgbClr val="FF0000"/>
                </a:solidFill>
                <a:latin typeface="+mn-lt"/>
                <a:ea typeface="+mn-ea"/>
                <a:cs typeface="+mn-cs"/>
              </a:rPr>
              <a:t>(Bunker J, Frazier HS, Mosteller F.  Improving health: Measuring effects of medical care.  </a:t>
            </a:r>
            <a:r>
              <a:rPr lang="en-US" sz="1000" b="0" i="1" kern="1200" baseline="0" dirty="0" smtClean="0">
                <a:solidFill>
                  <a:srgbClr val="FF0000"/>
                </a:solidFill>
                <a:latin typeface="+mn-lt"/>
                <a:ea typeface="+mn-ea"/>
                <a:cs typeface="+mn-cs"/>
              </a:rPr>
              <a:t>Milbank Q</a:t>
            </a:r>
            <a:r>
              <a:rPr lang="en-US" sz="1000" b="0" i="0" kern="1200" baseline="0" dirty="0" smtClean="0">
                <a:solidFill>
                  <a:srgbClr val="FF0000"/>
                </a:solidFill>
                <a:latin typeface="+mn-lt"/>
                <a:ea typeface="+mn-ea"/>
                <a:cs typeface="+mn-cs"/>
              </a:rPr>
              <a:t>.  1994;72:225-58.)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000" b="0" i="0" kern="1200" baseline="0" dirty="0" smtClean="0">
              <a:solidFill>
                <a:srgbClr val="FF0000"/>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b="0" kern="1200" dirty="0" smtClean="0">
                <a:solidFill>
                  <a:schemeClr val="tx1"/>
                </a:solidFill>
                <a:latin typeface="Arial" charset="0"/>
                <a:ea typeface="+mn-ea"/>
                <a:cs typeface="+mn-cs"/>
              </a:rPr>
              <a:t>The dramatic achievements of Public Health in the 20th century improved quality of life: an increase in life expectancy, world wide reduction in infant and child mortality, and the elimination or reduction of many communicable diseases.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b="0" kern="1200" dirty="0" smtClean="0">
                <a:solidFill>
                  <a:schemeClr val="tx1"/>
                </a:solidFill>
                <a:latin typeface="Arial" charset="0"/>
                <a:ea typeface="+mn-ea"/>
                <a:cs typeface="+mn-cs"/>
              </a:rPr>
              <a:t>In 1999, the Centers for Disease Control and Prevention (CDC) named the ten greatest public health achievements of the 20</a:t>
            </a:r>
            <a:r>
              <a:rPr lang="en-US" sz="1000" b="0" kern="1200" baseline="30000" dirty="0" smtClean="0">
                <a:solidFill>
                  <a:schemeClr val="tx1"/>
                </a:solidFill>
                <a:latin typeface="Arial" charset="0"/>
                <a:ea typeface="+mn-ea"/>
                <a:cs typeface="+mn-cs"/>
              </a:rPr>
              <a:t>th</a:t>
            </a:r>
            <a:r>
              <a:rPr lang="en-US" sz="1000" b="0" kern="1200" dirty="0" smtClean="0">
                <a:solidFill>
                  <a:schemeClr val="tx1"/>
                </a:solidFill>
                <a:latin typeface="Arial" charset="0"/>
                <a:ea typeface="+mn-ea"/>
                <a:cs typeface="+mn-cs"/>
              </a:rPr>
              <a:t> century</a:t>
            </a:r>
            <a:r>
              <a:rPr lang="en-US" sz="1000" b="0" kern="1200" baseline="0" dirty="0" smtClean="0">
                <a:solidFill>
                  <a:schemeClr val="tx1"/>
                </a:solidFill>
                <a:latin typeface="Arial" charset="0"/>
                <a:ea typeface="+mn-ea"/>
                <a:cs typeface="+mn-cs"/>
              </a:rPr>
              <a:t> (shown on slide).</a:t>
            </a:r>
            <a:endParaRPr lang="en-US" sz="1000" b="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AE825233-37C7-4EA0-914D-215BCF8766FC}"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b="0" kern="1200" dirty="0" smtClean="0">
                <a:solidFill>
                  <a:schemeClr val="accent2"/>
                </a:solidFill>
                <a:latin typeface="Arial" charset="0"/>
                <a:ea typeface="+mn-ea"/>
                <a:cs typeface="+mn-cs"/>
              </a:rPr>
              <a:t>In 2011, CDC scientists identified</a:t>
            </a:r>
            <a:r>
              <a:rPr lang="en-US" sz="1000" b="0" kern="1200" baseline="0" dirty="0" smtClean="0">
                <a:solidFill>
                  <a:schemeClr val="accent2"/>
                </a:solidFill>
                <a:latin typeface="Arial" charset="0"/>
                <a:ea typeface="+mn-ea"/>
                <a:cs typeface="+mn-cs"/>
              </a:rPr>
              <a:t> ten noteworthy public health achievements in the U.S. during the first decade of this century (2001-2010).  These achievements were published in the May 20, 2011 MMWR.</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b="0" kern="1200" baseline="0" dirty="0" smtClean="0">
                <a:solidFill>
                  <a:schemeClr val="accent2"/>
                </a:solidFill>
                <a:latin typeface="Arial" charset="0"/>
                <a:ea typeface="+mn-ea"/>
                <a:cs typeface="+mn-cs"/>
              </a:rPr>
              <a:t>Many of the same themes are repeated from the 1999 publication (e.g., vaccines, motor vehicle safety, workplace safety, cardiovascular disease).</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b="0" kern="1200" baseline="0" dirty="0" smtClean="0">
                <a:solidFill>
                  <a:schemeClr val="accent2"/>
                </a:solidFill>
                <a:latin typeface="Arial" charset="0"/>
                <a:ea typeface="+mn-ea"/>
                <a:cs typeface="+mn-cs"/>
              </a:rPr>
              <a:t>Cancer prevention, childhood lead poisoning prevention, and public health preparedness and response were new achievements that were acknowledged in 2011.</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000" b="0" dirty="0" smtClean="0">
                <a:solidFill>
                  <a:schemeClr val="accent2"/>
                </a:solidFill>
                <a:latin typeface="+mn-lt"/>
              </a:rPr>
              <a:t>http://www.cdc.gov/mmwr/preview/mmwrhtml/mm6019a5.htm?s_cid=mm6019a5_w</a:t>
            </a:r>
            <a:endParaRPr lang="en-US" sz="1000" b="0" dirty="0">
              <a:solidFill>
                <a:schemeClr val="accent2"/>
              </a:solidFill>
              <a:latin typeface="+mn-lt"/>
            </a:endParaRPr>
          </a:p>
        </p:txBody>
      </p:sp>
      <p:sp>
        <p:nvSpPr>
          <p:cNvPr id="4" name="Slide Number Placeholder 3"/>
          <p:cNvSpPr>
            <a:spLocks noGrp="1"/>
          </p:cNvSpPr>
          <p:nvPr>
            <p:ph type="sldNum" sz="quarter" idx="10"/>
          </p:nvPr>
        </p:nvSpPr>
        <p:spPr/>
        <p:txBody>
          <a:bodyPr/>
          <a:lstStyle/>
          <a:p>
            <a:fld id="{AE825233-37C7-4EA0-914D-215BCF8766FC}"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sz="1200" kern="1200" dirty="0" smtClean="0">
                <a:solidFill>
                  <a:schemeClr val="tx1"/>
                </a:solidFill>
                <a:latin typeface="+mn-lt"/>
                <a:ea typeface="+mn-ea"/>
                <a:cs typeface="+mn-cs"/>
              </a:rPr>
              <a:t>The Essential Services provide a working definition of public health and a guiding framework for the responsibilities of local public health.</a:t>
            </a:r>
            <a:endParaRPr lang="en-US" dirty="0"/>
          </a:p>
        </p:txBody>
      </p:sp>
      <p:sp>
        <p:nvSpPr>
          <p:cNvPr id="4" name="Slide Number Placeholder 3"/>
          <p:cNvSpPr>
            <a:spLocks noGrp="1"/>
          </p:cNvSpPr>
          <p:nvPr>
            <p:ph type="sldNum" sz="quarter" idx="10"/>
          </p:nvPr>
        </p:nvSpPr>
        <p:spPr/>
        <p:txBody>
          <a:bodyPr/>
          <a:lstStyle/>
          <a:p>
            <a:fld id="{6A9588A7-C90F-491D-A537-766200913FAA}"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The field of public health is highly varied and encompasses many academic disciplines.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In addition to those listed,</a:t>
            </a:r>
            <a:r>
              <a:rPr lang="en-US" baseline="0" dirty="0" smtClean="0"/>
              <a:t> </a:t>
            </a:r>
            <a:r>
              <a:rPr lang="en-US" dirty="0" smtClean="0"/>
              <a:t>Behavioral Science,</a:t>
            </a:r>
            <a:r>
              <a:rPr lang="en-US" baseline="0" dirty="0" smtClean="0"/>
              <a:t> </a:t>
            </a:r>
            <a:r>
              <a:rPr lang="en-US" dirty="0" smtClean="0"/>
              <a:t>Health</a:t>
            </a:r>
            <a:r>
              <a:rPr lang="en-US" baseline="0" dirty="0" smtClean="0"/>
              <a:t> </a:t>
            </a:r>
            <a:r>
              <a:rPr lang="en-US" dirty="0" smtClean="0"/>
              <a:t>Education,</a:t>
            </a:r>
            <a:r>
              <a:rPr lang="en-US" baseline="0" dirty="0" smtClean="0"/>
              <a:t> </a:t>
            </a:r>
            <a:r>
              <a:rPr lang="en-US" dirty="0" smtClean="0"/>
              <a:t>Biostatistics, and Emergency Medical Services can</a:t>
            </a:r>
            <a:r>
              <a:rPr lang="en-US" baseline="0" dirty="0" smtClean="0"/>
              <a:t> be included</a:t>
            </a:r>
            <a:r>
              <a:rPr lang="en-US" dirty="0" smtClean="0"/>
              <a:t>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a:buChar char="•"/>
              <a:tabLst/>
              <a:defRPr/>
            </a:pPr>
            <a:r>
              <a:rPr lang="en-US" dirty="0" smtClean="0"/>
              <a:t>Dr. Harvey Fineberg, MD, MPH, current President at the Institute</a:t>
            </a:r>
            <a:r>
              <a:rPr lang="en-US" baseline="0" dirty="0" smtClean="0"/>
              <a:t> of Medicine and former Dean of the Harvard School of Medicine explains with this table the different perspectives of public health and medicine.</a:t>
            </a:r>
            <a:endParaRPr lang="en-US" dirty="0" smtClean="0"/>
          </a:p>
          <a:p>
            <a:endParaRPr lang="en-US" i="1" dirty="0" smtClean="0"/>
          </a:p>
          <a:p>
            <a:r>
              <a:rPr lang="en-US" i="1" dirty="0" smtClean="0"/>
              <a:t>Table 1. Perspectives</a:t>
            </a:r>
            <a:r>
              <a:rPr lang="en-US" i="1" baseline="0" dirty="0" smtClean="0"/>
              <a:t> of medicine and public health. </a:t>
            </a:r>
            <a:r>
              <a:rPr lang="en-US" i="1" dirty="0" smtClean="0"/>
              <a:t>Fineberg</a:t>
            </a:r>
            <a:r>
              <a:rPr lang="en-US" i="1" baseline="0" dirty="0" smtClean="0"/>
              <a:t> HV. Public health and medicine: where the twain shall meet. American Journal of Preventive Medicine. 2011; 41(4 S3): S141-S143. </a:t>
            </a:r>
          </a:p>
          <a:p>
            <a:endParaRPr lang="en-US" i="1"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E38D3A8-47DD-45DF-B615-CB558602DD3B}"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060198" name="Picture 38" descr="AAMC_revPPTtitle_wh"/>
          <p:cNvPicPr>
            <a:picLocks noChangeAspect="1" noChangeArrowheads="1"/>
          </p:cNvPicPr>
          <p:nvPr/>
        </p:nvPicPr>
        <p:blipFill>
          <a:blip r:embed="rId2" cstate="print"/>
          <a:srcRect/>
          <a:stretch>
            <a:fillRect/>
          </a:stretch>
        </p:blipFill>
        <p:spPr bwMode="auto">
          <a:xfrm>
            <a:off x="1588" y="1588"/>
            <a:ext cx="9139237" cy="6853237"/>
          </a:xfrm>
          <a:prstGeom prst="rect">
            <a:avLst/>
          </a:prstGeom>
          <a:noFill/>
        </p:spPr>
      </p:pic>
      <p:sp>
        <p:nvSpPr>
          <p:cNvPr id="4060162" name="Rectangle 2"/>
          <p:cNvSpPr>
            <a:spLocks noGrp="1" noChangeArrowheads="1"/>
          </p:cNvSpPr>
          <p:nvPr>
            <p:ph type="ctrTitle"/>
          </p:nvPr>
        </p:nvSpPr>
        <p:spPr>
          <a:xfrm>
            <a:off x="873125" y="2535238"/>
            <a:ext cx="7304088" cy="1187450"/>
          </a:xfrm>
        </p:spPr>
        <p:txBody>
          <a:bodyPr anchor="t"/>
          <a:lstStyle>
            <a:lvl1pPr>
              <a:lnSpc>
                <a:spcPct val="80000"/>
              </a:lnSpc>
              <a:defRPr>
                <a:solidFill>
                  <a:schemeClr val="tx1"/>
                </a:solidFill>
              </a:defRPr>
            </a:lvl1pPr>
          </a:lstStyle>
          <a:p>
            <a:r>
              <a:rPr lang="en-US"/>
              <a:t>Click to edit Master title style</a:t>
            </a:r>
          </a:p>
        </p:txBody>
      </p:sp>
      <p:sp>
        <p:nvSpPr>
          <p:cNvPr id="4060163" name="Rectangle 3"/>
          <p:cNvSpPr>
            <a:spLocks noGrp="1" noChangeArrowheads="1"/>
          </p:cNvSpPr>
          <p:nvPr>
            <p:ph type="subTitle" idx="1"/>
          </p:nvPr>
        </p:nvSpPr>
        <p:spPr>
          <a:xfrm>
            <a:off x="873125" y="4681538"/>
            <a:ext cx="7304088" cy="1273175"/>
          </a:xfrm>
        </p:spPr>
        <p:txBody>
          <a:bodyPr/>
          <a:lstStyle>
            <a:lvl1pPr>
              <a:defRPr sz="2600"/>
            </a:lvl1pPr>
          </a:lstStyle>
          <a:p>
            <a:r>
              <a:rPr lang="en-US"/>
              <a:t>Click to edit Master subtitle style</a:t>
            </a:r>
          </a:p>
        </p:txBody>
      </p:sp>
      <p:sp>
        <p:nvSpPr>
          <p:cNvPr id="4060164" name="Text Box 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b="0" dirty="0">
              <a:solidFill>
                <a:srgbClr val="474747"/>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1"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81025" y="1401763"/>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401763"/>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fld id="{7CB97365-EBCA-4027-87D5-99FC1D4DF0BB}" type="datetimeFigureOut">
              <a:rPr lang="en-US" smtClean="0"/>
              <a:pPr/>
              <a:t>4/17/12</a:t>
            </a:fld>
            <a:endParaRPr lang="en-US" dirty="0"/>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endParaRPr kumimoji="0" lang="en-US" dirty="0"/>
          </a:p>
        </p:txBody>
      </p:sp>
      <p:sp>
        <p:nvSpPr>
          <p:cNvPr id="9" name="Slide Number Placeholder 8"/>
          <p:cNvSpPr>
            <a:spLocks noGrp="1"/>
          </p:cNvSpPr>
          <p:nvPr>
            <p:ph type="sldNum" sz="quarter" idx="12"/>
          </p:nvPr>
        </p:nvSpPr>
        <p:spPr>
          <a:xfrm>
            <a:off x="8204396" y="6476999"/>
            <a:ext cx="733864" cy="274320"/>
          </a:xfrm>
          <a:prstGeom prst="rect">
            <a:avLst/>
          </a:prstGeom>
        </p:spPr>
        <p:txBody>
          <a:bodyPr/>
          <a:lstStyle/>
          <a:p>
            <a:fld id="{B043C8D5-7D72-4EF5-B395-3EE1DE75EDE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1"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b="1">
                <a:solidFill>
                  <a:schemeClr val="bg2"/>
                </a:solidFill>
              </a:defRPr>
            </a:lvl2pPr>
            <a:lvl3pPr>
              <a:buClr>
                <a:schemeClr val="tx1"/>
              </a:buClr>
              <a:buSzPct val="100000"/>
              <a:buFont typeface="Arial" pitchFamily="34" charset="0"/>
              <a:buChar char="•"/>
              <a:defRPr sz="1800" b="1">
                <a:solidFill>
                  <a:schemeClr val="bg2"/>
                </a:solidFill>
              </a:defRPr>
            </a:lvl3pPr>
            <a:lvl4pPr>
              <a:buClr>
                <a:schemeClr val="tx1"/>
              </a:buClr>
              <a:buSzPct val="70000"/>
              <a:buFont typeface="Courier New" pitchFamily="49" charset="0"/>
              <a:buChar char="o"/>
              <a:defRPr sz="1800" b="1" baseline="0">
                <a:solidFill>
                  <a:schemeClr val="bg2"/>
                </a:solidFill>
              </a:defRPr>
            </a:lvl4pPr>
            <a:lvl5pPr>
              <a:buClr>
                <a:schemeClr val="tx1"/>
              </a:buClr>
              <a:buSzPct val="70000"/>
              <a:buFont typeface="Arial" pitchFamily="34" charset="0"/>
              <a:buChar char="•"/>
              <a:defRPr sz="1800" b="1">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9913" y="611188"/>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55" name="Rectangle 31"/>
          <p:cNvSpPr>
            <a:spLocks noGrp="1" noChangeArrowheads="1"/>
          </p:cNvSpPr>
          <p:nvPr>
            <p:ph type="body" idx="1"/>
          </p:nvPr>
        </p:nvSpPr>
        <p:spPr bwMode="auto">
          <a:xfrm>
            <a:off x="581025" y="1401763"/>
            <a:ext cx="7988300" cy="47672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b="0" dirty="0">
              <a:solidFill>
                <a:srgbClr val="474747"/>
              </a:solidFill>
            </a:endParaRPr>
          </a:p>
        </p:txBody>
      </p:sp>
      <p:pic>
        <p:nvPicPr>
          <p:cNvPr id="1105" name="Picture 81" descr="AAMCsymbol"/>
          <p:cNvPicPr>
            <a:picLocks noChangeAspect="1" noChangeArrowheads="1"/>
          </p:cNvPicPr>
          <p:nvPr/>
        </p:nvPicPr>
        <p:blipFill>
          <a:blip r:embed="rId12" cstate="print"/>
          <a:srcRect/>
          <a:stretch>
            <a:fillRect/>
          </a:stretch>
        </p:blipFill>
        <p:spPr bwMode="auto">
          <a:xfrm>
            <a:off x="7986713" y="6022975"/>
            <a:ext cx="1023937" cy="768350"/>
          </a:xfrm>
          <a:prstGeom prst="rect">
            <a:avLst/>
          </a:prstGeom>
          <a:noFill/>
        </p:spPr>
      </p:pic>
      <p:sp>
        <p:nvSpPr>
          <p:cNvPr id="8" name="Text Box 79"/>
          <p:cNvSpPr txBox="1">
            <a:spLocks noChangeArrowheads="1"/>
          </p:cNvSpPr>
          <p:nvPr/>
        </p:nvSpPr>
        <p:spPr bwMode="auto">
          <a:xfrm>
            <a:off x="10102" y="6648739"/>
            <a:ext cx="8032462" cy="215444"/>
          </a:xfrm>
          <a:prstGeom prst="rect">
            <a:avLst/>
          </a:prstGeom>
          <a:noFill/>
          <a:ln w="12700" algn="ctr">
            <a:noFill/>
            <a:miter lim="800000"/>
            <a:headEnd/>
            <a:tailEnd/>
          </a:ln>
          <a:effectLst/>
        </p:spPr>
        <p:txBody>
          <a:bodyPr wrap="square">
            <a:spAutoFit/>
          </a:bodyPr>
          <a:lstStyle/>
          <a:p>
            <a:r>
              <a:rPr lang="en-US" sz="800" b="0" kern="1200" dirty="0" smtClean="0">
                <a:solidFill>
                  <a:schemeClr val="tx1"/>
                </a:solidFill>
                <a:latin typeface="Arial" charset="0"/>
                <a:ea typeface="+mn-ea"/>
                <a:cs typeface="+mn-cs"/>
              </a:rPr>
              <a:t>©2011 Association of American Medical Colleges.  May be reproduced, distributed and modified, with attribution for educational or noncommercial purposes only.</a:t>
            </a:r>
            <a:endParaRPr lang="en-US" sz="800" b="0" kern="1200" dirty="0">
              <a:solidFill>
                <a:schemeClr val="tx1"/>
              </a:solidFill>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 id="2147483658" r:id="rId7"/>
    <p:sldLayoutId id="2147483659" r:id="rId8"/>
    <p:sldLayoutId id="2147483660" r:id="rId9"/>
    <p:sldLayoutId id="2147483661" r:id="rId10"/>
  </p:sldLayoutIdLst>
  <p:transition/>
  <p:txStyles>
    <p:titleStyle>
      <a:lvl1pPr algn="l" defTabSz="889000" rtl="0" eaLnBrk="0" fontAlgn="base" hangingPunct="0">
        <a:lnSpc>
          <a:spcPct val="85000"/>
        </a:lnSpc>
        <a:spcBef>
          <a:spcPct val="0"/>
        </a:spcBef>
        <a:spcAft>
          <a:spcPct val="0"/>
        </a:spcAft>
        <a:buClr>
          <a:srgbClr val="DADDFE"/>
        </a:buClr>
        <a:defRPr sz="3600">
          <a:solidFill>
            <a:schemeClr val="tx2"/>
          </a:solidFill>
          <a:latin typeface="+mj-lt"/>
          <a:ea typeface="+mj-ea"/>
          <a:cs typeface="+mj-cs"/>
        </a:defRPr>
      </a:lvl1pPr>
      <a:lvl2pPr algn="l" defTabSz="889000" rtl="0" eaLnBrk="0" fontAlgn="base" hangingPunct="0">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0" fontAlgn="base" hangingPunct="0">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0" fontAlgn="base" hangingPunct="0">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0" fontAlgn="base" hangingPunct="0">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0" fontAlgn="base" hangingPunct="0">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0" fontAlgn="base" hangingPunct="0">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0" fontAlgn="base" hangingPunct="0">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0" fontAlgn="base" hangingPunct="0">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0" fontAlgn="base" hangingPunct="0">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0" fontAlgn="base" hangingPunct="0">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0" fontAlgn="base" hangingPunct="0">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0" fontAlgn="base" hangingPunct="0">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0" fontAlgn="base" hangingPunct="0">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0" fontAlgn="base" hangingPunct="0">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0" fontAlgn="base" hangingPunct="0">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0" fontAlgn="base" hangingPunct="0">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0" fontAlgn="base" hangingPunct="0">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1" Type="http://schemas.openxmlformats.org/officeDocument/2006/relationships/diagramColors" Target="../diagrams/colors9.xml"/><Relationship Id="rId12"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diagramData" Target="../diagrams/data9.xml"/><Relationship Id="rId9" Type="http://schemas.openxmlformats.org/officeDocument/2006/relationships/diagramLayout" Target="../diagrams/layout9.xml"/><Relationship Id="rId10"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3" Type="http://schemas.openxmlformats.org/officeDocument/2006/relationships/hyperlink" Target="http://www.aphamentoring.org/" TargetMode="External"/><Relationship Id="rId4" Type="http://schemas.openxmlformats.org/officeDocument/2006/relationships/hyperlink" Target="https://www.acpm.org/members/default.cfm"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1.bin"/><Relationship Id="rId5" Type="http://schemas.openxmlformats.org/officeDocument/2006/relationships/hyperlink" Target="https://www.aamc.org/meetings/past_meetings/148152/2010_public_health_conference_presentations_site.html" TargetMode="External"/><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image" Target="../media/image9.png"/><Relationship Id="rId1" Type="http://schemas.openxmlformats.org/officeDocument/2006/relationships/video" Target="file://localhost/Users/Jacqueline/Downloads/AJPM%20Supplement%20Video%209.16.11%20(2).mov" TargetMode="Externa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8.xml"/><Relationship Id="rId2" Type="http://schemas.openxmlformats.org/officeDocument/2006/relationships/notesSlide" Target="../notesSlides/notesSlide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hyperlink" Target="http://www.whatispublichealth.org/" TargetMode="External"/><Relationship Id="rId9" Type="http://schemas.openxmlformats.org/officeDocument/2006/relationships/hyperlink" Target="http://www.whatispublichealth.org/what/index.html"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cdc.gov/fellowships" TargetMode="External"/><Relationship Id="rId3" Type="http://schemas.openxmlformats.org/officeDocument/2006/relationships/hyperlink" Target="http://www.cdc.gov/employment/menu_student.html"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7.xml"/><Relationship Id="rId3" Type="http://schemas.openxmlformats.org/officeDocument/2006/relationships/hyperlink" Target="mailto:LCohen1@cdc.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whatispublichealth.org/"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a:t>
            </a:r>
            <a:br>
              <a:rPr lang="en-US" dirty="0" smtClean="0"/>
            </a:br>
            <a:r>
              <a:rPr lang="en-US" dirty="0" smtClean="0"/>
              <a:t>Public Health in </a:t>
            </a:r>
            <a:br>
              <a:rPr lang="en-US" dirty="0" smtClean="0"/>
            </a:br>
            <a:r>
              <a:rPr lang="en-US" dirty="0" smtClean="0"/>
              <a:t>Medical Education</a:t>
            </a:r>
            <a:endParaRPr lang="en-US" dirty="0"/>
          </a:p>
        </p:txBody>
      </p:sp>
      <p:sp>
        <p:nvSpPr>
          <p:cNvPr id="3" name="Subtitle 2"/>
          <p:cNvSpPr>
            <a:spLocks noGrp="1"/>
          </p:cNvSpPr>
          <p:nvPr>
            <p:ph type="subTitle" idx="1"/>
          </p:nvPr>
        </p:nvSpPr>
        <p:spPr>
          <a:xfrm>
            <a:off x="860246" y="4552749"/>
            <a:ext cx="5463357" cy="1273175"/>
          </a:xfrm>
        </p:spPr>
        <p:txBody>
          <a:bodyPr/>
          <a:lstStyle/>
          <a:p>
            <a:r>
              <a:rPr lang="en-US" sz="1400" dirty="0" smtClean="0"/>
              <a:t>Supported by AAMC’s cooperative agreement with CDC, </a:t>
            </a:r>
            <a:br>
              <a:rPr lang="en-US" sz="1400" dirty="0" smtClean="0"/>
            </a:br>
            <a:r>
              <a:rPr lang="en-US" sz="1400" dirty="0" smtClean="0"/>
              <a:t>a partnership to </a:t>
            </a:r>
            <a:r>
              <a:rPr lang="en-US" sz="1400" i="1" dirty="0" smtClean="0"/>
              <a:t>Strengthen Collaboration Between the Disciplines of Public Health</a:t>
            </a:r>
            <a:r>
              <a:rPr lang="en-US" sz="1400" dirty="0" smtClean="0"/>
              <a:t>, grant number  5U36CD319276-08</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569913" y="468308"/>
            <a:ext cx="8386762" cy="620712"/>
          </a:xfrm>
        </p:spPr>
        <p:txBody>
          <a:bodyPr>
            <a:normAutofit fontScale="90000"/>
          </a:bodyPr>
          <a:lstStyle/>
          <a:p>
            <a:pPr algn="ctr"/>
            <a:r>
              <a:rPr lang="en-US" b="1" dirty="0" smtClean="0"/>
              <a:t>10 Essential Public Health Services</a:t>
            </a:r>
            <a:endParaRPr lang="en-US" dirty="0"/>
          </a:p>
        </p:txBody>
      </p:sp>
      <p:sp>
        <p:nvSpPr>
          <p:cNvPr id="8" name="Content Placeholder 7"/>
          <p:cNvSpPr>
            <a:spLocks noGrp="1"/>
          </p:cNvSpPr>
          <p:nvPr>
            <p:ph idx="1"/>
          </p:nvPr>
        </p:nvSpPr>
        <p:spPr>
          <a:xfrm>
            <a:off x="457200" y="1281104"/>
            <a:ext cx="8051245" cy="4950257"/>
          </a:xfrm>
        </p:spPr>
        <p:txBody>
          <a:bodyPr>
            <a:normAutofit lnSpcReduction="10000"/>
          </a:bodyPr>
          <a:lstStyle/>
          <a:p>
            <a:r>
              <a:rPr lang="en-US" sz="2000" b="1" dirty="0" smtClean="0"/>
              <a:t>Monitor</a:t>
            </a:r>
            <a:r>
              <a:rPr lang="en-US" sz="2000" dirty="0" smtClean="0"/>
              <a:t> health status to identify community health problems. </a:t>
            </a:r>
          </a:p>
          <a:p>
            <a:r>
              <a:rPr lang="en-US" sz="2000" b="1" dirty="0" smtClean="0"/>
              <a:t>Diagnose and investigate</a:t>
            </a:r>
            <a:r>
              <a:rPr lang="en-US" sz="2000" dirty="0" smtClean="0"/>
              <a:t> health problems and health hazards in the community. </a:t>
            </a:r>
          </a:p>
          <a:p>
            <a:r>
              <a:rPr lang="en-US" sz="2000" b="1" dirty="0" smtClean="0"/>
              <a:t>Inform, educate, and empower</a:t>
            </a:r>
            <a:r>
              <a:rPr lang="en-US" sz="2000" dirty="0" smtClean="0"/>
              <a:t> people about health issues. </a:t>
            </a:r>
          </a:p>
          <a:p>
            <a:r>
              <a:rPr lang="en-US" sz="2000" b="1" dirty="0" smtClean="0"/>
              <a:t>Mobilize</a:t>
            </a:r>
            <a:r>
              <a:rPr lang="en-US" sz="2000" dirty="0" smtClean="0"/>
              <a:t> community partnerships to identify and solve health problems. </a:t>
            </a:r>
          </a:p>
          <a:p>
            <a:r>
              <a:rPr lang="en-US" sz="2000" b="1" dirty="0" smtClean="0"/>
              <a:t>Develop policies and plans </a:t>
            </a:r>
            <a:r>
              <a:rPr lang="en-US" sz="2000" dirty="0" smtClean="0"/>
              <a:t>that support individual and community health efforts. </a:t>
            </a:r>
          </a:p>
          <a:p>
            <a:r>
              <a:rPr lang="en-US" sz="2000" b="1" dirty="0" smtClean="0"/>
              <a:t>Enforce</a:t>
            </a:r>
            <a:r>
              <a:rPr lang="en-US" sz="2000" dirty="0" smtClean="0"/>
              <a:t> laws and regulations that protect health and ensure safety. </a:t>
            </a:r>
          </a:p>
          <a:p>
            <a:r>
              <a:rPr lang="en-US" sz="2000" b="1" dirty="0" smtClean="0"/>
              <a:t>Link</a:t>
            </a:r>
            <a:r>
              <a:rPr lang="en-US" sz="2000" dirty="0" smtClean="0"/>
              <a:t> people to needed personal health services and assure the provision of health care when otherwise unavailable. </a:t>
            </a:r>
          </a:p>
          <a:p>
            <a:r>
              <a:rPr lang="en-US" sz="2000" b="1" dirty="0" smtClean="0"/>
              <a:t>Assure</a:t>
            </a:r>
            <a:r>
              <a:rPr lang="en-US" sz="2000" dirty="0" smtClean="0"/>
              <a:t> a competent public health and personal healthcare workforce. </a:t>
            </a:r>
          </a:p>
          <a:p>
            <a:r>
              <a:rPr lang="en-US" sz="2000" b="1" dirty="0" smtClean="0"/>
              <a:t>Evaluate </a:t>
            </a:r>
            <a:r>
              <a:rPr lang="en-US" sz="2000" dirty="0" smtClean="0"/>
              <a:t>effectiveness, accessibility, and quality of personal and population-based health services. </a:t>
            </a:r>
          </a:p>
          <a:p>
            <a:r>
              <a:rPr lang="en-US" sz="2000" b="1" dirty="0" smtClean="0"/>
              <a:t>Research</a:t>
            </a:r>
            <a:r>
              <a:rPr lang="en-US" sz="2000" dirty="0" smtClean="0"/>
              <a:t> for new insights and innovative solutions to health problems. </a:t>
            </a:r>
          </a:p>
          <a:p>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0351" y="135208"/>
            <a:ext cx="8386762" cy="620712"/>
          </a:xfrm>
        </p:spPr>
        <p:txBody>
          <a:bodyPr/>
          <a:lstStyle/>
          <a:p>
            <a:pPr algn="ctr"/>
            <a:r>
              <a:rPr lang="en-US" dirty="0" smtClean="0"/>
              <a:t>The Disciplines of Public Health*</a:t>
            </a:r>
            <a:endParaRPr lang="en-US" dirty="0"/>
          </a:p>
        </p:txBody>
      </p:sp>
      <p:graphicFrame>
        <p:nvGraphicFramePr>
          <p:cNvPr id="4" name="Content Placeholder 3"/>
          <p:cNvGraphicFramePr>
            <a:graphicFrameLocks noGrp="1"/>
          </p:cNvGraphicFramePr>
          <p:nvPr>
            <p:ph idx="1"/>
          </p:nvPr>
        </p:nvGraphicFramePr>
        <p:xfrm>
          <a:off x="590096" y="684732"/>
          <a:ext cx="7988300" cy="5527341"/>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09600" y="6183086"/>
            <a:ext cx="7155543" cy="246221"/>
          </a:xfrm>
          <a:prstGeom prst="rect">
            <a:avLst/>
          </a:prstGeom>
          <a:noFill/>
        </p:spPr>
        <p:txBody>
          <a:bodyPr wrap="square" rtlCol="0">
            <a:spAutoFit/>
          </a:bodyPr>
          <a:lstStyle/>
          <a:p>
            <a:r>
              <a:rPr lang="en-US" sz="1000" b="0" dirty="0" smtClean="0">
                <a:solidFill>
                  <a:schemeClr val="tx1"/>
                </a:solidFill>
              </a:rPr>
              <a:t>*Adapted from: </a:t>
            </a:r>
            <a:r>
              <a:rPr lang="en-US" sz="1000" b="0" dirty="0" smtClean="0">
                <a:solidFill>
                  <a:schemeClr val="accent4"/>
                </a:solidFill>
              </a:rPr>
              <a:t>http://www.whatispublichealth.org/what/index.html#Practice </a:t>
            </a:r>
            <a:endParaRPr lang="en-US" sz="1000" b="0" dirty="0">
              <a:solidFill>
                <a:schemeClr val="accent4"/>
              </a:solidFill>
            </a:endParaRPr>
          </a:p>
        </p:txBody>
      </p:sp>
      <p:sp>
        <p:nvSpPr>
          <p:cNvPr id="6" name="TextBox 5"/>
          <p:cNvSpPr txBox="1"/>
          <p:nvPr/>
        </p:nvSpPr>
        <p:spPr>
          <a:xfrm>
            <a:off x="624227" y="6338739"/>
            <a:ext cx="6844884" cy="246221"/>
          </a:xfrm>
          <a:prstGeom prst="rect">
            <a:avLst/>
          </a:prstGeom>
          <a:noFill/>
        </p:spPr>
        <p:txBody>
          <a:bodyPr wrap="square" rtlCol="0">
            <a:spAutoFit/>
          </a:bodyPr>
          <a:lstStyle/>
          <a:p>
            <a:r>
              <a:rPr lang="en-US" sz="1000" b="0" dirty="0" err="1" smtClean="0">
                <a:solidFill>
                  <a:schemeClr val="tx1"/>
                </a:solidFill>
              </a:rPr>
              <a:t>ŦPorta</a:t>
            </a:r>
            <a:r>
              <a:rPr lang="en-US" sz="1000" b="0" dirty="0" smtClean="0">
                <a:solidFill>
                  <a:schemeClr val="tx1"/>
                </a:solidFill>
              </a:rPr>
              <a:t> M, ed. A Dictionary of Epidemiology. 5</a:t>
            </a:r>
            <a:r>
              <a:rPr lang="en-US" sz="1000" b="0" baseline="30000" dirty="0" smtClean="0">
                <a:solidFill>
                  <a:schemeClr val="tx1"/>
                </a:solidFill>
              </a:rPr>
              <a:t>th</a:t>
            </a:r>
            <a:r>
              <a:rPr lang="en-US" sz="1000" b="0" dirty="0" smtClean="0">
                <a:solidFill>
                  <a:schemeClr val="tx1"/>
                </a:solidFill>
              </a:rPr>
              <a:t> ed. New York, NY: Oxford University Press; 2008.</a:t>
            </a:r>
            <a:endParaRPr lang="en-US" sz="1000" b="0" dirty="0">
              <a:solidFill>
                <a:schemeClr val="tx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467823"/>
            <a:ext cx="8229600" cy="544512"/>
          </a:xfrm>
        </p:spPr>
        <p:txBody>
          <a:bodyPr>
            <a:normAutofit fontScale="90000"/>
          </a:bodyPr>
          <a:lstStyle/>
          <a:p>
            <a:pPr algn="ctr"/>
            <a:r>
              <a:rPr lang="en-US" dirty="0" smtClean="0"/>
              <a:t>Perspectives of </a:t>
            </a:r>
            <a:br>
              <a:rPr lang="en-US" dirty="0" smtClean="0"/>
            </a:br>
            <a:r>
              <a:rPr lang="en-US" dirty="0" smtClean="0"/>
              <a:t>Public Health and Medicine</a:t>
            </a:r>
          </a:p>
        </p:txBody>
      </p:sp>
      <p:graphicFrame>
        <p:nvGraphicFramePr>
          <p:cNvPr id="7" name="Content Placeholder 6"/>
          <p:cNvGraphicFramePr>
            <a:graphicFrameLocks noGrp="1"/>
          </p:cNvGraphicFramePr>
          <p:nvPr>
            <p:ph sz="half" idx="2"/>
          </p:nvPr>
        </p:nvGraphicFramePr>
        <p:xfrm>
          <a:off x="381000" y="1033182"/>
          <a:ext cx="8291016" cy="4870145"/>
        </p:xfrm>
        <a:graphic>
          <a:graphicData uri="http://schemas.openxmlformats.org/drawingml/2006/table">
            <a:tbl>
              <a:tblPr firstRow="1" bandRow="1">
                <a:tableStyleId>{5FD0F851-EC5A-4D38-B0AD-8093EC10F338}</a:tableStyleId>
              </a:tblPr>
              <a:tblGrid>
                <a:gridCol w="4145508"/>
                <a:gridCol w="4145508"/>
              </a:tblGrid>
              <a:tr h="344573">
                <a:tc>
                  <a:txBody>
                    <a:bodyPr/>
                    <a:lstStyle/>
                    <a:p>
                      <a:pPr algn="ctr"/>
                      <a:r>
                        <a:rPr lang="en-US" dirty="0" smtClean="0"/>
                        <a:t>Public</a:t>
                      </a:r>
                      <a:r>
                        <a:rPr lang="en-US" baseline="0" dirty="0" smtClean="0"/>
                        <a:t> Health</a:t>
                      </a:r>
                      <a:endParaRPr lang="en-US" dirty="0"/>
                    </a:p>
                  </a:txBody>
                  <a:tcPr/>
                </a:tc>
                <a:tc>
                  <a:txBody>
                    <a:bodyPr/>
                    <a:lstStyle/>
                    <a:p>
                      <a:pPr algn="ctr"/>
                      <a:r>
                        <a:rPr lang="en-US" dirty="0" smtClean="0"/>
                        <a:t>Medicine</a:t>
                      </a:r>
                      <a:endParaRPr lang="en-US" dirty="0"/>
                    </a:p>
                  </a:txBody>
                  <a:tcPr/>
                </a:tc>
              </a:tr>
              <a:tr h="603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Primary focus on population</a:t>
                      </a:r>
                    </a:p>
                    <a:p>
                      <a:endParaRPr lang="en-US" dirty="0">
                        <a:solidFill>
                          <a:schemeClr val="tx1"/>
                        </a:solidFill>
                      </a:endParaRPr>
                    </a:p>
                  </a:txBody>
                  <a:tcPr/>
                </a:tc>
                <a:tc>
                  <a:txBody>
                    <a:bodyPr/>
                    <a:lstStyle/>
                    <a:p>
                      <a:pPr marL="0" indent="0">
                        <a:buFontTx/>
                        <a:buNone/>
                      </a:pPr>
                      <a:r>
                        <a:rPr lang="en-US" sz="1800" dirty="0" smtClean="0"/>
                        <a:t>Primary focus on individual</a:t>
                      </a:r>
                    </a:p>
                    <a:p>
                      <a:endParaRPr lang="en-US" dirty="0">
                        <a:solidFill>
                          <a:schemeClr val="tx1"/>
                        </a:solidFill>
                      </a:endParaRPr>
                    </a:p>
                  </a:txBody>
                  <a:tcPr/>
                </a:tc>
              </a:tr>
              <a:tr h="861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Public service ethic, tempered by concerns for the individual</a:t>
                      </a:r>
                    </a:p>
                    <a:p>
                      <a:endParaRPr lang="en-US" dirty="0">
                        <a:solidFill>
                          <a:schemeClr val="tx1"/>
                        </a:solidFill>
                      </a:endParaRPr>
                    </a:p>
                  </a:txBody>
                  <a:tcPr/>
                </a:tc>
                <a:tc>
                  <a:txBody>
                    <a:bodyPr/>
                    <a:lstStyle/>
                    <a:p>
                      <a:pPr marL="0" indent="0">
                        <a:buFontTx/>
                        <a:buNone/>
                      </a:pPr>
                      <a:r>
                        <a:rPr lang="en-US" sz="1800" dirty="0" smtClean="0"/>
                        <a:t>Personal service ethic, conditioned by awareness of social responsibilities</a:t>
                      </a:r>
                    </a:p>
                    <a:p>
                      <a:pPr>
                        <a:buFontTx/>
                        <a:buNone/>
                      </a:pPr>
                      <a:endParaRPr lang="en-US" sz="1800" dirty="0" smtClean="0">
                        <a:solidFill>
                          <a:schemeClr val="tx1"/>
                        </a:solidFill>
                      </a:endParaRPr>
                    </a:p>
                  </a:txBody>
                  <a:tcPr/>
                </a:tc>
              </a:tr>
              <a:tr h="861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Emphasis on prevention, health promotion for the whole community</a:t>
                      </a:r>
                    </a:p>
                    <a:p>
                      <a:endParaRPr lang="en-US" dirty="0">
                        <a:solidFill>
                          <a:schemeClr val="tx1"/>
                        </a:solidFill>
                      </a:endParaRPr>
                    </a:p>
                  </a:txBody>
                  <a:tcPr/>
                </a:tc>
                <a:tc>
                  <a:txBody>
                    <a:bodyPr/>
                    <a:lstStyle/>
                    <a:p>
                      <a:pPr marL="0" indent="0">
                        <a:buFontTx/>
                        <a:buNone/>
                      </a:pPr>
                      <a:r>
                        <a:rPr lang="en-US" sz="1800" dirty="0" smtClean="0"/>
                        <a:t>Emphasis on diagnosis and treatment, care for the whole patient </a:t>
                      </a:r>
                    </a:p>
                    <a:p>
                      <a:endParaRPr lang="en-US" dirty="0">
                        <a:solidFill>
                          <a:schemeClr val="tx1"/>
                        </a:solidFill>
                      </a:endParaRPr>
                    </a:p>
                  </a:txBody>
                  <a:tcPr/>
                </a:tc>
              </a:tr>
              <a:tr h="13782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Public health paradigm employs a spectrum of interventions aimed at the environment, human behavior and lifestyle, and medical care</a:t>
                      </a:r>
                    </a:p>
                  </a:txBody>
                  <a:tcPr/>
                </a:tc>
                <a:tc>
                  <a:txBody>
                    <a:bodyPr/>
                    <a:lstStyle/>
                    <a:p>
                      <a:pPr marL="0" indent="0">
                        <a:buFontTx/>
                        <a:buNone/>
                      </a:pPr>
                      <a:r>
                        <a:rPr lang="en-US" sz="1800" dirty="0" smtClean="0"/>
                        <a:t>Medical paradigm places predominant emphasis on medical care</a:t>
                      </a:r>
                    </a:p>
                  </a:txBody>
                  <a:tcPr/>
                </a:tc>
              </a:tr>
              <a:tr h="6572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Multiple professional identities with diffuse public image</a:t>
                      </a:r>
                    </a:p>
                  </a:txBody>
                  <a:tcPr/>
                </a:tc>
                <a:tc>
                  <a:txBody>
                    <a:bodyPr/>
                    <a:lstStyle/>
                    <a:p>
                      <a:pPr marL="0" indent="0">
                        <a:buFontTx/>
                        <a:buNone/>
                      </a:pPr>
                      <a:r>
                        <a:rPr lang="en-US" sz="1800" dirty="0" smtClean="0"/>
                        <a:t>Well-established profession with sharp public image</a:t>
                      </a:r>
                    </a:p>
                  </a:txBody>
                  <a:tcPr/>
                </a:tc>
              </a:tr>
            </a:tbl>
          </a:graphicData>
        </a:graphic>
      </p:graphicFrame>
      <p:sp>
        <p:nvSpPr>
          <p:cNvPr id="4" name="Rectangle 3"/>
          <p:cNvSpPr/>
          <p:nvPr/>
        </p:nvSpPr>
        <p:spPr>
          <a:xfrm>
            <a:off x="5092508" y="6303076"/>
            <a:ext cx="2775119" cy="307777"/>
          </a:xfrm>
          <a:prstGeom prst="rect">
            <a:avLst/>
          </a:prstGeom>
        </p:spPr>
        <p:txBody>
          <a:bodyPr wrap="none">
            <a:spAutoFit/>
          </a:bodyPr>
          <a:lstStyle/>
          <a:p>
            <a:pPr marL="0" indent="0" algn="ctr"/>
            <a:r>
              <a:rPr lang="en-US" sz="1400" dirty="0" smtClean="0"/>
              <a:t>Harvey Fineberg, M.D., Ph.D.  1990</a:t>
            </a:r>
          </a:p>
        </p:txBody>
      </p:sp>
      <p:sp>
        <p:nvSpPr>
          <p:cNvPr id="5" name="TextBox 4"/>
          <p:cNvSpPr txBox="1"/>
          <p:nvPr/>
        </p:nvSpPr>
        <p:spPr>
          <a:xfrm>
            <a:off x="398223" y="5897498"/>
            <a:ext cx="7599147" cy="400110"/>
          </a:xfrm>
          <a:prstGeom prst="rect">
            <a:avLst/>
          </a:prstGeom>
          <a:noFill/>
        </p:spPr>
        <p:txBody>
          <a:bodyPr wrap="square" rtlCol="0">
            <a:spAutoFit/>
          </a:bodyPr>
          <a:lstStyle/>
          <a:p>
            <a:r>
              <a:rPr lang="en-US" sz="1000" b="0" i="1" dirty="0" smtClean="0">
                <a:solidFill>
                  <a:schemeClr val="tx1"/>
                </a:solidFill>
              </a:rPr>
              <a:t>Table 1. Perspectives of medicine and public health  </a:t>
            </a:r>
            <a:r>
              <a:rPr lang="en-US" sz="1000" b="0" dirty="0" smtClean="0">
                <a:solidFill>
                  <a:schemeClr val="tx1"/>
                </a:solidFill>
              </a:rPr>
              <a:t>from: Fineberg HV.  Public health and medicine: where the twain shall meet.  </a:t>
            </a:r>
            <a:r>
              <a:rPr lang="en-US" sz="1000" b="0" i="1" dirty="0" smtClean="0">
                <a:solidFill>
                  <a:schemeClr val="tx1"/>
                </a:solidFill>
              </a:rPr>
              <a:t>Am J of Prev Med.  </a:t>
            </a:r>
            <a:r>
              <a:rPr lang="en-US" sz="1000" b="0" dirty="0" smtClean="0">
                <a:solidFill>
                  <a:schemeClr val="tx1"/>
                </a:solidFill>
              </a:rPr>
              <a:t>2011;41(4S3):S141-S143.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775312"/>
            <a:ext cx="8229600" cy="544512"/>
          </a:xfrm>
        </p:spPr>
        <p:txBody>
          <a:bodyPr>
            <a:normAutofit fontScale="90000"/>
          </a:bodyPr>
          <a:lstStyle/>
          <a:p>
            <a:pPr algn="ctr"/>
            <a:r>
              <a:rPr lang="en-US" dirty="0" smtClean="0"/>
              <a:t>Perspectives of </a:t>
            </a:r>
            <a:br>
              <a:rPr lang="en-US" dirty="0" smtClean="0"/>
            </a:br>
            <a:r>
              <a:rPr lang="en-US" dirty="0" smtClean="0"/>
              <a:t>Public Health and Medicine</a:t>
            </a:r>
          </a:p>
        </p:txBody>
      </p:sp>
      <p:graphicFrame>
        <p:nvGraphicFramePr>
          <p:cNvPr id="7" name="Content Placeholder 6"/>
          <p:cNvGraphicFramePr>
            <a:graphicFrameLocks noGrp="1"/>
          </p:cNvGraphicFramePr>
          <p:nvPr>
            <p:ph sz="half" idx="2"/>
          </p:nvPr>
        </p:nvGraphicFramePr>
        <p:xfrm>
          <a:off x="381000" y="1346197"/>
          <a:ext cx="8291016" cy="4582103"/>
        </p:xfrm>
        <a:graphic>
          <a:graphicData uri="http://schemas.openxmlformats.org/drawingml/2006/table">
            <a:tbl>
              <a:tblPr firstRow="1" bandRow="1">
                <a:tableStyleId>{5FD0F851-EC5A-4D38-B0AD-8093EC10F338}</a:tableStyleId>
              </a:tblPr>
              <a:tblGrid>
                <a:gridCol w="4145508"/>
                <a:gridCol w="4145508"/>
              </a:tblGrid>
              <a:tr h="228600">
                <a:tc>
                  <a:txBody>
                    <a:bodyPr/>
                    <a:lstStyle/>
                    <a:p>
                      <a:pPr algn="ctr"/>
                      <a:r>
                        <a:rPr lang="en-US" dirty="0" smtClean="0"/>
                        <a:t>Public</a:t>
                      </a:r>
                      <a:r>
                        <a:rPr lang="en-US" baseline="0" dirty="0" smtClean="0"/>
                        <a:t> Health</a:t>
                      </a:r>
                      <a:endParaRPr lang="en-US" dirty="0">
                        <a:solidFill>
                          <a:schemeClr val="tx1"/>
                        </a:solidFill>
                      </a:endParaRPr>
                    </a:p>
                  </a:txBody>
                  <a:tcPr/>
                </a:tc>
                <a:tc>
                  <a:txBody>
                    <a:bodyPr/>
                    <a:lstStyle/>
                    <a:p>
                      <a:pPr algn="ctr"/>
                      <a:r>
                        <a:rPr lang="en-US" dirty="0" smtClean="0"/>
                        <a:t>Medicine</a:t>
                      </a:r>
                      <a:endParaRPr lang="en-US" dirty="0">
                        <a:solidFill>
                          <a:schemeClr val="tx1"/>
                        </a:solidFill>
                      </a:endParaRPr>
                    </a:p>
                  </a:txBody>
                  <a:tcPr/>
                </a:tc>
              </a:tr>
              <a:tr h="915360">
                <a:tc>
                  <a:txBody>
                    <a:bodyPr/>
                    <a:lstStyle/>
                    <a:p>
                      <a:pPr marL="0" indent="0">
                        <a:lnSpc>
                          <a:spcPct val="78000"/>
                        </a:lnSpc>
                        <a:buFontTx/>
                        <a:buNone/>
                      </a:pPr>
                      <a:r>
                        <a:rPr lang="en-US" sz="1800" dirty="0" smtClean="0"/>
                        <a:t>Variable certification of specialists beyond professional public health degree</a:t>
                      </a:r>
                      <a:endParaRPr lang="en-US" sz="1800" dirty="0" smtClean="0">
                        <a:solidFill>
                          <a:schemeClr val="tx1"/>
                        </a:solidFill>
                      </a:endParaRPr>
                    </a:p>
                  </a:txBody>
                  <a:tcPr/>
                </a:tc>
                <a:tc>
                  <a:txBody>
                    <a:bodyPr/>
                    <a:lstStyle/>
                    <a:p>
                      <a:pPr marL="0" indent="0">
                        <a:lnSpc>
                          <a:spcPct val="78000"/>
                        </a:lnSpc>
                        <a:buFontTx/>
                        <a:buNone/>
                      </a:pPr>
                      <a:r>
                        <a:rPr lang="en-US" sz="1800" dirty="0" smtClean="0"/>
                        <a:t>Uniform system for certifying specialists beyond professional medical degree</a:t>
                      </a:r>
                      <a:endParaRPr lang="en-US" sz="1800" dirty="0" smtClean="0">
                        <a:solidFill>
                          <a:schemeClr val="tx1"/>
                        </a:solidFill>
                      </a:endParaRPr>
                    </a:p>
                  </a:txBody>
                  <a:tcPr/>
                </a:tc>
              </a:tr>
              <a:tr h="2871788">
                <a:tc>
                  <a:txBody>
                    <a:bodyPr/>
                    <a:lstStyle/>
                    <a:p>
                      <a:pPr marL="0" indent="0">
                        <a:lnSpc>
                          <a:spcPct val="78000"/>
                        </a:lnSpc>
                        <a:buFontTx/>
                        <a:buNone/>
                      </a:pPr>
                      <a:r>
                        <a:rPr lang="en-US" sz="1800" dirty="0" smtClean="0"/>
                        <a:t>Lines of specialization organized,</a:t>
                      </a:r>
                      <a:r>
                        <a:rPr lang="en-US" sz="1800" baseline="0" dirty="0" smtClean="0"/>
                        <a:t> </a:t>
                      </a:r>
                      <a:r>
                        <a:rPr lang="en-US" sz="1800" dirty="0" smtClean="0"/>
                        <a:t>for example, by:</a:t>
                      </a:r>
                    </a:p>
                    <a:p>
                      <a:pPr marL="0" indent="0">
                        <a:lnSpc>
                          <a:spcPct val="78000"/>
                        </a:lnSpc>
                        <a:buFontTx/>
                        <a:buNone/>
                      </a:pPr>
                      <a:endParaRPr lang="en-US" sz="1800" dirty="0" smtClean="0"/>
                    </a:p>
                    <a:p>
                      <a:pPr marL="457200" lvl="1" indent="0">
                        <a:lnSpc>
                          <a:spcPct val="78000"/>
                        </a:lnSpc>
                        <a:buFontTx/>
                        <a:buChar char="•"/>
                      </a:pPr>
                      <a:r>
                        <a:rPr lang="en-US" sz="1800" dirty="0" smtClean="0"/>
                        <a:t>Analytic method (epidemiology, toxicology)</a:t>
                      </a:r>
                    </a:p>
                    <a:p>
                      <a:pPr marL="457200" lvl="1" indent="0">
                        <a:lnSpc>
                          <a:spcPct val="78000"/>
                        </a:lnSpc>
                        <a:buFontTx/>
                        <a:buNone/>
                      </a:pPr>
                      <a:endParaRPr lang="en-US" sz="1800" dirty="0" smtClean="0"/>
                    </a:p>
                    <a:p>
                      <a:pPr marL="457200" lvl="1" indent="0">
                        <a:lnSpc>
                          <a:spcPct val="78000"/>
                        </a:lnSpc>
                        <a:buFontTx/>
                        <a:buChar char="•"/>
                      </a:pPr>
                      <a:r>
                        <a:rPr lang="en-US" sz="1800" dirty="0" smtClean="0"/>
                        <a:t>Setting and population (occupational health, international health)</a:t>
                      </a:r>
                    </a:p>
                    <a:p>
                      <a:pPr marL="457200" lvl="1" indent="0">
                        <a:lnSpc>
                          <a:spcPct val="78000"/>
                        </a:lnSpc>
                        <a:buFontTx/>
                        <a:buNone/>
                      </a:pPr>
                      <a:endParaRPr lang="en-US" sz="1800" dirty="0" smtClean="0"/>
                    </a:p>
                    <a:p>
                      <a:pPr marL="457200" lvl="1" indent="0">
                        <a:lnSpc>
                          <a:spcPct val="78000"/>
                        </a:lnSpc>
                        <a:buFontTx/>
                        <a:buChar char="•"/>
                      </a:pPr>
                      <a:r>
                        <a:rPr lang="en-US" sz="1800" dirty="0" smtClean="0"/>
                        <a:t>Substantive health problem (environmental health, nutrition)</a:t>
                      </a:r>
                    </a:p>
                    <a:p>
                      <a:pPr marL="457200" lvl="1" indent="0">
                        <a:lnSpc>
                          <a:spcPct val="78000"/>
                        </a:lnSpc>
                        <a:buFontTx/>
                        <a:buNone/>
                      </a:pPr>
                      <a:endParaRPr lang="en-US" sz="1800" dirty="0" smtClean="0"/>
                    </a:p>
                    <a:p>
                      <a:pPr marL="457200" lvl="1" indent="0">
                        <a:lnSpc>
                          <a:spcPct val="78000"/>
                        </a:lnSpc>
                        <a:buFontTx/>
                        <a:buChar char="•"/>
                      </a:pPr>
                      <a:r>
                        <a:rPr lang="en-US" sz="1800" dirty="0" smtClean="0"/>
                        <a:t>Skills in assessment, policy development, and assurance</a:t>
                      </a:r>
                    </a:p>
                  </a:txBody>
                  <a:tcPr/>
                </a:tc>
                <a:tc>
                  <a:txBody>
                    <a:bodyPr/>
                    <a:lstStyle/>
                    <a:p>
                      <a:pPr marL="0" indent="0">
                        <a:lnSpc>
                          <a:spcPct val="78000"/>
                        </a:lnSpc>
                        <a:buFontTx/>
                        <a:buNone/>
                      </a:pPr>
                      <a:r>
                        <a:rPr lang="en-US" sz="1800" dirty="0" smtClean="0"/>
                        <a:t>Lines of specialization organized, for example, by:</a:t>
                      </a:r>
                    </a:p>
                    <a:p>
                      <a:pPr marL="0" indent="0">
                        <a:lnSpc>
                          <a:spcPct val="78000"/>
                        </a:lnSpc>
                        <a:buFontTx/>
                        <a:buNone/>
                      </a:pPr>
                      <a:endParaRPr lang="en-US" sz="1800" dirty="0" smtClean="0"/>
                    </a:p>
                    <a:p>
                      <a:pPr marL="457200" lvl="1" indent="0">
                        <a:lnSpc>
                          <a:spcPct val="78000"/>
                        </a:lnSpc>
                        <a:buFontTx/>
                        <a:buChar char="•"/>
                      </a:pPr>
                      <a:r>
                        <a:rPr lang="en-US" sz="1800" dirty="0" smtClean="0"/>
                        <a:t>Organ system (cardiology, neurology)</a:t>
                      </a:r>
                    </a:p>
                    <a:p>
                      <a:pPr marL="457200" lvl="1" indent="0">
                        <a:lnSpc>
                          <a:spcPct val="78000"/>
                        </a:lnSpc>
                        <a:buFontTx/>
                        <a:buNone/>
                      </a:pPr>
                      <a:endParaRPr lang="en-US" sz="1800" dirty="0" smtClean="0"/>
                    </a:p>
                    <a:p>
                      <a:pPr marL="457200" lvl="1" indent="0">
                        <a:lnSpc>
                          <a:spcPct val="78000"/>
                        </a:lnSpc>
                        <a:buFontTx/>
                        <a:buChar char="•"/>
                      </a:pPr>
                      <a:r>
                        <a:rPr lang="en-US" sz="1800" dirty="0" smtClean="0"/>
                        <a:t>Patient group (obstetrics, pediatrics)</a:t>
                      </a:r>
                    </a:p>
                    <a:p>
                      <a:pPr marL="457200" lvl="1" indent="0">
                        <a:lnSpc>
                          <a:spcPct val="78000"/>
                        </a:lnSpc>
                        <a:buFontTx/>
                        <a:buNone/>
                      </a:pPr>
                      <a:endParaRPr lang="en-US" sz="1800" dirty="0" smtClean="0"/>
                    </a:p>
                    <a:p>
                      <a:pPr marL="457200" lvl="1" indent="0">
                        <a:lnSpc>
                          <a:spcPct val="78000"/>
                        </a:lnSpc>
                        <a:buFontTx/>
                        <a:buChar char="•"/>
                      </a:pPr>
                      <a:r>
                        <a:rPr lang="en-US" sz="1800" dirty="0" smtClean="0"/>
                        <a:t>Etiology</a:t>
                      </a:r>
                      <a:r>
                        <a:rPr lang="en-US" sz="1800" baseline="0" dirty="0" smtClean="0"/>
                        <a:t> and </a:t>
                      </a:r>
                      <a:r>
                        <a:rPr lang="en-US" sz="1800" dirty="0" smtClean="0"/>
                        <a:t>pathophysiology (oncology, infectious diseases)</a:t>
                      </a:r>
                    </a:p>
                    <a:p>
                      <a:pPr marL="457200" lvl="1" indent="0">
                        <a:lnSpc>
                          <a:spcPct val="78000"/>
                        </a:lnSpc>
                        <a:buFontTx/>
                        <a:buNone/>
                      </a:pPr>
                      <a:endParaRPr lang="en-US" sz="1800" dirty="0" smtClean="0"/>
                    </a:p>
                    <a:p>
                      <a:pPr marL="457200" lvl="1" indent="0">
                        <a:lnSpc>
                          <a:spcPct val="78000"/>
                        </a:lnSpc>
                        <a:buFontTx/>
                        <a:buChar char="•"/>
                      </a:pPr>
                      <a:r>
                        <a:rPr lang="en-US" sz="1800" dirty="0" smtClean="0"/>
                        <a:t>Technical skill (radiology, surgery)</a:t>
                      </a:r>
                    </a:p>
                  </a:txBody>
                  <a:tcPr/>
                </a:tc>
              </a:tr>
            </a:tbl>
          </a:graphicData>
        </a:graphic>
      </p:graphicFrame>
      <p:sp>
        <p:nvSpPr>
          <p:cNvPr id="6" name="Rectangle 5"/>
          <p:cNvSpPr/>
          <p:nvPr/>
        </p:nvSpPr>
        <p:spPr>
          <a:xfrm>
            <a:off x="4823448" y="6161438"/>
            <a:ext cx="2775119" cy="307777"/>
          </a:xfrm>
          <a:prstGeom prst="rect">
            <a:avLst/>
          </a:prstGeom>
        </p:spPr>
        <p:txBody>
          <a:bodyPr wrap="none">
            <a:spAutoFit/>
          </a:bodyPr>
          <a:lstStyle/>
          <a:p>
            <a:pPr marL="0" indent="0" algn="ctr"/>
            <a:r>
              <a:rPr lang="en-US" sz="1400" dirty="0" smtClean="0"/>
              <a:t>Harvey Fineberg, M.D., Ph.D.  1990</a:t>
            </a:r>
          </a:p>
        </p:txBody>
      </p:sp>
      <p:sp>
        <p:nvSpPr>
          <p:cNvPr id="5" name="TextBox 4"/>
          <p:cNvSpPr txBox="1"/>
          <p:nvPr/>
        </p:nvSpPr>
        <p:spPr>
          <a:xfrm>
            <a:off x="408986" y="5929785"/>
            <a:ext cx="7501300" cy="553998"/>
          </a:xfrm>
          <a:prstGeom prst="rect">
            <a:avLst/>
          </a:prstGeom>
          <a:noFill/>
        </p:spPr>
        <p:txBody>
          <a:bodyPr wrap="square" rtlCol="0">
            <a:spAutoFit/>
          </a:bodyPr>
          <a:lstStyle/>
          <a:p>
            <a:r>
              <a:rPr lang="en-US" sz="1000" b="0" i="1" dirty="0" smtClean="0">
                <a:solidFill>
                  <a:schemeClr val="tx1"/>
                </a:solidFill>
              </a:rPr>
              <a:t>Table 1. Perspectives of medicine and public health  </a:t>
            </a:r>
            <a:r>
              <a:rPr lang="en-US" sz="1000" b="0" dirty="0" smtClean="0">
                <a:solidFill>
                  <a:schemeClr val="tx1"/>
                </a:solidFill>
              </a:rPr>
              <a:t>from: Fineberg HV.  Public health and medicine: where the twain shall meet.  </a:t>
            </a:r>
            <a:r>
              <a:rPr lang="en-US" sz="1000" b="0" i="1" dirty="0" smtClean="0">
                <a:solidFill>
                  <a:schemeClr val="tx1"/>
                </a:solidFill>
              </a:rPr>
              <a:t>Am J of Prev Med.  </a:t>
            </a:r>
            <a:r>
              <a:rPr lang="en-US" sz="1000" b="0" dirty="0" smtClean="0">
                <a:solidFill>
                  <a:schemeClr val="tx1"/>
                </a:solidFill>
              </a:rPr>
              <a:t>2011;41(4S3):S141-S143.</a:t>
            </a:r>
            <a:endParaRPr lang="en-US" sz="1000" b="0" i="1" dirty="0" smtClean="0">
              <a:solidFill>
                <a:schemeClr val="tx1"/>
              </a:solidFill>
            </a:endParaRPr>
          </a:p>
          <a:p>
            <a:r>
              <a:rPr lang="en-US" sz="1000" b="0" i="1" dirty="0" smtClean="0">
                <a:solidFill>
                  <a:schemeClr val="tx1"/>
                </a:solidFill>
              </a:rPr>
              <a:t>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648129"/>
            <a:ext cx="8229600" cy="544512"/>
          </a:xfrm>
        </p:spPr>
        <p:txBody>
          <a:bodyPr>
            <a:normAutofit fontScale="90000"/>
          </a:bodyPr>
          <a:lstStyle/>
          <a:p>
            <a:pPr algn="ctr"/>
            <a:r>
              <a:rPr lang="en-US" dirty="0" smtClean="0"/>
              <a:t>Perspectives of </a:t>
            </a:r>
            <a:br>
              <a:rPr lang="en-US" dirty="0" smtClean="0"/>
            </a:br>
            <a:r>
              <a:rPr lang="en-US" dirty="0" smtClean="0"/>
              <a:t>Public Health and Medicine</a:t>
            </a:r>
          </a:p>
        </p:txBody>
      </p:sp>
      <p:graphicFrame>
        <p:nvGraphicFramePr>
          <p:cNvPr id="7" name="Content Placeholder 6"/>
          <p:cNvGraphicFramePr>
            <a:graphicFrameLocks noGrp="1"/>
          </p:cNvGraphicFramePr>
          <p:nvPr>
            <p:ph sz="half" idx="2"/>
          </p:nvPr>
        </p:nvGraphicFramePr>
        <p:xfrm>
          <a:off x="381000" y="1208113"/>
          <a:ext cx="8291016" cy="4667820"/>
        </p:xfrm>
        <a:graphic>
          <a:graphicData uri="http://schemas.openxmlformats.org/drawingml/2006/table">
            <a:tbl>
              <a:tblPr firstRow="1" bandRow="1">
                <a:tableStyleId>{5FD0F851-EC5A-4D38-B0AD-8093EC10F338}</a:tableStyleId>
              </a:tblPr>
              <a:tblGrid>
                <a:gridCol w="4145508"/>
                <a:gridCol w="4145508"/>
              </a:tblGrid>
              <a:tr h="374942">
                <a:tc>
                  <a:txBody>
                    <a:bodyPr/>
                    <a:lstStyle/>
                    <a:p>
                      <a:pPr algn="ctr"/>
                      <a:r>
                        <a:rPr lang="en-US" dirty="0" smtClean="0"/>
                        <a:t>Public</a:t>
                      </a:r>
                      <a:r>
                        <a:rPr lang="en-US" baseline="0" dirty="0" smtClean="0"/>
                        <a:t> Health</a:t>
                      </a:r>
                      <a:endParaRPr lang="en-US" dirty="0">
                        <a:solidFill>
                          <a:schemeClr val="tx1"/>
                        </a:solidFill>
                      </a:endParaRPr>
                    </a:p>
                  </a:txBody>
                  <a:tcPr/>
                </a:tc>
                <a:tc>
                  <a:txBody>
                    <a:bodyPr/>
                    <a:lstStyle/>
                    <a:p>
                      <a:pPr algn="ctr"/>
                      <a:r>
                        <a:rPr lang="en-US" dirty="0" smtClean="0"/>
                        <a:t>Medicine</a:t>
                      </a:r>
                      <a:endParaRPr lang="en-US" dirty="0">
                        <a:solidFill>
                          <a:schemeClr val="tx1"/>
                        </a:solidFill>
                      </a:endParaRPr>
                    </a:p>
                  </a:txBody>
                  <a:tcPr/>
                </a:tc>
              </a:tr>
              <a:tr h="11746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Biologic sciences central, stimulated by major threats to health of populations; move between laboratory and field</a:t>
                      </a:r>
                    </a:p>
                  </a:txBody>
                  <a:tcPr/>
                </a:tc>
                <a:tc>
                  <a:txBody>
                    <a:bodyPr/>
                    <a:lstStyle/>
                    <a:p>
                      <a:pPr marL="0" indent="0">
                        <a:buFontTx/>
                        <a:buNone/>
                      </a:pPr>
                      <a:r>
                        <a:rPr lang="en-US" sz="1600" dirty="0" smtClean="0"/>
                        <a:t>Biologic sciences central, stimulated by needs of patient; move between laboratory and bedside</a:t>
                      </a:r>
                    </a:p>
                  </a:txBody>
                  <a:tcPr/>
                </a:tc>
              </a:tr>
              <a:tr h="843306">
                <a:tc>
                  <a:txBody>
                    <a:bodyPr/>
                    <a:lstStyle/>
                    <a:p>
                      <a:pPr marL="0" indent="0">
                        <a:buFontTx/>
                        <a:buNone/>
                      </a:pPr>
                      <a:r>
                        <a:rPr lang="en-US" sz="1600" dirty="0" smtClean="0"/>
                        <a:t>Numeric sciences an essential feature of analysis and training</a:t>
                      </a:r>
                    </a:p>
                  </a:txBody>
                  <a:tcPr/>
                </a:tc>
                <a:tc>
                  <a:txBody>
                    <a:bodyPr/>
                    <a:lstStyle/>
                    <a:p>
                      <a:pPr marL="0" indent="0">
                        <a:buFontTx/>
                        <a:buNone/>
                      </a:pPr>
                      <a:r>
                        <a:rPr lang="en-US" sz="1600" dirty="0" smtClean="0"/>
                        <a:t>Numeric sciences increasing in prominence, though still a relatively minor part of training</a:t>
                      </a:r>
                    </a:p>
                  </a:txBody>
                  <a:tcPr/>
                </a:tc>
              </a:tr>
              <a:tr h="628993">
                <a:tc>
                  <a:txBody>
                    <a:bodyPr/>
                    <a:lstStyle/>
                    <a:p>
                      <a:pPr marL="0" indent="0">
                        <a:buFontTx/>
                        <a:buNone/>
                      </a:pPr>
                      <a:r>
                        <a:rPr lang="en-US" sz="1600" dirty="0" smtClean="0"/>
                        <a:t>Social sciences an integral part of public health education</a:t>
                      </a:r>
                    </a:p>
                  </a:txBody>
                  <a:tcPr/>
                </a:tc>
                <a:tc>
                  <a:txBody>
                    <a:bodyPr/>
                    <a:lstStyle/>
                    <a:p>
                      <a:pPr marL="0" indent="0">
                        <a:buFontTx/>
                        <a:buNone/>
                      </a:pPr>
                      <a:r>
                        <a:rPr lang="en-US" sz="1600" dirty="0" smtClean="0"/>
                        <a:t>Social sciences tend to be an elective part of medical education</a:t>
                      </a:r>
                    </a:p>
                  </a:txBody>
                  <a:tcPr/>
                </a:tc>
              </a:tr>
              <a:tr h="674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Engineering</a:t>
                      </a:r>
                      <a:r>
                        <a:rPr lang="en-US" sz="1600" baseline="0" dirty="0" smtClean="0"/>
                        <a:t> relevant, especially systems analysis, operations management, sanitary engineering, and information technology</a:t>
                      </a:r>
                      <a:endParaRPr lang="en-US" sz="1600" dirty="0" smtClean="0"/>
                    </a:p>
                  </a:txBody>
                  <a:tcPr/>
                </a:tc>
                <a:tc>
                  <a:txBody>
                    <a:bodyPr/>
                    <a:lstStyle/>
                    <a:p>
                      <a:pPr marL="0" indent="0">
                        <a:buFontTx/>
                        <a:buNone/>
                      </a:pPr>
                      <a:r>
                        <a:rPr lang="en-US" sz="1600" dirty="0" smtClean="0"/>
                        <a:t>Engineering</a:t>
                      </a:r>
                      <a:r>
                        <a:rPr lang="en-US" sz="1600" baseline="0" dirty="0" smtClean="0"/>
                        <a:t> and physical sciences relevant, especially materials science, electronics, imaging, and information technology</a:t>
                      </a:r>
                      <a:endParaRPr lang="en-US" sz="1600" dirty="0" smtClean="0"/>
                    </a:p>
                  </a:txBody>
                  <a:tcPr/>
                </a:tc>
              </a:tr>
              <a:tr h="674713">
                <a:tc>
                  <a:txBody>
                    <a:bodyPr/>
                    <a:lstStyle/>
                    <a:p>
                      <a:pPr marL="0" indent="0">
                        <a:buFontTx/>
                        <a:buNone/>
                      </a:pPr>
                      <a:r>
                        <a:rPr lang="en-US" sz="1600" dirty="0" smtClean="0"/>
                        <a:t>Clinical sciences peripheral to professional training rooted mainly in the public sector</a:t>
                      </a:r>
                    </a:p>
                  </a:txBody>
                  <a:tcPr/>
                </a:tc>
                <a:tc>
                  <a:txBody>
                    <a:bodyPr/>
                    <a:lstStyle/>
                    <a:p>
                      <a:pPr marL="0" indent="0">
                        <a:buFontTx/>
                        <a:buNone/>
                      </a:pPr>
                      <a:r>
                        <a:rPr lang="en-US" sz="1600" dirty="0" smtClean="0"/>
                        <a:t>Clinical sciences an essential part of professional training rooted mainly in the private sector</a:t>
                      </a:r>
                    </a:p>
                  </a:txBody>
                  <a:tcPr/>
                </a:tc>
              </a:tr>
            </a:tbl>
          </a:graphicData>
        </a:graphic>
      </p:graphicFrame>
      <p:sp>
        <p:nvSpPr>
          <p:cNvPr id="4" name="Rectangle 3"/>
          <p:cNvSpPr/>
          <p:nvPr/>
        </p:nvSpPr>
        <p:spPr>
          <a:xfrm>
            <a:off x="5081745" y="6354776"/>
            <a:ext cx="2775119" cy="307777"/>
          </a:xfrm>
          <a:prstGeom prst="rect">
            <a:avLst/>
          </a:prstGeom>
        </p:spPr>
        <p:txBody>
          <a:bodyPr wrap="none">
            <a:spAutoFit/>
          </a:bodyPr>
          <a:lstStyle/>
          <a:p>
            <a:pPr marL="0" indent="0" algn="ctr"/>
            <a:r>
              <a:rPr lang="en-US" sz="1400" dirty="0" smtClean="0"/>
              <a:t>Harvey Fineberg, M.D., Ph.D.  1990</a:t>
            </a:r>
          </a:p>
        </p:txBody>
      </p:sp>
      <p:sp>
        <p:nvSpPr>
          <p:cNvPr id="5" name="TextBox 4"/>
          <p:cNvSpPr txBox="1"/>
          <p:nvPr/>
        </p:nvSpPr>
        <p:spPr>
          <a:xfrm>
            <a:off x="203201" y="6052457"/>
            <a:ext cx="7736114" cy="400110"/>
          </a:xfrm>
          <a:prstGeom prst="rect">
            <a:avLst/>
          </a:prstGeom>
          <a:noFill/>
        </p:spPr>
        <p:txBody>
          <a:bodyPr wrap="square" rtlCol="0">
            <a:spAutoFit/>
          </a:bodyPr>
          <a:lstStyle/>
          <a:p>
            <a:r>
              <a:rPr lang="en-US" sz="1000" b="0" i="1" dirty="0" smtClean="0">
                <a:solidFill>
                  <a:schemeClr val="tx1"/>
                </a:solidFill>
              </a:rPr>
              <a:t>Table 1. Perspectives of medicine and public health  </a:t>
            </a:r>
            <a:r>
              <a:rPr lang="en-US" sz="1000" b="0" dirty="0" smtClean="0">
                <a:solidFill>
                  <a:schemeClr val="tx1"/>
                </a:solidFill>
              </a:rPr>
              <a:t>from: Fineberg HV.  Public health and medicine: where the twain shall meet.  </a:t>
            </a:r>
            <a:r>
              <a:rPr lang="en-US" sz="1000" b="0" i="1" dirty="0" smtClean="0">
                <a:solidFill>
                  <a:schemeClr val="tx1"/>
                </a:solidFill>
              </a:rPr>
              <a:t>Am J of Prev Med.  </a:t>
            </a:r>
            <a:r>
              <a:rPr lang="en-US" sz="1000" b="0" dirty="0" smtClean="0">
                <a:solidFill>
                  <a:schemeClr val="tx1"/>
                </a:solidFill>
              </a:rPr>
              <a:t>2011;41(4S3):S141-S143.</a:t>
            </a:r>
            <a:endParaRPr lang="en-US" sz="1000" b="0" i="1" dirty="0" smtClean="0">
              <a:solidFill>
                <a:schemeClr val="tx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686" y="2419204"/>
            <a:ext cx="8459242" cy="620712"/>
          </a:xfrm>
        </p:spPr>
        <p:txBody>
          <a:bodyPr/>
          <a:lstStyle/>
          <a:p>
            <a:pPr algn="ctr"/>
            <a:r>
              <a:rPr lang="en-US" dirty="0" smtClean="0">
                <a:solidFill>
                  <a:srgbClr val="FFFFFF"/>
                </a:solidFill>
              </a:rPr>
              <a:t>What determines health?</a:t>
            </a:r>
            <a:endParaRPr lang="en-US" dirty="0">
              <a:solidFill>
                <a:srgbClr val="FFFFFF"/>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Healthy People 2020: Goals</a:t>
            </a:r>
            <a:endParaRPr lang="en-US" dirty="0"/>
          </a:p>
        </p:txBody>
      </p:sp>
      <p:graphicFrame>
        <p:nvGraphicFramePr>
          <p:cNvPr id="4" name="Diagram 3"/>
          <p:cNvGraphicFramePr/>
          <p:nvPr/>
        </p:nvGraphicFramePr>
        <p:xfrm>
          <a:off x="1832414" y="139700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18354" y="5154927"/>
            <a:ext cx="6274476" cy="261610"/>
          </a:xfrm>
          <a:prstGeom prst="rect">
            <a:avLst/>
          </a:prstGeom>
          <a:noFill/>
        </p:spPr>
        <p:txBody>
          <a:bodyPr wrap="square" rtlCol="0">
            <a:spAutoFit/>
          </a:bodyPr>
          <a:lstStyle/>
          <a:p>
            <a:r>
              <a:rPr lang="en-US" sz="1100" b="0" dirty="0" smtClean="0">
                <a:solidFill>
                  <a:schemeClr val="tx1"/>
                </a:solidFill>
              </a:rPr>
              <a:t>www.healthypeople.gov</a:t>
            </a:r>
            <a:endParaRPr lang="en-US" sz="1100" b="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500" dirty="0" smtClean="0"/>
              <a:t>What are Determinants of Health?</a:t>
            </a:r>
            <a:endParaRPr lang="en-US" sz="3500" dirty="0"/>
          </a:p>
        </p:txBody>
      </p:sp>
      <p:sp>
        <p:nvSpPr>
          <p:cNvPr id="3" name="Content Placeholder 2"/>
          <p:cNvSpPr>
            <a:spLocks noGrp="1"/>
          </p:cNvSpPr>
          <p:nvPr>
            <p:ph idx="1"/>
          </p:nvPr>
        </p:nvSpPr>
        <p:spPr/>
        <p:txBody>
          <a:bodyPr>
            <a:normAutofit/>
          </a:bodyPr>
          <a:lstStyle/>
          <a:p>
            <a:pPr lvl="1"/>
            <a:r>
              <a:rPr lang="en-US" dirty="0" smtClean="0"/>
              <a:t>Policymaking</a:t>
            </a:r>
          </a:p>
          <a:p>
            <a:pPr lvl="1"/>
            <a:r>
              <a:rPr lang="en-US" dirty="0" smtClean="0"/>
              <a:t>Social factors</a:t>
            </a:r>
          </a:p>
          <a:p>
            <a:pPr lvl="2"/>
            <a:r>
              <a:rPr lang="en-US" dirty="0" smtClean="0"/>
              <a:t>Social Determinants</a:t>
            </a:r>
          </a:p>
          <a:p>
            <a:pPr lvl="2"/>
            <a:r>
              <a:rPr lang="en-US" dirty="0" smtClean="0"/>
              <a:t>Physical Determinants</a:t>
            </a:r>
          </a:p>
          <a:p>
            <a:pPr lvl="1"/>
            <a:r>
              <a:rPr lang="en-US" dirty="0" smtClean="0"/>
              <a:t>Health services</a:t>
            </a:r>
          </a:p>
          <a:p>
            <a:pPr lvl="1"/>
            <a:r>
              <a:rPr lang="en-US" dirty="0" smtClean="0"/>
              <a:t>Individual behavior</a:t>
            </a:r>
          </a:p>
          <a:p>
            <a:pPr lvl="1"/>
            <a:r>
              <a:rPr lang="en-US" dirty="0" smtClean="0"/>
              <a:t>Biology and genetics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6605588" y="2912983"/>
            <a:ext cx="2538412" cy="1736725"/>
          </a:xfrm>
          <a:prstGeom prst="leftArrow">
            <a:avLst>
              <a:gd name="adj1" fmla="val 50000"/>
              <a:gd name="adj2" fmla="val 36540"/>
            </a:avLst>
          </a:prstGeom>
          <a:solidFill>
            <a:srgbClr val="008000">
              <a:alpha val="70195"/>
            </a:srgbClr>
          </a:solidFill>
          <a:ln w="9525">
            <a:noFill/>
            <a:miter lim="800000"/>
            <a:headEnd/>
            <a:tailEnd/>
          </a:ln>
        </p:spPr>
        <p:txBody>
          <a:bodyPr wrap="none" anchor="ctr"/>
          <a:lstStyle/>
          <a:p>
            <a:pPr algn="ctr">
              <a:lnSpc>
                <a:spcPct val="85000"/>
              </a:lnSpc>
            </a:pPr>
            <a:endParaRPr lang="en-US" dirty="0">
              <a:solidFill>
                <a:schemeClr val="tx1"/>
              </a:solidFill>
              <a:ea typeface="ＭＳ Ｐゴシック" pitchFamily="-108" charset="-128"/>
            </a:endParaRPr>
          </a:p>
        </p:txBody>
      </p:sp>
      <p:sp>
        <p:nvSpPr>
          <p:cNvPr id="11267" name="AutoShape 3"/>
          <p:cNvSpPr>
            <a:spLocks noChangeArrowheads="1"/>
          </p:cNvSpPr>
          <p:nvPr/>
        </p:nvSpPr>
        <p:spPr bwMode="auto">
          <a:xfrm>
            <a:off x="6648450" y="1903333"/>
            <a:ext cx="2495550" cy="1736725"/>
          </a:xfrm>
          <a:prstGeom prst="leftArrow">
            <a:avLst>
              <a:gd name="adj1" fmla="val 50000"/>
              <a:gd name="adj2" fmla="val 35923"/>
            </a:avLst>
          </a:prstGeom>
          <a:solidFill>
            <a:srgbClr val="008000">
              <a:alpha val="70195"/>
            </a:srgbClr>
          </a:solidFill>
          <a:ln w="9525">
            <a:noFill/>
            <a:miter lim="800000"/>
            <a:headEnd/>
            <a:tailEnd/>
          </a:ln>
        </p:spPr>
        <p:txBody>
          <a:bodyPr wrap="none" anchor="ctr"/>
          <a:lstStyle/>
          <a:p>
            <a:pPr algn="ctr">
              <a:lnSpc>
                <a:spcPct val="85000"/>
              </a:lnSpc>
            </a:pPr>
            <a:endParaRPr lang="en-US" dirty="0">
              <a:solidFill>
                <a:schemeClr val="tx1"/>
              </a:solidFill>
              <a:ea typeface="ＭＳ Ｐゴシック" pitchFamily="-108" charset="-128"/>
            </a:endParaRPr>
          </a:p>
        </p:txBody>
      </p:sp>
      <p:sp>
        <p:nvSpPr>
          <p:cNvPr id="11268" name="AutoShape 4"/>
          <p:cNvSpPr>
            <a:spLocks noChangeArrowheads="1"/>
          </p:cNvSpPr>
          <p:nvPr/>
        </p:nvSpPr>
        <p:spPr bwMode="auto">
          <a:xfrm>
            <a:off x="6678613" y="866695"/>
            <a:ext cx="2465387" cy="1736725"/>
          </a:xfrm>
          <a:prstGeom prst="leftArrow">
            <a:avLst>
              <a:gd name="adj1" fmla="val 50000"/>
              <a:gd name="adj2" fmla="val 35489"/>
            </a:avLst>
          </a:prstGeom>
          <a:solidFill>
            <a:srgbClr val="008000">
              <a:alpha val="70195"/>
            </a:srgbClr>
          </a:solidFill>
          <a:ln w="9525">
            <a:noFill/>
            <a:miter lim="800000"/>
            <a:headEnd/>
            <a:tailEnd/>
          </a:ln>
        </p:spPr>
        <p:txBody>
          <a:bodyPr wrap="none" anchor="ctr"/>
          <a:lstStyle/>
          <a:p>
            <a:pPr algn="ctr">
              <a:lnSpc>
                <a:spcPct val="85000"/>
              </a:lnSpc>
            </a:pPr>
            <a:endParaRPr lang="en-US" dirty="0">
              <a:solidFill>
                <a:schemeClr val="tx1"/>
              </a:solidFill>
              <a:ea typeface="ＭＳ Ｐゴシック" pitchFamily="-108" charset="-128"/>
            </a:endParaRPr>
          </a:p>
        </p:txBody>
      </p:sp>
      <p:sp>
        <p:nvSpPr>
          <p:cNvPr id="11269" name="Text Box 6"/>
          <p:cNvSpPr txBox="1">
            <a:spLocks noChangeArrowheads="1"/>
          </p:cNvSpPr>
          <p:nvPr/>
        </p:nvSpPr>
        <p:spPr bwMode="auto">
          <a:xfrm>
            <a:off x="6261100" y="1015920"/>
            <a:ext cx="1893888" cy="366713"/>
          </a:xfrm>
          <a:prstGeom prst="rect">
            <a:avLst/>
          </a:prstGeom>
          <a:noFill/>
          <a:ln w="9525">
            <a:noFill/>
            <a:miter lim="800000"/>
            <a:headEnd/>
            <a:tailEnd/>
          </a:ln>
        </p:spPr>
        <p:txBody>
          <a:bodyPr>
            <a:spAutoFit/>
          </a:bodyPr>
          <a:lstStyle/>
          <a:p>
            <a:pPr algn="r"/>
            <a:endParaRPr lang="en-US" sz="1800" b="0" dirty="0">
              <a:solidFill>
                <a:schemeClr val="tx1"/>
              </a:solidFill>
              <a:ea typeface="ＭＳ Ｐゴシック" pitchFamily="-108" charset="-128"/>
            </a:endParaRPr>
          </a:p>
        </p:txBody>
      </p:sp>
      <p:grpSp>
        <p:nvGrpSpPr>
          <p:cNvPr id="2" name="Group 6"/>
          <p:cNvGrpSpPr>
            <a:grpSpLocks/>
          </p:cNvGrpSpPr>
          <p:nvPr/>
        </p:nvGrpSpPr>
        <p:grpSpPr bwMode="auto">
          <a:xfrm>
            <a:off x="23814" y="1133396"/>
            <a:ext cx="1077914" cy="4730752"/>
            <a:chOff x="465" y="349"/>
            <a:chExt cx="679" cy="2980"/>
          </a:xfrm>
        </p:grpSpPr>
        <p:sp>
          <p:nvSpPr>
            <p:cNvPr id="11300" name="AutoShape 5"/>
            <p:cNvSpPr>
              <a:spLocks noChangeArrowheads="1"/>
            </p:cNvSpPr>
            <p:nvPr/>
          </p:nvSpPr>
          <p:spPr bwMode="auto">
            <a:xfrm>
              <a:off x="629" y="720"/>
              <a:ext cx="336" cy="2304"/>
            </a:xfrm>
            <a:prstGeom prst="upDownArrow">
              <a:avLst>
                <a:gd name="adj1" fmla="val 50000"/>
                <a:gd name="adj2" fmla="val 137143"/>
              </a:avLst>
            </a:prstGeom>
            <a:gradFill rotWithShape="1">
              <a:gsLst>
                <a:gs pos="0">
                  <a:srgbClr val="DE0027"/>
                </a:gs>
                <a:gs pos="100000">
                  <a:srgbClr val="0033CC"/>
                </a:gs>
              </a:gsLst>
              <a:lin ang="5400000" scaled="1"/>
            </a:gradFill>
            <a:ln w="9525">
              <a:noFill/>
              <a:miter lim="800000"/>
              <a:headEnd/>
              <a:tailEnd/>
            </a:ln>
          </p:spPr>
          <p:txBody>
            <a:bodyPr vert="eaVert" wrap="none" anchor="ctr"/>
            <a:lstStyle/>
            <a:p>
              <a:pPr algn="r"/>
              <a:endParaRPr lang="en-US" sz="1800" b="0" dirty="0">
                <a:solidFill>
                  <a:schemeClr val="tx1"/>
                </a:solidFill>
                <a:ea typeface="ＭＳ Ｐゴシック" pitchFamily="-108" charset="-128"/>
              </a:endParaRPr>
            </a:p>
          </p:txBody>
        </p:sp>
        <p:sp>
          <p:nvSpPr>
            <p:cNvPr id="11301" name="Text Box 7"/>
            <p:cNvSpPr txBox="1">
              <a:spLocks noChangeArrowheads="1"/>
            </p:cNvSpPr>
            <p:nvPr/>
          </p:nvSpPr>
          <p:spPr bwMode="auto">
            <a:xfrm>
              <a:off x="478" y="2961"/>
              <a:ext cx="614" cy="368"/>
            </a:xfrm>
            <a:prstGeom prst="rect">
              <a:avLst/>
            </a:prstGeom>
            <a:noFill/>
            <a:ln w="9525">
              <a:noFill/>
              <a:miter lim="800000"/>
              <a:headEnd/>
              <a:tailEnd/>
            </a:ln>
          </p:spPr>
          <p:txBody>
            <a:bodyPr wrap="none">
              <a:spAutoFit/>
            </a:bodyPr>
            <a:lstStyle/>
            <a:p>
              <a:pPr algn="ctr"/>
              <a:r>
                <a:rPr lang="en-US" sz="1600" b="1" i="1" dirty="0">
                  <a:solidFill>
                    <a:srgbClr val="0000FF"/>
                  </a:solidFill>
                  <a:latin typeface="Arial" pitchFamily="34" charset="0"/>
                  <a:ea typeface="ＭＳ Ｐゴシック" pitchFamily="-108" charset="-128"/>
                  <a:cs typeface="Arial" pitchFamily="34" charset="0"/>
                </a:rPr>
                <a:t>Largest</a:t>
              </a:r>
            </a:p>
            <a:p>
              <a:pPr algn="ctr"/>
              <a:r>
                <a:rPr lang="en-US" sz="1600" b="1" i="1" dirty="0">
                  <a:solidFill>
                    <a:srgbClr val="0000FF"/>
                  </a:solidFill>
                  <a:latin typeface="Arial" pitchFamily="34" charset="0"/>
                  <a:ea typeface="ＭＳ Ｐゴシック" pitchFamily="-108" charset="-128"/>
                  <a:cs typeface="Arial" pitchFamily="34" charset="0"/>
                </a:rPr>
                <a:t>Impact</a:t>
              </a:r>
            </a:p>
          </p:txBody>
        </p:sp>
        <p:sp>
          <p:nvSpPr>
            <p:cNvPr id="11302" name="Text Box 8"/>
            <p:cNvSpPr txBox="1">
              <a:spLocks noChangeArrowheads="1"/>
            </p:cNvSpPr>
            <p:nvPr/>
          </p:nvSpPr>
          <p:spPr bwMode="auto">
            <a:xfrm>
              <a:off x="465" y="349"/>
              <a:ext cx="679" cy="368"/>
            </a:xfrm>
            <a:prstGeom prst="rect">
              <a:avLst/>
            </a:prstGeom>
            <a:noFill/>
            <a:ln w="9525">
              <a:noFill/>
              <a:miter lim="800000"/>
              <a:headEnd/>
              <a:tailEnd/>
            </a:ln>
          </p:spPr>
          <p:txBody>
            <a:bodyPr wrap="none">
              <a:spAutoFit/>
            </a:bodyPr>
            <a:lstStyle/>
            <a:p>
              <a:pPr algn="ctr"/>
              <a:r>
                <a:rPr lang="en-US" sz="1600" b="1" i="1" dirty="0">
                  <a:solidFill>
                    <a:srgbClr val="FF0000"/>
                  </a:solidFill>
                  <a:latin typeface="Arial" pitchFamily="34" charset="0"/>
                  <a:ea typeface="ＭＳ Ｐゴシック" pitchFamily="-108" charset="-128"/>
                  <a:cs typeface="Arial" pitchFamily="34" charset="0"/>
                </a:rPr>
                <a:t>Smallest</a:t>
              </a:r>
            </a:p>
            <a:p>
              <a:pPr algn="ctr"/>
              <a:r>
                <a:rPr lang="en-US" sz="1600" b="1" i="1" dirty="0">
                  <a:solidFill>
                    <a:srgbClr val="FF0000"/>
                  </a:solidFill>
                  <a:latin typeface="Arial" pitchFamily="34" charset="0"/>
                  <a:ea typeface="ＭＳ Ｐゴシック" pitchFamily="-108" charset="-128"/>
                  <a:cs typeface="Arial" pitchFamily="34" charset="0"/>
                </a:rPr>
                <a:t>Impact</a:t>
              </a:r>
            </a:p>
          </p:txBody>
        </p:sp>
      </p:grpSp>
      <p:sp>
        <p:nvSpPr>
          <p:cNvPr id="11272" name="Text Box 10"/>
          <p:cNvSpPr txBox="1">
            <a:spLocks noChangeArrowheads="1"/>
          </p:cNvSpPr>
          <p:nvPr/>
        </p:nvSpPr>
        <p:spPr bwMode="auto">
          <a:xfrm>
            <a:off x="7345363" y="692070"/>
            <a:ext cx="2001837" cy="477054"/>
          </a:xfrm>
          <a:prstGeom prst="rect">
            <a:avLst/>
          </a:prstGeom>
          <a:noFill/>
          <a:ln w="9525">
            <a:noFill/>
            <a:miter lim="800000"/>
            <a:headEnd/>
            <a:tailEnd/>
          </a:ln>
        </p:spPr>
        <p:txBody>
          <a:bodyPr>
            <a:spAutoFit/>
          </a:bodyPr>
          <a:lstStyle/>
          <a:p>
            <a:pPr>
              <a:spcBef>
                <a:spcPct val="50000"/>
              </a:spcBef>
            </a:pPr>
            <a:r>
              <a:rPr lang="en-US" sz="2500" b="1" dirty="0">
                <a:solidFill>
                  <a:srgbClr val="FF0000"/>
                </a:solidFill>
                <a:latin typeface="Arial" pitchFamily="34" charset="0"/>
                <a:ea typeface="ＭＳ Ｐゴシック" pitchFamily="-108" charset="-128"/>
                <a:cs typeface="Arial" pitchFamily="34" charset="0"/>
              </a:rPr>
              <a:t>Examples</a:t>
            </a:r>
          </a:p>
        </p:txBody>
      </p:sp>
      <p:sp>
        <p:nvSpPr>
          <p:cNvPr id="11273" name="AutoShape 31"/>
          <p:cNvSpPr>
            <a:spLocks noChangeArrowheads="1"/>
          </p:cNvSpPr>
          <p:nvPr/>
        </p:nvSpPr>
        <p:spPr bwMode="auto">
          <a:xfrm>
            <a:off x="6575425" y="3922633"/>
            <a:ext cx="2568575" cy="1736725"/>
          </a:xfrm>
          <a:prstGeom prst="leftArrow">
            <a:avLst>
              <a:gd name="adj1" fmla="val 50000"/>
              <a:gd name="adj2" fmla="val 36974"/>
            </a:avLst>
          </a:prstGeom>
          <a:solidFill>
            <a:srgbClr val="008000">
              <a:alpha val="70195"/>
            </a:srgbClr>
          </a:solidFill>
          <a:ln w="9525">
            <a:noFill/>
            <a:miter lim="800000"/>
            <a:headEnd/>
            <a:tailEnd/>
          </a:ln>
        </p:spPr>
        <p:txBody>
          <a:bodyPr wrap="none" anchor="ctr"/>
          <a:lstStyle/>
          <a:p>
            <a:pPr algn="ctr">
              <a:lnSpc>
                <a:spcPct val="85000"/>
              </a:lnSpc>
            </a:pPr>
            <a:endParaRPr lang="en-US" dirty="0">
              <a:solidFill>
                <a:schemeClr val="tx1"/>
              </a:solidFill>
              <a:ea typeface="ＭＳ Ｐゴシック" pitchFamily="-108" charset="-128"/>
            </a:endParaRPr>
          </a:p>
        </p:txBody>
      </p:sp>
      <p:sp>
        <p:nvSpPr>
          <p:cNvPr id="11274" name="Text Box 32"/>
          <p:cNvSpPr txBox="1">
            <a:spLocks noChangeArrowheads="1"/>
          </p:cNvSpPr>
          <p:nvPr/>
        </p:nvSpPr>
        <p:spPr bwMode="auto">
          <a:xfrm>
            <a:off x="6858000" y="1400547"/>
            <a:ext cx="2209800" cy="553998"/>
          </a:xfrm>
          <a:prstGeom prst="rect">
            <a:avLst/>
          </a:prstGeom>
          <a:noFill/>
          <a:ln w="9525">
            <a:noFill/>
            <a:miter lim="800000"/>
            <a:headEnd/>
            <a:tailEnd/>
          </a:ln>
        </p:spPr>
        <p:txBody>
          <a:bodyPr wrap="square">
            <a:spAutoFit/>
          </a:bodyPr>
          <a:lstStyle/>
          <a:p>
            <a:pPr>
              <a:spcBef>
                <a:spcPct val="50000"/>
              </a:spcBef>
            </a:pPr>
            <a:r>
              <a:rPr lang="en-US" sz="1500" b="1" dirty="0">
                <a:solidFill>
                  <a:srgbClr val="FFC000"/>
                </a:solidFill>
                <a:latin typeface="Arial" pitchFamily="34" charset="0"/>
                <a:ea typeface="ＭＳ Ｐゴシック" pitchFamily="-108" charset="-128"/>
                <a:cs typeface="Arial" pitchFamily="34" charset="0"/>
              </a:rPr>
              <a:t>Condoms, eat healthy, be physically active</a:t>
            </a:r>
          </a:p>
        </p:txBody>
      </p:sp>
      <p:sp>
        <p:nvSpPr>
          <p:cNvPr id="11275" name="Text Box 33"/>
          <p:cNvSpPr txBox="1">
            <a:spLocks noChangeArrowheads="1"/>
          </p:cNvSpPr>
          <p:nvPr/>
        </p:nvSpPr>
        <p:spPr bwMode="auto">
          <a:xfrm>
            <a:off x="6858000" y="2376362"/>
            <a:ext cx="2155825" cy="784830"/>
          </a:xfrm>
          <a:prstGeom prst="rect">
            <a:avLst/>
          </a:prstGeom>
          <a:noFill/>
          <a:ln w="9525">
            <a:noFill/>
            <a:miter lim="800000"/>
            <a:headEnd/>
            <a:tailEnd/>
          </a:ln>
        </p:spPr>
        <p:txBody>
          <a:bodyPr wrap="square">
            <a:spAutoFit/>
          </a:bodyPr>
          <a:lstStyle/>
          <a:p>
            <a:pPr>
              <a:spcBef>
                <a:spcPct val="50000"/>
              </a:spcBef>
            </a:pPr>
            <a:r>
              <a:rPr lang="en-US" sz="1500" b="1" dirty="0">
                <a:solidFill>
                  <a:srgbClr val="FFC000"/>
                </a:solidFill>
                <a:latin typeface="Arial" pitchFamily="34" charset="0"/>
                <a:ea typeface="ＭＳ Ｐゴシック" pitchFamily="-108" charset="-128"/>
                <a:cs typeface="Arial" pitchFamily="34" charset="0"/>
              </a:rPr>
              <a:t>Rx for high blood pressure, high cholesterol</a:t>
            </a:r>
          </a:p>
        </p:txBody>
      </p:sp>
      <p:sp>
        <p:nvSpPr>
          <p:cNvPr id="11276" name="AutoShape 34"/>
          <p:cNvSpPr>
            <a:spLocks noChangeArrowheads="1"/>
          </p:cNvSpPr>
          <p:nvPr/>
        </p:nvSpPr>
        <p:spPr bwMode="auto">
          <a:xfrm>
            <a:off x="6553200" y="5029121"/>
            <a:ext cx="2590800" cy="1513900"/>
          </a:xfrm>
          <a:prstGeom prst="leftArrow">
            <a:avLst>
              <a:gd name="adj1" fmla="val 50000"/>
              <a:gd name="adj2" fmla="val 37569"/>
            </a:avLst>
          </a:prstGeom>
          <a:solidFill>
            <a:srgbClr val="008000">
              <a:alpha val="70195"/>
            </a:srgbClr>
          </a:solidFill>
          <a:ln w="9525">
            <a:noFill/>
            <a:miter lim="800000"/>
            <a:headEnd/>
            <a:tailEnd/>
          </a:ln>
        </p:spPr>
        <p:txBody>
          <a:bodyPr wrap="none" anchor="ctr"/>
          <a:lstStyle/>
          <a:p>
            <a:pPr algn="ctr">
              <a:lnSpc>
                <a:spcPct val="85000"/>
              </a:lnSpc>
            </a:pPr>
            <a:endParaRPr lang="en-US" dirty="0">
              <a:solidFill>
                <a:schemeClr val="tx1"/>
              </a:solidFill>
              <a:ea typeface="ＭＳ Ｐゴシック" pitchFamily="-108" charset="-128"/>
            </a:endParaRPr>
          </a:p>
        </p:txBody>
      </p:sp>
      <p:sp>
        <p:nvSpPr>
          <p:cNvPr id="11277" name="Text Box 35"/>
          <p:cNvSpPr txBox="1">
            <a:spLocks noChangeArrowheads="1"/>
          </p:cNvSpPr>
          <p:nvPr/>
        </p:nvSpPr>
        <p:spPr bwMode="auto">
          <a:xfrm>
            <a:off x="6835775" y="5552420"/>
            <a:ext cx="2308225" cy="484748"/>
          </a:xfrm>
          <a:prstGeom prst="rect">
            <a:avLst/>
          </a:prstGeom>
          <a:noFill/>
          <a:ln w="9525">
            <a:noFill/>
            <a:miter lim="800000"/>
            <a:headEnd/>
            <a:tailEnd/>
          </a:ln>
        </p:spPr>
        <p:txBody>
          <a:bodyPr wrap="square">
            <a:spAutoFit/>
          </a:bodyPr>
          <a:lstStyle/>
          <a:p>
            <a:pPr>
              <a:lnSpc>
                <a:spcPct val="85000"/>
              </a:lnSpc>
              <a:spcBef>
                <a:spcPct val="50000"/>
              </a:spcBef>
            </a:pPr>
            <a:r>
              <a:rPr lang="en-US" sz="1500" b="1" dirty="0">
                <a:solidFill>
                  <a:srgbClr val="FFC000"/>
                </a:solidFill>
                <a:latin typeface="Arial" pitchFamily="34" charset="0"/>
                <a:ea typeface="ＭＳ Ｐゴシック" pitchFamily="-108" charset="-128"/>
                <a:cs typeface="Arial" pitchFamily="34" charset="0"/>
              </a:rPr>
              <a:t>Poverty, education, housing, inequality</a:t>
            </a:r>
          </a:p>
        </p:txBody>
      </p:sp>
      <p:sp>
        <p:nvSpPr>
          <p:cNvPr id="11278" name="Text Box 36"/>
          <p:cNvSpPr txBox="1">
            <a:spLocks noChangeArrowheads="1"/>
          </p:cNvSpPr>
          <p:nvPr/>
        </p:nvSpPr>
        <p:spPr bwMode="auto">
          <a:xfrm>
            <a:off x="6858000" y="3351585"/>
            <a:ext cx="2438401" cy="784830"/>
          </a:xfrm>
          <a:prstGeom prst="rect">
            <a:avLst/>
          </a:prstGeom>
          <a:noFill/>
          <a:ln w="9525">
            <a:noFill/>
            <a:miter lim="800000"/>
            <a:headEnd/>
            <a:tailEnd/>
          </a:ln>
        </p:spPr>
        <p:txBody>
          <a:bodyPr wrap="square">
            <a:spAutoFit/>
          </a:bodyPr>
          <a:lstStyle/>
          <a:p>
            <a:pPr>
              <a:spcBef>
                <a:spcPct val="50000"/>
              </a:spcBef>
            </a:pPr>
            <a:r>
              <a:rPr lang="en-US" sz="1500" b="1" dirty="0">
                <a:solidFill>
                  <a:srgbClr val="FFC000"/>
                </a:solidFill>
                <a:latin typeface="Arial" pitchFamily="34" charset="0"/>
                <a:ea typeface="ＭＳ Ｐゴシック" pitchFamily="-108" charset="-128"/>
                <a:cs typeface="Arial" pitchFamily="34" charset="0"/>
              </a:rPr>
              <a:t>Immunizations, brief intervention, cessation treatment, colonoscopy</a:t>
            </a:r>
          </a:p>
        </p:txBody>
      </p:sp>
      <p:sp>
        <p:nvSpPr>
          <p:cNvPr id="11279" name="Text Box 37"/>
          <p:cNvSpPr txBox="1">
            <a:spLocks noChangeArrowheads="1"/>
          </p:cNvSpPr>
          <p:nvPr/>
        </p:nvSpPr>
        <p:spPr bwMode="auto">
          <a:xfrm>
            <a:off x="6858000" y="4386590"/>
            <a:ext cx="2286000" cy="784830"/>
          </a:xfrm>
          <a:prstGeom prst="rect">
            <a:avLst/>
          </a:prstGeom>
          <a:noFill/>
          <a:ln w="9525">
            <a:noFill/>
            <a:miter lim="800000"/>
            <a:headEnd/>
            <a:tailEnd/>
          </a:ln>
        </p:spPr>
        <p:txBody>
          <a:bodyPr wrap="square">
            <a:spAutoFit/>
          </a:bodyPr>
          <a:lstStyle/>
          <a:p>
            <a:pPr>
              <a:spcBef>
                <a:spcPct val="50000"/>
              </a:spcBef>
            </a:pPr>
            <a:r>
              <a:rPr lang="en-US" sz="1500" b="1" dirty="0">
                <a:solidFill>
                  <a:srgbClr val="FFC000"/>
                </a:solidFill>
                <a:latin typeface="Arial" pitchFamily="34" charset="0"/>
                <a:ea typeface="ＭＳ Ｐゴシック" pitchFamily="-108" charset="-128"/>
                <a:cs typeface="Arial" pitchFamily="34" charset="0"/>
              </a:rPr>
              <a:t>Fluoridation, 0g trans fat, iodization, smoke-free laws, tobacco tax </a:t>
            </a:r>
          </a:p>
        </p:txBody>
      </p:sp>
      <p:sp>
        <p:nvSpPr>
          <p:cNvPr id="11280" name="AutoShape 12"/>
          <p:cNvSpPr>
            <a:spLocks noChangeArrowheads="1"/>
          </p:cNvSpPr>
          <p:nvPr/>
        </p:nvSpPr>
        <p:spPr bwMode="auto">
          <a:xfrm>
            <a:off x="1066800" y="650795"/>
            <a:ext cx="5741987" cy="5856287"/>
          </a:xfrm>
          <a:prstGeom prst="triangle">
            <a:avLst>
              <a:gd name="adj" fmla="val 50231"/>
            </a:avLst>
          </a:prstGeom>
          <a:solidFill>
            <a:schemeClr val="tx1"/>
          </a:solidFill>
          <a:ln w="9525">
            <a:solidFill>
              <a:schemeClr val="tx1"/>
            </a:solidFill>
            <a:miter lim="800000"/>
            <a:headEnd/>
            <a:tailEnd/>
          </a:ln>
        </p:spPr>
        <p:txBody>
          <a:bodyPr wrap="none" anchor="ctr"/>
          <a:lstStyle/>
          <a:p>
            <a:pPr algn="r"/>
            <a:endParaRPr lang="en-US" sz="1800" b="0" dirty="0">
              <a:solidFill>
                <a:schemeClr val="tx1"/>
              </a:solidFill>
              <a:ea typeface="ＭＳ Ｐゴシック" pitchFamily="-108" charset="-128"/>
            </a:endParaRPr>
          </a:p>
        </p:txBody>
      </p:sp>
      <p:sp>
        <p:nvSpPr>
          <p:cNvPr id="11281" name="AutoShape 13"/>
          <p:cNvSpPr>
            <a:spLocks noChangeArrowheads="1"/>
          </p:cNvSpPr>
          <p:nvPr/>
        </p:nvSpPr>
        <p:spPr bwMode="auto">
          <a:xfrm rot="1544747">
            <a:off x="2216150" y="193595"/>
            <a:ext cx="585788" cy="5688013"/>
          </a:xfrm>
          <a:prstGeom prst="triangle">
            <a:avLst>
              <a:gd name="adj" fmla="val 100000"/>
            </a:avLst>
          </a:prstGeom>
          <a:gradFill rotWithShape="1">
            <a:gsLst>
              <a:gs pos="0">
                <a:srgbClr val="B2B2B2"/>
              </a:gs>
              <a:gs pos="100000">
                <a:srgbClr val="525252"/>
              </a:gs>
            </a:gsLst>
            <a:lin ang="5400000" scaled="1"/>
          </a:gradFill>
          <a:ln w="9525">
            <a:noFill/>
            <a:miter lim="800000"/>
            <a:headEnd/>
            <a:tailEnd/>
          </a:ln>
        </p:spPr>
        <p:txBody>
          <a:bodyPr wrap="none" anchor="ctr"/>
          <a:lstStyle/>
          <a:p>
            <a:pPr algn="r"/>
            <a:endParaRPr lang="en-US" sz="1800" b="0" dirty="0">
              <a:solidFill>
                <a:schemeClr val="tx1"/>
              </a:solidFill>
              <a:ea typeface="ＭＳ Ｐゴシック" pitchFamily="-108" charset="-128"/>
            </a:endParaRPr>
          </a:p>
        </p:txBody>
      </p:sp>
      <p:sp>
        <p:nvSpPr>
          <p:cNvPr id="11282" name="AutoShape 14"/>
          <p:cNvSpPr>
            <a:spLocks noChangeArrowheads="1"/>
          </p:cNvSpPr>
          <p:nvPr/>
        </p:nvSpPr>
        <p:spPr bwMode="auto">
          <a:xfrm rot="-9139874">
            <a:off x="784225" y="5508545"/>
            <a:ext cx="585788" cy="884238"/>
          </a:xfrm>
          <a:prstGeom prst="rtTriangle">
            <a:avLst/>
          </a:prstGeom>
          <a:gradFill rotWithShape="1">
            <a:gsLst>
              <a:gs pos="0">
                <a:srgbClr val="B2B2B2"/>
              </a:gs>
              <a:gs pos="100000">
                <a:srgbClr val="616161"/>
              </a:gs>
            </a:gsLst>
            <a:lin ang="5400000" scaled="1"/>
          </a:gradFill>
          <a:ln w="9525">
            <a:noFill/>
            <a:miter lim="800000"/>
            <a:headEnd/>
            <a:tailEnd/>
          </a:ln>
        </p:spPr>
        <p:txBody>
          <a:bodyPr rot="10800000" wrap="none" anchor="ctr"/>
          <a:lstStyle/>
          <a:p>
            <a:pPr algn="r"/>
            <a:endParaRPr lang="en-US" sz="1800" b="0" dirty="0">
              <a:solidFill>
                <a:schemeClr val="tx1"/>
              </a:solidFill>
              <a:ea typeface="ＭＳ Ｐゴシック" pitchFamily="-108" charset="-128"/>
            </a:endParaRPr>
          </a:p>
        </p:txBody>
      </p:sp>
      <p:sp>
        <p:nvSpPr>
          <p:cNvPr id="11283" name="Text Box 15"/>
          <p:cNvSpPr txBox="1">
            <a:spLocks noChangeArrowheads="1"/>
          </p:cNvSpPr>
          <p:nvPr/>
        </p:nvSpPr>
        <p:spPr bwMode="auto">
          <a:xfrm>
            <a:off x="1201737" y="5915055"/>
            <a:ext cx="5656263" cy="323165"/>
          </a:xfrm>
          <a:prstGeom prst="rect">
            <a:avLst/>
          </a:prstGeom>
          <a:noFill/>
          <a:ln w="9525">
            <a:noFill/>
            <a:miter lim="800000"/>
            <a:headEnd/>
            <a:tailEnd/>
          </a:ln>
        </p:spPr>
        <p:txBody>
          <a:bodyPr>
            <a:spAutoFit/>
          </a:bodyPr>
          <a:lstStyle/>
          <a:p>
            <a:pPr algn="ctr">
              <a:spcBef>
                <a:spcPct val="50000"/>
              </a:spcBef>
            </a:pPr>
            <a:r>
              <a:rPr lang="en-US" sz="1500" b="1" dirty="0">
                <a:solidFill>
                  <a:srgbClr val="FFC000"/>
                </a:solidFill>
                <a:latin typeface="Arial" pitchFamily="34" charset="0"/>
                <a:ea typeface="ＭＳ Ｐゴシック" pitchFamily="-108" charset="-128"/>
                <a:cs typeface="Arial" pitchFamily="34" charset="0"/>
              </a:rPr>
              <a:t>Socioeconomic Factors</a:t>
            </a:r>
          </a:p>
        </p:txBody>
      </p:sp>
      <p:sp>
        <p:nvSpPr>
          <p:cNvPr id="11284" name="Text Box 16"/>
          <p:cNvSpPr txBox="1">
            <a:spLocks noChangeArrowheads="1"/>
          </p:cNvSpPr>
          <p:nvPr/>
        </p:nvSpPr>
        <p:spPr bwMode="auto">
          <a:xfrm>
            <a:off x="1752600" y="4691390"/>
            <a:ext cx="4330700" cy="784830"/>
          </a:xfrm>
          <a:prstGeom prst="rect">
            <a:avLst/>
          </a:prstGeom>
          <a:noFill/>
          <a:ln w="9525">
            <a:noFill/>
            <a:miter lim="800000"/>
            <a:headEnd/>
            <a:tailEnd/>
          </a:ln>
        </p:spPr>
        <p:txBody>
          <a:bodyPr>
            <a:spAutoFit/>
          </a:bodyPr>
          <a:lstStyle/>
          <a:p>
            <a:pPr algn="ctr"/>
            <a:r>
              <a:rPr lang="en-US" sz="1500" b="1" dirty="0">
                <a:solidFill>
                  <a:srgbClr val="FFC000"/>
                </a:solidFill>
                <a:latin typeface="Arial" pitchFamily="34" charset="0"/>
                <a:ea typeface="ＭＳ Ｐゴシック" pitchFamily="-108" charset="-128"/>
                <a:cs typeface="Arial" pitchFamily="34" charset="0"/>
              </a:rPr>
              <a:t>Changing the Context</a:t>
            </a:r>
          </a:p>
          <a:p>
            <a:pPr algn="ctr"/>
            <a:r>
              <a:rPr lang="en-US" sz="1500" b="1" i="1" dirty="0">
                <a:solidFill>
                  <a:srgbClr val="FFC000"/>
                </a:solidFill>
                <a:latin typeface="Arial" pitchFamily="34" charset="0"/>
                <a:ea typeface="ＭＳ Ｐゴシック" pitchFamily="-108" charset="-128"/>
                <a:cs typeface="Arial" pitchFamily="34" charset="0"/>
              </a:rPr>
              <a:t>to </a:t>
            </a:r>
            <a:r>
              <a:rPr lang="en-US" sz="1500" b="1" i="1" dirty="0" smtClean="0">
                <a:solidFill>
                  <a:srgbClr val="FFC000"/>
                </a:solidFill>
                <a:latin typeface="Arial" pitchFamily="34" charset="0"/>
                <a:ea typeface="ＭＳ Ｐゴシック" pitchFamily="-108" charset="-128"/>
                <a:cs typeface="Arial" pitchFamily="34" charset="0"/>
              </a:rPr>
              <a:t>Make Individuals</a:t>
            </a:r>
            <a:r>
              <a:rPr lang="en-US" sz="1500" b="1" i="1" dirty="0">
                <a:solidFill>
                  <a:srgbClr val="FFC000"/>
                </a:solidFill>
                <a:latin typeface="Arial" pitchFamily="34" charset="0"/>
                <a:ea typeface="ＭＳ Ｐゴシック" pitchFamily="-108" charset="-128"/>
                <a:cs typeface="Arial" pitchFamily="34" charset="0"/>
              </a:rPr>
              <a:t>’ </a:t>
            </a:r>
            <a:r>
              <a:rPr lang="en-US" sz="1500" b="1" i="1" dirty="0" smtClean="0">
                <a:solidFill>
                  <a:srgbClr val="FFC000"/>
                </a:solidFill>
                <a:latin typeface="Arial" pitchFamily="34" charset="0"/>
                <a:ea typeface="ＭＳ Ｐゴシック" pitchFamily="-108" charset="-128"/>
                <a:cs typeface="Arial" pitchFamily="34" charset="0"/>
              </a:rPr>
              <a:t>Default </a:t>
            </a:r>
            <a:endParaRPr lang="en-US" sz="1500" b="1" i="1" dirty="0">
              <a:solidFill>
                <a:srgbClr val="FFC000"/>
              </a:solidFill>
              <a:latin typeface="Arial" pitchFamily="34" charset="0"/>
              <a:ea typeface="ＭＳ Ｐゴシック" pitchFamily="-108" charset="-128"/>
              <a:cs typeface="Arial" pitchFamily="34" charset="0"/>
            </a:endParaRPr>
          </a:p>
          <a:p>
            <a:pPr algn="ctr"/>
            <a:r>
              <a:rPr lang="en-US" sz="1500" b="1" i="1" dirty="0" smtClean="0">
                <a:solidFill>
                  <a:srgbClr val="FFC000"/>
                </a:solidFill>
                <a:latin typeface="Arial" pitchFamily="34" charset="0"/>
                <a:ea typeface="ＭＳ Ｐゴシック" pitchFamily="-108" charset="-128"/>
                <a:cs typeface="Arial" pitchFamily="34" charset="0"/>
              </a:rPr>
              <a:t>Decisions Healthy</a:t>
            </a:r>
            <a:endParaRPr lang="en-US" sz="1500" b="1" i="1" dirty="0">
              <a:solidFill>
                <a:srgbClr val="FFC000"/>
              </a:solidFill>
              <a:latin typeface="Arial" pitchFamily="34" charset="0"/>
              <a:ea typeface="ＭＳ Ｐゴシック" pitchFamily="-108" charset="-128"/>
              <a:cs typeface="Arial" pitchFamily="34" charset="0"/>
            </a:endParaRPr>
          </a:p>
        </p:txBody>
      </p:sp>
      <p:sp>
        <p:nvSpPr>
          <p:cNvPr id="11285" name="Text Box 17"/>
          <p:cNvSpPr txBox="1">
            <a:spLocks noChangeArrowheads="1"/>
          </p:cNvSpPr>
          <p:nvPr/>
        </p:nvSpPr>
        <p:spPr bwMode="auto">
          <a:xfrm>
            <a:off x="2209800" y="3723620"/>
            <a:ext cx="3530600" cy="553998"/>
          </a:xfrm>
          <a:prstGeom prst="rect">
            <a:avLst/>
          </a:prstGeom>
          <a:noFill/>
          <a:ln w="9525">
            <a:noFill/>
            <a:miter lim="800000"/>
            <a:headEnd/>
            <a:tailEnd/>
          </a:ln>
        </p:spPr>
        <p:txBody>
          <a:bodyPr>
            <a:spAutoFit/>
          </a:bodyPr>
          <a:lstStyle/>
          <a:p>
            <a:pPr algn="ctr"/>
            <a:r>
              <a:rPr lang="en-US" sz="1500" b="1" dirty="0">
                <a:solidFill>
                  <a:srgbClr val="FFC000"/>
                </a:solidFill>
                <a:latin typeface="Arial" pitchFamily="34" charset="0"/>
                <a:ea typeface="ＭＳ Ｐゴシック" pitchFamily="-108" charset="-128"/>
                <a:cs typeface="Arial" pitchFamily="34" charset="0"/>
              </a:rPr>
              <a:t>Long-lasting </a:t>
            </a:r>
          </a:p>
          <a:p>
            <a:pPr algn="ctr"/>
            <a:r>
              <a:rPr lang="en-US" sz="1500" b="1" dirty="0">
                <a:solidFill>
                  <a:srgbClr val="FFC000"/>
                </a:solidFill>
                <a:latin typeface="Arial" pitchFamily="34" charset="0"/>
                <a:ea typeface="ＭＳ Ｐゴシック" pitchFamily="-108" charset="-128"/>
                <a:cs typeface="Arial" pitchFamily="34" charset="0"/>
              </a:rPr>
              <a:t>Protective Interventions</a:t>
            </a:r>
          </a:p>
        </p:txBody>
      </p:sp>
      <p:sp>
        <p:nvSpPr>
          <p:cNvPr id="11286" name="Text Box 18"/>
          <p:cNvSpPr txBox="1">
            <a:spLocks noChangeArrowheads="1"/>
          </p:cNvSpPr>
          <p:nvPr/>
        </p:nvSpPr>
        <p:spPr bwMode="auto">
          <a:xfrm>
            <a:off x="2819400" y="2636222"/>
            <a:ext cx="2209800" cy="553998"/>
          </a:xfrm>
          <a:prstGeom prst="rect">
            <a:avLst/>
          </a:prstGeom>
          <a:noFill/>
          <a:ln w="9525">
            <a:noFill/>
            <a:miter lim="800000"/>
            <a:headEnd/>
            <a:tailEnd/>
          </a:ln>
        </p:spPr>
        <p:txBody>
          <a:bodyPr wrap="square">
            <a:spAutoFit/>
          </a:bodyPr>
          <a:lstStyle/>
          <a:p>
            <a:pPr algn="ctr"/>
            <a:r>
              <a:rPr lang="en-US" sz="1500" b="1" dirty="0">
                <a:solidFill>
                  <a:srgbClr val="FFC000"/>
                </a:solidFill>
                <a:latin typeface="Arial" pitchFamily="34" charset="0"/>
                <a:ea typeface="ＭＳ Ｐゴシック" pitchFamily="-108" charset="-128"/>
                <a:cs typeface="Arial" pitchFamily="34" charset="0"/>
              </a:rPr>
              <a:t>Clinical</a:t>
            </a:r>
          </a:p>
          <a:p>
            <a:pPr algn="ctr"/>
            <a:r>
              <a:rPr lang="en-US" sz="1500" b="1" dirty="0">
                <a:solidFill>
                  <a:srgbClr val="FFC000"/>
                </a:solidFill>
                <a:latin typeface="Arial" pitchFamily="34" charset="0"/>
                <a:ea typeface="ＭＳ Ｐゴシック" pitchFamily="-108" charset="-128"/>
                <a:cs typeface="Arial" pitchFamily="34" charset="0"/>
              </a:rPr>
              <a:t>Interventions</a:t>
            </a:r>
          </a:p>
        </p:txBody>
      </p:sp>
      <p:grpSp>
        <p:nvGrpSpPr>
          <p:cNvPr id="3" name="Group 19"/>
          <p:cNvGrpSpPr>
            <a:grpSpLocks/>
          </p:cNvGrpSpPr>
          <p:nvPr/>
        </p:nvGrpSpPr>
        <p:grpSpPr bwMode="auto">
          <a:xfrm>
            <a:off x="2917825" y="2363708"/>
            <a:ext cx="1997075" cy="63500"/>
            <a:chOff x="1908" y="1462"/>
            <a:chExt cx="1419" cy="70"/>
          </a:xfrm>
        </p:grpSpPr>
        <p:sp>
          <p:nvSpPr>
            <p:cNvPr id="11298" name="Line 20"/>
            <p:cNvSpPr>
              <a:spLocks noChangeShapeType="1"/>
            </p:cNvSpPr>
            <p:nvPr/>
          </p:nvSpPr>
          <p:spPr bwMode="auto">
            <a:xfrm>
              <a:off x="1908" y="1462"/>
              <a:ext cx="149" cy="70"/>
            </a:xfrm>
            <a:prstGeom prst="line">
              <a:avLst/>
            </a:prstGeom>
            <a:noFill/>
            <a:ln w="57150">
              <a:solidFill>
                <a:schemeClr val="bg1"/>
              </a:solidFill>
              <a:round/>
              <a:headEnd/>
              <a:tailEnd/>
            </a:ln>
          </p:spPr>
          <p:txBody>
            <a:bodyPr/>
            <a:lstStyle/>
            <a:p>
              <a:endParaRPr lang="en-US" dirty="0"/>
            </a:p>
          </p:txBody>
        </p:sp>
        <p:sp>
          <p:nvSpPr>
            <p:cNvPr id="11299" name="Line 21"/>
            <p:cNvSpPr>
              <a:spLocks noChangeShapeType="1"/>
            </p:cNvSpPr>
            <p:nvPr/>
          </p:nvSpPr>
          <p:spPr bwMode="auto">
            <a:xfrm>
              <a:off x="2046" y="1530"/>
              <a:ext cx="1281" cy="0"/>
            </a:xfrm>
            <a:prstGeom prst="line">
              <a:avLst/>
            </a:prstGeom>
            <a:noFill/>
            <a:ln w="57150">
              <a:solidFill>
                <a:schemeClr val="bg1"/>
              </a:solidFill>
              <a:round/>
              <a:headEnd/>
              <a:tailEnd/>
            </a:ln>
          </p:spPr>
          <p:txBody>
            <a:bodyPr/>
            <a:lstStyle/>
            <a:p>
              <a:endParaRPr lang="en-US" dirty="0"/>
            </a:p>
          </p:txBody>
        </p:sp>
      </p:grpSp>
      <p:grpSp>
        <p:nvGrpSpPr>
          <p:cNvPr id="4" name="Group 22"/>
          <p:cNvGrpSpPr>
            <a:grpSpLocks/>
          </p:cNvGrpSpPr>
          <p:nvPr/>
        </p:nvGrpSpPr>
        <p:grpSpPr bwMode="auto">
          <a:xfrm>
            <a:off x="2322513" y="3289220"/>
            <a:ext cx="3125787" cy="177800"/>
            <a:chOff x="1419" y="2252"/>
            <a:chExt cx="2187" cy="116"/>
          </a:xfrm>
        </p:grpSpPr>
        <p:sp>
          <p:nvSpPr>
            <p:cNvPr id="11296" name="Line 23"/>
            <p:cNvSpPr>
              <a:spLocks noChangeShapeType="1"/>
            </p:cNvSpPr>
            <p:nvPr/>
          </p:nvSpPr>
          <p:spPr bwMode="auto">
            <a:xfrm>
              <a:off x="1603" y="2366"/>
              <a:ext cx="2003" cy="0"/>
            </a:xfrm>
            <a:prstGeom prst="line">
              <a:avLst/>
            </a:prstGeom>
            <a:noFill/>
            <a:ln w="57150">
              <a:solidFill>
                <a:schemeClr val="bg1"/>
              </a:solidFill>
              <a:round/>
              <a:headEnd/>
              <a:tailEnd/>
            </a:ln>
          </p:spPr>
          <p:txBody>
            <a:bodyPr/>
            <a:lstStyle/>
            <a:p>
              <a:endParaRPr lang="en-US" dirty="0"/>
            </a:p>
          </p:txBody>
        </p:sp>
        <p:sp>
          <p:nvSpPr>
            <p:cNvPr id="11297" name="Line 24"/>
            <p:cNvSpPr>
              <a:spLocks noChangeShapeType="1"/>
            </p:cNvSpPr>
            <p:nvPr/>
          </p:nvSpPr>
          <p:spPr bwMode="auto">
            <a:xfrm>
              <a:off x="1419" y="2252"/>
              <a:ext cx="195" cy="116"/>
            </a:xfrm>
            <a:prstGeom prst="line">
              <a:avLst/>
            </a:prstGeom>
            <a:noFill/>
            <a:ln w="57150">
              <a:solidFill>
                <a:schemeClr val="bg1"/>
              </a:solidFill>
              <a:round/>
              <a:headEnd/>
              <a:tailEnd/>
            </a:ln>
          </p:spPr>
          <p:txBody>
            <a:bodyPr/>
            <a:lstStyle/>
            <a:p>
              <a:endParaRPr lang="en-US" dirty="0"/>
            </a:p>
          </p:txBody>
        </p:sp>
      </p:grpSp>
      <p:grpSp>
        <p:nvGrpSpPr>
          <p:cNvPr id="5" name="Group 25"/>
          <p:cNvGrpSpPr>
            <a:grpSpLocks/>
          </p:cNvGrpSpPr>
          <p:nvPr/>
        </p:nvGrpSpPr>
        <p:grpSpPr bwMode="auto">
          <a:xfrm>
            <a:off x="1725613" y="4327445"/>
            <a:ext cx="4230687" cy="261938"/>
            <a:chOff x="1103" y="2759"/>
            <a:chExt cx="2845" cy="163"/>
          </a:xfrm>
        </p:grpSpPr>
        <p:sp>
          <p:nvSpPr>
            <p:cNvPr id="11294" name="Line 26"/>
            <p:cNvSpPr>
              <a:spLocks noChangeShapeType="1"/>
            </p:cNvSpPr>
            <p:nvPr/>
          </p:nvSpPr>
          <p:spPr bwMode="auto">
            <a:xfrm>
              <a:off x="1314" y="2919"/>
              <a:ext cx="2634" cy="0"/>
            </a:xfrm>
            <a:prstGeom prst="line">
              <a:avLst/>
            </a:prstGeom>
            <a:noFill/>
            <a:ln w="57150">
              <a:solidFill>
                <a:schemeClr val="bg1"/>
              </a:solidFill>
              <a:round/>
              <a:headEnd/>
              <a:tailEnd/>
            </a:ln>
          </p:spPr>
          <p:txBody>
            <a:bodyPr/>
            <a:lstStyle/>
            <a:p>
              <a:endParaRPr lang="en-US" dirty="0"/>
            </a:p>
          </p:txBody>
        </p:sp>
        <p:sp>
          <p:nvSpPr>
            <p:cNvPr id="11295" name="Line 27"/>
            <p:cNvSpPr>
              <a:spLocks noChangeShapeType="1"/>
            </p:cNvSpPr>
            <p:nvPr/>
          </p:nvSpPr>
          <p:spPr bwMode="auto">
            <a:xfrm>
              <a:off x="1103" y="2759"/>
              <a:ext cx="222" cy="163"/>
            </a:xfrm>
            <a:prstGeom prst="line">
              <a:avLst/>
            </a:prstGeom>
            <a:noFill/>
            <a:ln w="57150">
              <a:solidFill>
                <a:schemeClr val="bg1"/>
              </a:solidFill>
              <a:round/>
              <a:headEnd/>
              <a:tailEnd/>
            </a:ln>
          </p:spPr>
          <p:txBody>
            <a:bodyPr/>
            <a:lstStyle/>
            <a:p>
              <a:endParaRPr lang="en-US" dirty="0"/>
            </a:p>
          </p:txBody>
        </p:sp>
      </p:grpSp>
      <p:grpSp>
        <p:nvGrpSpPr>
          <p:cNvPr id="6" name="Group 28"/>
          <p:cNvGrpSpPr>
            <a:grpSpLocks/>
          </p:cNvGrpSpPr>
          <p:nvPr/>
        </p:nvGrpSpPr>
        <p:grpSpPr bwMode="auto">
          <a:xfrm>
            <a:off x="1233488" y="5140245"/>
            <a:ext cx="5232400" cy="487363"/>
            <a:chOff x="696" y="3338"/>
            <a:chExt cx="3539" cy="319"/>
          </a:xfrm>
        </p:grpSpPr>
        <p:sp>
          <p:nvSpPr>
            <p:cNvPr id="11292" name="Line 29"/>
            <p:cNvSpPr>
              <a:spLocks noChangeShapeType="1"/>
            </p:cNvSpPr>
            <p:nvPr/>
          </p:nvSpPr>
          <p:spPr bwMode="auto">
            <a:xfrm flipV="1">
              <a:off x="931" y="3649"/>
              <a:ext cx="3304" cy="1"/>
            </a:xfrm>
            <a:prstGeom prst="line">
              <a:avLst/>
            </a:prstGeom>
            <a:noFill/>
            <a:ln w="57150">
              <a:solidFill>
                <a:schemeClr val="bg1"/>
              </a:solidFill>
              <a:round/>
              <a:headEnd/>
              <a:tailEnd/>
            </a:ln>
          </p:spPr>
          <p:txBody>
            <a:bodyPr/>
            <a:lstStyle/>
            <a:p>
              <a:endParaRPr lang="en-US" dirty="0"/>
            </a:p>
          </p:txBody>
        </p:sp>
        <p:sp>
          <p:nvSpPr>
            <p:cNvPr id="11293" name="Line 30"/>
            <p:cNvSpPr>
              <a:spLocks noChangeShapeType="1"/>
            </p:cNvSpPr>
            <p:nvPr/>
          </p:nvSpPr>
          <p:spPr bwMode="auto">
            <a:xfrm>
              <a:off x="696" y="3338"/>
              <a:ext cx="249" cy="319"/>
            </a:xfrm>
            <a:prstGeom prst="line">
              <a:avLst/>
            </a:prstGeom>
            <a:noFill/>
            <a:ln w="57150">
              <a:solidFill>
                <a:schemeClr val="bg1"/>
              </a:solidFill>
              <a:round/>
              <a:headEnd/>
              <a:tailEnd/>
            </a:ln>
          </p:spPr>
          <p:txBody>
            <a:bodyPr/>
            <a:lstStyle/>
            <a:p>
              <a:endParaRPr lang="en-US" dirty="0"/>
            </a:p>
          </p:txBody>
        </p:sp>
      </p:grpSp>
      <p:sp>
        <p:nvSpPr>
          <p:cNvPr id="11291" name="Text Box 40"/>
          <p:cNvSpPr txBox="1">
            <a:spLocks noChangeArrowheads="1"/>
          </p:cNvSpPr>
          <p:nvPr/>
        </p:nvSpPr>
        <p:spPr bwMode="auto">
          <a:xfrm>
            <a:off x="2971800" y="1704895"/>
            <a:ext cx="2014537" cy="553998"/>
          </a:xfrm>
          <a:prstGeom prst="rect">
            <a:avLst/>
          </a:prstGeom>
          <a:noFill/>
          <a:ln w="9525">
            <a:noFill/>
            <a:miter lim="800000"/>
            <a:headEnd/>
            <a:tailEnd/>
          </a:ln>
        </p:spPr>
        <p:txBody>
          <a:bodyPr lIns="45720" rIns="45720">
            <a:spAutoFit/>
          </a:bodyPr>
          <a:lstStyle/>
          <a:p>
            <a:pPr algn="ctr"/>
            <a:r>
              <a:rPr lang="en-US" sz="1500" b="1" dirty="0">
                <a:solidFill>
                  <a:srgbClr val="FFC000"/>
                </a:solidFill>
                <a:latin typeface="Arial" pitchFamily="34" charset="0"/>
                <a:ea typeface="ＭＳ Ｐゴシック" pitchFamily="-108" charset="-128"/>
                <a:cs typeface="Arial" pitchFamily="34" charset="0"/>
              </a:rPr>
              <a:t>Counseling </a:t>
            </a:r>
          </a:p>
          <a:p>
            <a:pPr algn="ctr"/>
            <a:r>
              <a:rPr lang="en-US" sz="1500" b="1" dirty="0">
                <a:solidFill>
                  <a:srgbClr val="FFC000"/>
                </a:solidFill>
                <a:latin typeface="Arial" pitchFamily="34" charset="0"/>
                <a:ea typeface="ＭＳ Ｐゴシック" pitchFamily="-108" charset="-128"/>
                <a:cs typeface="Arial" pitchFamily="34" charset="0"/>
              </a:rPr>
              <a:t>&amp; Education</a:t>
            </a:r>
          </a:p>
        </p:txBody>
      </p:sp>
      <p:sp>
        <p:nvSpPr>
          <p:cNvPr id="39" name="Rectangle 38"/>
          <p:cNvSpPr/>
          <p:nvPr/>
        </p:nvSpPr>
        <p:spPr>
          <a:xfrm>
            <a:off x="177824" y="76200"/>
            <a:ext cx="8077200" cy="584776"/>
          </a:xfrm>
          <a:prstGeom prst="rect">
            <a:avLst/>
          </a:prstGeom>
        </p:spPr>
        <p:txBody>
          <a:bodyPr wrap="square">
            <a:spAutoFit/>
          </a:bodyPr>
          <a:lstStyle/>
          <a:p>
            <a:pPr algn="ctr"/>
            <a:r>
              <a:rPr lang="en-US" sz="3200" b="1" baseline="0" dirty="0" smtClean="0">
                <a:solidFill>
                  <a:srgbClr val="092F6D"/>
                </a:solidFill>
                <a:latin typeface="Arial"/>
              </a:rPr>
              <a:t>Factors That Affect Health</a:t>
            </a:r>
          </a:p>
        </p:txBody>
      </p:sp>
      <p:sp>
        <p:nvSpPr>
          <p:cNvPr id="40" name="Rectangle 39"/>
          <p:cNvSpPr/>
          <p:nvPr/>
        </p:nvSpPr>
        <p:spPr>
          <a:xfrm>
            <a:off x="0" y="6457511"/>
            <a:ext cx="8382000" cy="246221"/>
          </a:xfrm>
          <a:prstGeom prst="rect">
            <a:avLst/>
          </a:prstGeom>
        </p:spPr>
        <p:txBody>
          <a:bodyPr wrap="square">
            <a:spAutoFit/>
          </a:bodyPr>
          <a:lstStyle/>
          <a:p>
            <a:r>
              <a:rPr lang="en-US" sz="1000" dirty="0" smtClean="0">
                <a:solidFill>
                  <a:schemeClr val="tx1"/>
                </a:solidFill>
              </a:rPr>
              <a:t>Frieden TR. A framework for public health action. </a:t>
            </a:r>
            <a:r>
              <a:rPr lang="en-US" sz="1000" i="1" dirty="0" smtClean="0">
                <a:solidFill>
                  <a:schemeClr val="tx1"/>
                </a:solidFill>
              </a:rPr>
              <a:t>Am J Public Health</a:t>
            </a:r>
            <a:r>
              <a:rPr lang="en-US" sz="1000" dirty="0" smtClean="0">
                <a:solidFill>
                  <a:schemeClr val="tx1"/>
                </a:solidFill>
              </a:rPr>
              <a:t>. 2010;100(4):590–595.</a:t>
            </a:r>
            <a:endParaRPr lang="en-US" sz="1000" dirty="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Clinical Prevention and Public Health: Actual Causes of Death</a:t>
            </a:r>
            <a:endParaRPr lang="en-US" sz="2800" dirty="0"/>
          </a:p>
        </p:txBody>
      </p:sp>
      <p:pic>
        <p:nvPicPr>
          <p:cNvPr id="4" name="Content Placeholder 3" descr="leadingcausesofdeath2000lg.jpg"/>
          <p:cNvPicPr>
            <a:picLocks noGrp="1" noChangeAspect="1"/>
          </p:cNvPicPr>
          <p:nvPr>
            <p:ph idx="1"/>
          </p:nvPr>
        </p:nvPicPr>
        <p:blipFill>
          <a:blip r:embed="rId3" cstate="print"/>
          <a:stretch>
            <a:fillRect/>
          </a:stretch>
        </p:blipFill>
        <p:spPr>
          <a:xfrm>
            <a:off x="0" y="1371902"/>
            <a:ext cx="8921181" cy="514485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Purpose</a:t>
            </a:r>
            <a:endParaRPr lang="en-US" dirty="0">
              <a:solidFill>
                <a:schemeClr val="bg1"/>
              </a:solidFill>
            </a:endParaRPr>
          </a:p>
        </p:txBody>
      </p:sp>
      <p:sp>
        <p:nvSpPr>
          <p:cNvPr id="3" name="Content Placeholder 2"/>
          <p:cNvSpPr>
            <a:spLocks noGrp="1"/>
          </p:cNvSpPr>
          <p:nvPr>
            <p:ph idx="1"/>
          </p:nvPr>
        </p:nvSpPr>
        <p:spPr/>
        <p:txBody>
          <a:bodyPr/>
          <a:lstStyle/>
          <a:p>
            <a:r>
              <a:rPr lang="en-US" sz="2400" dirty="0" smtClean="0">
                <a:solidFill>
                  <a:srgbClr val="FFFFFF"/>
                </a:solidFill>
              </a:rPr>
              <a:t>These slides were developed for medical students and faculty. They provide an overview of the relationship between medicine and public health, review why public health is relevant to medical education and careers, and include recommendations and resources to improve public health content in medical education.</a:t>
            </a:r>
          </a:p>
          <a:p>
            <a:r>
              <a:rPr lang="en-US" sz="2400" dirty="0" smtClean="0">
                <a:solidFill>
                  <a:srgbClr val="FFFFFF"/>
                </a:solidFill>
              </a:rPr>
              <a:t>Users may select slides and incorporate them into their curricula, presentations, and other efforts to advocate for improving public health perspectives at their institutions.</a:t>
            </a:r>
          </a:p>
          <a:p>
            <a:r>
              <a:rPr lang="en-US" sz="2400" dirty="0" smtClean="0">
                <a:solidFill>
                  <a:srgbClr val="FFFFFF"/>
                </a:solidFill>
              </a:rPr>
              <a:t>The slides are divided into six sections (listed in the next slide) to facilitate their use.</a:t>
            </a:r>
            <a:endParaRPr lang="en-US" sz="2400" dirty="0">
              <a:solidFill>
                <a:srgbClr val="FFFFFF"/>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accent3"/>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616089" y="2535238"/>
            <a:ext cx="7787438" cy="1187450"/>
          </a:xfrm>
        </p:spPr>
        <p:txBody>
          <a:bodyPr/>
          <a:lstStyle/>
          <a:p>
            <a:r>
              <a:rPr lang="en-US" dirty="0" smtClean="0">
                <a:solidFill>
                  <a:schemeClr val="bg1"/>
                </a:solidFill>
              </a:rPr>
              <a:t>How is public health important to your training and careers?</a:t>
            </a:r>
            <a:endParaRPr lang="en-US"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Physician Involvement </a:t>
            </a:r>
            <a:br>
              <a:rPr lang="en-US" dirty="0" smtClean="0"/>
            </a:br>
            <a:r>
              <a:rPr lang="en-US" dirty="0" smtClean="0"/>
              <a:t>in Public Health</a:t>
            </a:r>
            <a:endParaRPr lang="en-US" dirty="0"/>
          </a:p>
        </p:txBody>
      </p:sp>
      <p:sp>
        <p:nvSpPr>
          <p:cNvPr id="11" name="Rectangle 10"/>
          <p:cNvSpPr/>
          <p:nvPr/>
        </p:nvSpPr>
        <p:spPr bwMode="auto">
          <a:xfrm>
            <a:off x="3054386" y="1869584"/>
            <a:ext cx="1685933" cy="1086568"/>
          </a:xfrm>
          <a:prstGeom prst="rect">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p:txBody>
      </p:sp>
      <p:sp>
        <p:nvSpPr>
          <p:cNvPr id="15" name="TextBox 14"/>
          <p:cNvSpPr txBox="1"/>
          <p:nvPr/>
        </p:nvSpPr>
        <p:spPr>
          <a:xfrm>
            <a:off x="3349972" y="1948871"/>
            <a:ext cx="1335610" cy="954107"/>
          </a:xfrm>
          <a:prstGeom prst="rect">
            <a:avLst/>
          </a:prstGeom>
          <a:noFill/>
        </p:spPr>
        <p:txBody>
          <a:bodyPr wrap="square" rtlCol="0">
            <a:spAutoFit/>
          </a:bodyPr>
          <a:lstStyle/>
          <a:p>
            <a:pPr algn="ctr"/>
            <a:r>
              <a:rPr lang="en-US" sz="1400" b="0" dirty="0" smtClean="0">
                <a:solidFill>
                  <a:schemeClr val="tx1"/>
                </a:solidFill>
              </a:rPr>
              <a:t>Public health physicians in governmental agencies</a:t>
            </a:r>
            <a:endParaRPr lang="en-US" sz="1400" b="0" dirty="0">
              <a:solidFill>
                <a:schemeClr val="tx1"/>
              </a:solidFill>
            </a:endParaRPr>
          </a:p>
        </p:txBody>
      </p:sp>
      <p:sp>
        <p:nvSpPr>
          <p:cNvPr id="16" name="TextBox 15"/>
          <p:cNvSpPr txBox="1"/>
          <p:nvPr/>
        </p:nvSpPr>
        <p:spPr>
          <a:xfrm>
            <a:off x="4914616" y="1947989"/>
            <a:ext cx="1335610" cy="954107"/>
          </a:xfrm>
          <a:prstGeom prst="rect">
            <a:avLst/>
          </a:prstGeom>
          <a:noFill/>
        </p:spPr>
        <p:txBody>
          <a:bodyPr wrap="square" rtlCol="0">
            <a:spAutoFit/>
          </a:bodyPr>
          <a:lstStyle/>
          <a:p>
            <a:pPr algn="ctr"/>
            <a:r>
              <a:rPr lang="en-US" sz="1400" b="0" dirty="0" smtClean="0">
                <a:solidFill>
                  <a:schemeClr val="tx1"/>
                </a:solidFill>
              </a:rPr>
              <a:t>Public health physicians in other public health settings</a:t>
            </a:r>
            <a:endParaRPr lang="en-US" sz="1400" b="0" dirty="0">
              <a:solidFill>
                <a:schemeClr val="tx1"/>
              </a:solidFill>
            </a:endParaRPr>
          </a:p>
        </p:txBody>
      </p:sp>
      <p:sp>
        <p:nvSpPr>
          <p:cNvPr id="18" name="TextBox 17"/>
          <p:cNvSpPr txBox="1"/>
          <p:nvPr/>
        </p:nvSpPr>
        <p:spPr>
          <a:xfrm>
            <a:off x="3029899" y="4497277"/>
            <a:ext cx="3318855" cy="307777"/>
          </a:xfrm>
          <a:prstGeom prst="rect">
            <a:avLst/>
          </a:prstGeom>
          <a:noFill/>
        </p:spPr>
        <p:txBody>
          <a:bodyPr wrap="square" rtlCol="0">
            <a:spAutoFit/>
          </a:bodyPr>
          <a:lstStyle/>
          <a:p>
            <a:pPr algn="ctr"/>
            <a:r>
              <a:rPr lang="en-US" sz="1400" b="0" dirty="0" smtClean="0">
                <a:solidFill>
                  <a:schemeClr val="tx1"/>
                </a:solidFill>
              </a:rPr>
              <a:t>All physicians</a:t>
            </a:r>
            <a:endParaRPr lang="en-US" sz="1400" b="0" dirty="0">
              <a:solidFill>
                <a:schemeClr val="tx1"/>
              </a:solidFill>
            </a:endParaRPr>
          </a:p>
        </p:txBody>
      </p:sp>
      <p:sp>
        <p:nvSpPr>
          <p:cNvPr id="19" name="Up Arrow 18"/>
          <p:cNvSpPr/>
          <p:nvPr/>
        </p:nvSpPr>
        <p:spPr bwMode="auto">
          <a:xfrm>
            <a:off x="1373004" y="1872230"/>
            <a:ext cx="822960" cy="3251768"/>
          </a:xfrm>
          <a:prstGeom prst="upArrow">
            <a:avLst/>
          </a:prstGeom>
          <a:gradFill flip="none" rotWithShape="1">
            <a:gsLst>
              <a:gs pos="0">
                <a:schemeClr val="accent3"/>
              </a:gs>
              <a:gs pos="47000">
                <a:schemeClr val="accent4"/>
              </a:gs>
            </a:gsLst>
            <a:path path="circle">
              <a:fillToRect l="100000" t="100000"/>
            </a:path>
            <a:tileRect r="-100000" b="-100000"/>
          </a:gradFill>
          <a:ln w="22225" cap="flat" cmpd="sng" algn="ctr">
            <a:noFill/>
            <a:prstDash val="solid"/>
            <a:round/>
            <a:headEnd type="none" w="med" len="med"/>
            <a:tailEnd type="none" w="med" len="med"/>
          </a:ln>
          <a:effectLst/>
        </p:spPr>
      </p:sp>
      <p:sp>
        <p:nvSpPr>
          <p:cNvPr id="23" name="Rectangle 22"/>
          <p:cNvSpPr/>
          <p:nvPr/>
        </p:nvSpPr>
        <p:spPr bwMode="auto">
          <a:xfrm>
            <a:off x="4739453" y="1868702"/>
            <a:ext cx="1685933" cy="1086568"/>
          </a:xfrm>
          <a:prstGeom prst="rect">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p:txBody>
      </p:sp>
      <p:sp>
        <p:nvSpPr>
          <p:cNvPr id="24" name="Rectangle 23"/>
          <p:cNvSpPr/>
          <p:nvPr/>
        </p:nvSpPr>
        <p:spPr bwMode="auto">
          <a:xfrm>
            <a:off x="2571824" y="2952624"/>
            <a:ext cx="4379915" cy="1086568"/>
          </a:xfrm>
          <a:prstGeom prst="rect">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p:txBody>
      </p:sp>
      <p:sp>
        <p:nvSpPr>
          <p:cNvPr id="25" name="TextBox 24"/>
          <p:cNvSpPr txBox="1"/>
          <p:nvPr/>
        </p:nvSpPr>
        <p:spPr>
          <a:xfrm>
            <a:off x="3095583" y="3260071"/>
            <a:ext cx="3318855" cy="523220"/>
          </a:xfrm>
          <a:prstGeom prst="rect">
            <a:avLst/>
          </a:prstGeom>
          <a:noFill/>
        </p:spPr>
        <p:txBody>
          <a:bodyPr wrap="square" rtlCol="0">
            <a:spAutoFit/>
          </a:bodyPr>
          <a:lstStyle/>
          <a:p>
            <a:pPr algn="ctr"/>
            <a:r>
              <a:rPr lang="en-US" sz="1400" b="0" dirty="0" smtClean="0">
                <a:solidFill>
                  <a:schemeClr val="tx1"/>
                </a:solidFill>
              </a:rPr>
              <a:t>Physicians in practices or specialties </a:t>
            </a:r>
          </a:p>
          <a:p>
            <a:pPr algn="ctr"/>
            <a:r>
              <a:rPr lang="en-US" sz="1400" b="0" dirty="0" smtClean="0">
                <a:solidFill>
                  <a:schemeClr val="tx1"/>
                </a:solidFill>
              </a:rPr>
              <a:t>with public health needs</a:t>
            </a:r>
            <a:endParaRPr lang="en-US" sz="1400" b="0" dirty="0">
              <a:solidFill>
                <a:schemeClr val="tx1"/>
              </a:solidFill>
            </a:endParaRPr>
          </a:p>
        </p:txBody>
      </p:sp>
      <p:sp>
        <p:nvSpPr>
          <p:cNvPr id="26" name="Rectangle 25"/>
          <p:cNvSpPr/>
          <p:nvPr/>
        </p:nvSpPr>
        <p:spPr bwMode="auto">
          <a:xfrm>
            <a:off x="2220634" y="4035665"/>
            <a:ext cx="5114272" cy="1086568"/>
          </a:xfrm>
          <a:prstGeom prst="rect">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p:txBody>
      </p:sp>
      <p:sp>
        <p:nvSpPr>
          <p:cNvPr id="12" name="TextBox 11"/>
          <p:cNvSpPr txBox="1"/>
          <p:nvPr/>
        </p:nvSpPr>
        <p:spPr>
          <a:xfrm>
            <a:off x="1314172" y="5473521"/>
            <a:ext cx="7714445" cy="400110"/>
          </a:xfrm>
          <a:prstGeom prst="rect">
            <a:avLst/>
          </a:prstGeom>
          <a:noFill/>
        </p:spPr>
        <p:txBody>
          <a:bodyPr wrap="square" rtlCol="0">
            <a:spAutoFit/>
          </a:bodyPr>
          <a:lstStyle/>
          <a:p>
            <a:r>
              <a:rPr lang="en-US" dirty="0" smtClean="0">
                <a:solidFill>
                  <a:schemeClr val="tx1"/>
                </a:solidFill>
              </a:rPr>
              <a:t>"All physicians are a part of the public health system"</a:t>
            </a:r>
            <a:endParaRPr lang="en-US" dirty="0">
              <a:solidFill>
                <a:schemeClr val="tx1"/>
              </a:solidFill>
            </a:endParaRPr>
          </a:p>
        </p:txBody>
      </p:sp>
      <p:sp>
        <p:nvSpPr>
          <p:cNvPr id="13" name="TextBox 12"/>
          <p:cNvSpPr txBox="1"/>
          <p:nvPr/>
        </p:nvSpPr>
        <p:spPr>
          <a:xfrm>
            <a:off x="882513" y="5146373"/>
            <a:ext cx="7501389" cy="246221"/>
          </a:xfrm>
          <a:prstGeom prst="rect">
            <a:avLst/>
          </a:prstGeom>
          <a:noFill/>
        </p:spPr>
        <p:txBody>
          <a:bodyPr wrap="square" rtlCol="0">
            <a:spAutoFit/>
          </a:bodyPr>
          <a:lstStyle/>
          <a:p>
            <a:pPr algn="ctr"/>
            <a:r>
              <a:rPr lang="en-US" sz="1000" b="0" dirty="0" smtClean="0">
                <a:solidFill>
                  <a:schemeClr val="tx1"/>
                </a:solidFill>
              </a:rPr>
              <a:t>Figure 2.1 Physician involvement in public health. </a:t>
            </a:r>
            <a:r>
              <a:rPr lang="en-US" sz="1000" b="0" i="1" dirty="0" smtClean="0">
                <a:solidFill>
                  <a:schemeClr val="tx1"/>
                </a:solidFill>
              </a:rPr>
              <a:t>Training Physicians for Public Health Careers</a:t>
            </a:r>
            <a:r>
              <a:rPr lang="en-US" sz="1000" b="0" dirty="0" smtClean="0">
                <a:solidFill>
                  <a:schemeClr val="tx1"/>
                </a:solidFill>
              </a:rPr>
              <a:t>. Institute of Medicine (2007).  </a:t>
            </a:r>
            <a:endParaRPr lang="en-US" sz="1000" b="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3200" dirty="0" smtClean="0"/>
              <a:t>Public Health Matters to Medical Care and to Medical Education</a:t>
            </a:r>
          </a:p>
        </p:txBody>
      </p:sp>
      <p:graphicFrame>
        <p:nvGraphicFramePr>
          <p:cNvPr id="3" name="Diagram 2"/>
          <p:cNvGraphicFramePr/>
          <p:nvPr/>
        </p:nvGraphicFramePr>
        <p:xfrm>
          <a:off x="1408545" y="1339273"/>
          <a:ext cx="6731000" cy="480290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22751" y="6297129"/>
            <a:ext cx="8327745" cy="553998"/>
          </a:xfrm>
          <a:prstGeom prst="rect">
            <a:avLst/>
          </a:prstGeom>
          <a:noFill/>
        </p:spPr>
        <p:txBody>
          <a:bodyPr wrap="square" rtlCol="0">
            <a:spAutoFit/>
          </a:bodyPr>
          <a:lstStyle/>
          <a:p>
            <a:endParaRPr lang="en-US" sz="1000" b="0" dirty="0" smtClean="0">
              <a:solidFill>
                <a:schemeClr val="tx1"/>
              </a:solidFill>
            </a:endParaRPr>
          </a:p>
          <a:p>
            <a:r>
              <a:rPr lang="en-US" sz="1000" b="0" dirty="0" smtClean="0">
                <a:solidFill>
                  <a:schemeClr val="tx1"/>
                </a:solidFill>
              </a:rPr>
              <a:t>Fineberg HV. Public health and medicine: where the twain shall meet. </a:t>
            </a:r>
            <a:r>
              <a:rPr lang="en-US" sz="1000" b="0" i="1" dirty="0" smtClean="0">
                <a:solidFill>
                  <a:schemeClr val="tx1"/>
                </a:solidFill>
              </a:rPr>
              <a:t>Am J </a:t>
            </a:r>
            <a:r>
              <a:rPr lang="en-US" sz="1000" b="0" i="1" dirty="0" err="1" smtClean="0">
                <a:solidFill>
                  <a:schemeClr val="tx1"/>
                </a:solidFill>
              </a:rPr>
              <a:t>Prev</a:t>
            </a:r>
            <a:r>
              <a:rPr lang="en-US" sz="1000" b="0" i="1" dirty="0" smtClean="0">
                <a:solidFill>
                  <a:schemeClr val="tx1"/>
                </a:solidFill>
              </a:rPr>
              <a:t>  Med</a:t>
            </a:r>
            <a:r>
              <a:rPr lang="en-US" sz="1000" b="0" dirty="0" smtClean="0">
                <a:solidFill>
                  <a:schemeClr val="tx1"/>
                </a:solidFill>
              </a:rPr>
              <a:t>. 2011; 41(4 S3): S141-S143. </a:t>
            </a:r>
          </a:p>
          <a:p>
            <a:endParaRPr lang="en-US" sz="1000" b="0" dirty="0">
              <a:solidFill>
                <a:schemeClr val="tx1"/>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Public Health Matters to Medical Care and to Medical Education</a:t>
            </a:r>
          </a:p>
        </p:txBody>
      </p:sp>
      <p:graphicFrame>
        <p:nvGraphicFramePr>
          <p:cNvPr id="3" name="Diagram 2"/>
          <p:cNvGraphicFramePr/>
          <p:nvPr/>
        </p:nvGraphicFramePr>
        <p:xfrm>
          <a:off x="1408545" y="1339273"/>
          <a:ext cx="6731000" cy="480290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22751" y="6309458"/>
            <a:ext cx="8327745" cy="553998"/>
          </a:xfrm>
          <a:prstGeom prst="rect">
            <a:avLst/>
          </a:prstGeom>
          <a:noFill/>
        </p:spPr>
        <p:txBody>
          <a:bodyPr wrap="square" rtlCol="0">
            <a:spAutoFit/>
          </a:bodyPr>
          <a:lstStyle/>
          <a:p>
            <a:endParaRPr lang="en-US" sz="1000" b="0" dirty="0" smtClean="0">
              <a:solidFill>
                <a:schemeClr val="tx1"/>
              </a:solidFill>
            </a:endParaRPr>
          </a:p>
          <a:p>
            <a:r>
              <a:rPr lang="en-US" sz="1000" b="0" dirty="0" smtClean="0">
                <a:solidFill>
                  <a:schemeClr val="tx1"/>
                </a:solidFill>
              </a:rPr>
              <a:t>Fineberg HV. Public health and medicine: where the twain shall meet. </a:t>
            </a:r>
            <a:r>
              <a:rPr lang="en-US" sz="1000" b="0" i="1" dirty="0" smtClean="0">
                <a:solidFill>
                  <a:schemeClr val="tx1"/>
                </a:solidFill>
              </a:rPr>
              <a:t>Am J </a:t>
            </a:r>
            <a:r>
              <a:rPr lang="en-US" sz="1000" b="0" i="1" dirty="0" err="1" smtClean="0">
                <a:solidFill>
                  <a:schemeClr val="tx1"/>
                </a:solidFill>
              </a:rPr>
              <a:t>Prev</a:t>
            </a:r>
            <a:r>
              <a:rPr lang="en-US" sz="1000" b="0" i="1" dirty="0" smtClean="0">
                <a:solidFill>
                  <a:schemeClr val="tx1"/>
                </a:solidFill>
              </a:rPr>
              <a:t> Med</a:t>
            </a:r>
            <a:r>
              <a:rPr lang="en-US" sz="1000" b="0" dirty="0" smtClean="0">
                <a:solidFill>
                  <a:schemeClr val="tx1"/>
                </a:solidFill>
              </a:rPr>
              <a:t>. 2011; 41(4 S3): S141-S143. </a:t>
            </a:r>
          </a:p>
          <a:p>
            <a:endParaRPr lang="en-US" sz="1000" b="0" dirty="0">
              <a:solidFill>
                <a:schemeClr val="tx1"/>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900" dirty="0" smtClean="0"/>
              <a:t>Is Public Health Relevant to Specialists?</a:t>
            </a:r>
            <a:endParaRPr lang="en-US" sz="2900" dirty="0"/>
          </a:p>
        </p:txBody>
      </p:sp>
      <p:sp>
        <p:nvSpPr>
          <p:cNvPr id="3" name="Content Placeholder 2"/>
          <p:cNvSpPr>
            <a:spLocks noGrp="1"/>
          </p:cNvSpPr>
          <p:nvPr>
            <p:ph idx="1"/>
          </p:nvPr>
        </p:nvSpPr>
        <p:spPr/>
        <p:txBody>
          <a:bodyPr/>
          <a:lstStyle/>
          <a:p>
            <a:r>
              <a:rPr lang="en-US" dirty="0" smtClean="0"/>
              <a:t>Specialties</a:t>
            </a:r>
          </a:p>
          <a:p>
            <a:pPr lvl="1"/>
            <a:r>
              <a:rPr lang="en-US" dirty="0" smtClean="0"/>
              <a:t>Surgery: injury prevention; substance abuse prevention, burn and trauma community education</a:t>
            </a:r>
          </a:p>
          <a:p>
            <a:pPr lvl="1"/>
            <a:r>
              <a:rPr lang="en-US" dirty="0" smtClean="0"/>
              <a:t>Adult Neurology: stroke prevention, community resources and advocacy</a:t>
            </a:r>
          </a:p>
          <a:p>
            <a:pPr lvl="1"/>
            <a:r>
              <a:rPr lang="en-US" dirty="0" smtClean="0"/>
              <a:t>Child Neurology: preventing  sports-related traumatic brain injuries</a:t>
            </a:r>
          </a:p>
          <a:p>
            <a:pPr lvl="1"/>
            <a:r>
              <a:rPr lang="en-US" dirty="0" smtClean="0"/>
              <a:t>Radiology: mammography  and bone density screening; evidence-based use of imaging studies</a:t>
            </a: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09600" y="1059543"/>
            <a:ext cx="8083097" cy="505868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889000" rtl="0" eaLnBrk="1" fontAlgn="base" latinLnBrk="0" hangingPunct="1">
              <a:lnSpc>
                <a:spcPct val="88000"/>
              </a:lnSpc>
              <a:spcBef>
                <a:spcPct val="50000"/>
              </a:spcBef>
              <a:spcAft>
                <a:spcPct val="0"/>
              </a:spcAft>
              <a:buClr>
                <a:schemeClr val="tx1"/>
              </a:buClr>
              <a:buSzPct val="90000"/>
              <a:buFontTx/>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Specialties, cont’d.</a:t>
            </a:r>
          </a:p>
          <a:p>
            <a:pPr marL="398463" marR="0" lvl="1" indent="-284163" algn="l" defTabSz="889000" rtl="0" eaLnBrk="1" fontAlgn="base" latinLnBrk="0" hangingPunct="1">
              <a:lnSpc>
                <a:spcPct val="88000"/>
              </a:lnSpc>
              <a:spcBef>
                <a:spcPct val="35000"/>
              </a:spcBef>
              <a:spcAft>
                <a:spcPct val="0"/>
              </a:spcAft>
              <a:buClr>
                <a:schemeClr val="tx1"/>
              </a:buClr>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rPr>
              <a:t>Pathology: contributing</a:t>
            </a:r>
            <a:r>
              <a:rPr kumimoji="0" lang="en-US" sz="2800" b="0" i="0" u="none" strike="noStrike" kern="0" cap="none" spc="0" normalizeH="0" noProof="0" dirty="0" smtClean="0">
                <a:ln>
                  <a:noFill/>
                </a:ln>
                <a:solidFill>
                  <a:schemeClr val="tx1"/>
                </a:solidFill>
                <a:effectLst/>
                <a:uLnTx/>
                <a:uFillTx/>
                <a:latin typeface="+mn-lt"/>
              </a:rPr>
              <a:t> to epidemiologic </a:t>
            </a:r>
            <a:r>
              <a:rPr kumimoji="0" lang="en-US" sz="2800" b="0" i="0" u="none" strike="noStrike" kern="0" cap="none" spc="0" normalizeH="0" baseline="0" noProof="0" dirty="0" smtClean="0">
                <a:ln>
                  <a:noFill/>
                </a:ln>
                <a:solidFill>
                  <a:schemeClr val="tx1"/>
                </a:solidFill>
                <a:effectLst/>
                <a:uLnTx/>
                <a:uFillTx/>
                <a:latin typeface="+mn-lt"/>
              </a:rPr>
              <a:t>investigations</a:t>
            </a:r>
          </a:p>
          <a:p>
            <a:pPr marL="398463" marR="0" lvl="1" indent="-284163" algn="l" defTabSz="889000" rtl="0" eaLnBrk="1" fontAlgn="base" latinLnBrk="0" hangingPunct="1">
              <a:lnSpc>
                <a:spcPct val="88000"/>
              </a:lnSpc>
              <a:spcBef>
                <a:spcPct val="35000"/>
              </a:spcBef>
              <a:spcAft>
                <a:spcPct val="0"/>
              </a:spcAft>
              <a:buClr>
                <a:schemeClr val="tx1"/>
              </a:buClr>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rPr>
              <a:t>Anesthesiology: pain management</a:t>
            </a:r>
          </a:p>
          <a:p>
            <a:pPr marL="398463" marR="0" lvl="1" indent="-284163" algn="l" defTabSz="889000" rtl="0" eaLnBrk="1" fontAlgn="base" latinLnBrk="0" hangingPunct="1">
              <a:lnSpc>
                <a:spcPct val="88000"/>
              </a:lnSpc>
              <a:spcBef>
                <a:spcPct val="35000"/>
              </a:spcBef>
              <a:spcAft>
                <a:spcPct val="0"/>
              </a:spcAft>
              <a:buClr>
                <a:schemeClr val="tx1"/>
              </a:buClr>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rPr>
              <a:t>Oncology: </a:t>
            </a:r>
            <a:r>
              <a:rPr lang="en-US" sz="2800" b="0" kern="0" dirty="0" smtClean="0">
                <a:solidFill>
                  <a:schemeClr val="tx1"/>
                </a:solidFill>
                <a:latin typeface="+mn-lt"/>
              </a:rPr>
              <a:t>tobacco control; </a:t>
            </a:r>
            <a:r>
              <a:rPr kumimoji="0" lang="en-US" sz="2800" b="0" i="0" u="none" strike="noStrike" kern="0" cap="none" spc="0" normalizeH="0" baseline="0" noProof="0" dirty="0" smtClean="0">
                <a:ln>
                  <a:noFill/>
                </a:ln>
                <a:solidFill>
                  <a:schemeClr val="tx1"/>
                </a:solidFill>
                <a:effectLst/>
                <a:uLnTx/>
                <a:uFillTx/>
                <a:latin typeface="+mn-lt"/>
              </a:rPr>
              <a:t>community outreach efforts</a:t>
            </a:r>
          </a:p>
          <a:p>
            <a:pPr marL="398463" marR="0" lvl="1" indent="-284163" algn="l" defTabSz="889000" rtl="0" eaLnBrk="1" fontAlgn="base" latinLnBrk="0" hangingPunct="1">
              <a:lnSpc>
                <a:spcPct val="88000"/>
              </a:lnSpc>
              <a:spcBef>
                <a:spcPct val="35000"/>
              </a:spcBef>
              <a:spcAft>
                <a:spcPct val="0"/>
              </a:spcAft>
              <a:buClr>
                <a:schemeClr val="tx1"/>
              </a:buClr>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rPr>
              <a:t>Orthopedics: injury prevention</a:t>
            </a:r>
          </a:p>
          <a:p>
            <a:pPr marL="398463" marR="0" lvl="1" indent="-284163" algn="l" defTabSz="889000" rtl="0" eaLnBrk="1" fontAlgn="base" latinLnBrk="0" hangingPunct="1">
              <a:lnSpc>
                <a:spcPct val="88000"/>
              </a:lnSpc>
              <a:spcBef>
                <a:spcPct val="35000"/>
              </a:spcBef>
              <a:spcAft>
                <a:spcPct val="0"/>
              </a:spcAft>
              <a:buClr>
                <a:schemeClr val="tx1"/>
              </a:buClr>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rPr>
              <a:t>Psychiatry: substance abuse; disaster-related post-traumatic stress disorders; advocacy for community resources</a:t>
            </a:r>
          </a:p>
          <a:p>
            <a:pPr marL="398463" marR="0" lvl="1" indent="-284163" algn="l" defTabSz="889000" rtl="0" eaLnBrk="1" fontAlgn="base" latinLnBrk="0" hangingPunct="1">
              <a:lnSpc>
                <a:spcPct val="88000"/>
              </a:lnSpc>
              <a:spcBef>
                <a:spcPct val="35000"/>
              </a:spcBef>
              <a:spcAft>
                <a:spcPct val="0"/>
              </a:spcAft>
              <a:buClr>
                <a:schemeClr val="tx1"/>
              </a:buClr>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rPr>
              <a:t>OB/GYN: STDs, teen pregnancy, diabetes</a:t>
            </a:r>
          </a:p>
          <a:p>
            <a:pPr marL="398463" marR="0" lvl="1" indent="-284163" algn="l" defTabSz="889000" rtl="0" eaLnBrk="1" fontAlgn="base" latinLnBrk="0" hangingPunct="1">
              <a:lnSpc>
                <a:spcPct val="88000"/>
              </a:lnSpc>
              <a:spcBef>
                <a:spcPct val="35000"/>
              </a:spcBef>
              <a:spcAft>
                <a:spcPct val="0"/>
              </a:spcAft>
              <a:buClr>
                <a:schemeClr val="tx1"/>
              </a:buClr>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rPr>
              <a:t>Dermatology: skin cancer; toxic</a:t>
            </a:r>
            <a:r>
              <a:rPr kumimoji="0" lang="en-US" sz="2800" b="0" i="0" u="none" strike="noStrike" kern="0" cap="none" spc="0" normalizeH="0" noProof="0" dirty="0" smtClean="0">
                <a:ln>
                  <a:noFill/>
                </a:ln>
                <a:solidFill>
                  <a:schemeClr val="tx1"/>
                </a:solidFill>
                <a:effectLst/>
                <a:uLnTx/>
                <a:uFillTx/>
                <a:latin typeface="+mn-lt"/>
              </a:rPr>
              <a:t> exposures</a:t>
            </a:r>
            <a:endParaRPr kumimoji="0" lang="en-US" sz="2800" b="0" i="0" u="none" strike="noStrike" kern="0" cap="none" spc="0" normalizeH="0" baseline="0" noProof="0" dirty="0">
              <a:ln>
                <a:noFill/>
              </a:ln>
              <a:solidFill>
                <a:schemeClr val="tx1"/>
              </a:solidFill>
              <a:effectLst/>
              <a:uLnTx/>
              <a:uFillTx/>
              <a:latin typeface="+mn-lt"/>
            </a:endParaRPr>
          </a:p>
        </p:txBody>
      </p:sp>
      <p:sp>
        <p:nvSpPr>
          <p:cNvPr id="5" name="Title 1"/>
          <p:cNvSpPr txBox="1">
            <a:spLocks/>
          </p:cNvSpPr>
          <p:nvPr/>
        </p:nvSpPr>
        <p:spPr bwMode="auto">
          <a:xfrm>
            <a:off x="315913" y="257073"/>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p>
            <a:pPr marL="0" marR="0" lvl="0" indent="0" algn="ctr" defTabSz="889000" rtl="0" eaLnBrk="0" fontAlgn="base" latinLnBrk="0" hangingPunct="0">
              <a:lnSpc>
                <a:spcPct val="85000"/>
              </a:lnSpc>
              <a:spcBef>
                <a:spcPct val="0"/>
              </a:spcBef>
              <a:spcAft>
                <a:spcPct val="0"/>
              </a:spcAft>
              <a:buClr>
                <a:srgbClr val="DADDFE"/>
              </a:buClr>
              <a:buSzTx/>
              <a:buFontTx/>
              <a:buNone/>
              <a:tabLst/>
              <a:defRPr/>
            </a:pPr>
            <a:r>
              <a:rPr kumimoji="0" lang="en-US" sz="2900" b="0" i="0" u="none" strike="noStrike" kern="0" cap="none" spc="0" normalizeH="0" baseline="0" noProof="0" dirty="0" smtClean="0">
                <a:ln>
                  <a:noFill/>
                </a:ln>
                <a:solidFill>
                  <a:schemeClr val="tx2"/>
                </a:solidFill>
                <a:effectLst/>
                <a:uLnTx/>
                <a:uFillTx/>
                <a:latin typeface="+mj-lt"/>
                <a:ea typeface="+mj-ea"/>
                <a:cs typeface="+mj-cs"/>
              </a:rPr>
              <a:t>Is Public Health Relevant to Specialists?</a:t>
            </a:r>
            <a:endParaRPr kumimoji="0" lang="en-US" sz="29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593903" y="1376005"/>
            <a:ext cx="7988300" cy="4767262"/>
          </a:xfrm>
        </p:spPr>
        <p:txBody>
          <a:bodyPr/>
          <a:lstStyle/>
          <a:p>
            <a:r>
              <a:rPr lang="en-US" dirty="0" smtClean="0"/>
              <a:t>Internal Medicine Subspecialties</a:t>
            </a:r>
          </a:p>
          <a:p>
            <a:pPr lvl="1"/>
            <a:r>
              <a:rPr lang="en-US" dirty="0" smtClean="0"/>
              <a:t>Pulmonary: smoking cessation</a:t>
            </a:r>
          </a:p>
          <a:p>
            <a:pPr lvl="1"/>
            <a:r>
              <a:rPr lang="en-US" dirty="0" smtClean="0"/>
              <a:t>Endocrinology: diabetes</a:t>
            </a:r>
          </a:p>
          <a:p>
            <a:pPr lvl="1"/>
            <a:r>
              <a:rPr lang="en-US" dirty="0" smtClean="0"/>
              <a:t>Cardiology: heart disease</a:t>
            </a:r>
            <a:endParaRPr lang="en-US" dirty="0"/>
          </a:p>
        </p:txBody>
      </p:sp>
      <p:sp>
        <p:nvSpPr>
          <p:cNvPr id="5" name="Title 1"/>
          <p:cNvSpPr txBox="1">
            <a:spLocks/>
          </p:cNvSpPr>
          <p:nvPr/>
        </p:nvSpPr>
        <p:spPr bwMode="auto">
          <a:xfrm>
            <a:off x="550121" y="634444"/>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p>
            <a:pPr marL="0" marR="0" lvl="0" indent="0" algn="ctr" defTabSz="889000" rtl="0" eaLnBrk="0" fontAlgn="base" latinLnBrk="0" hangingPunct="0">
              <a:lnSpc>
                <a:spcPct val="85000"/>
              </a:lnSpc>
              <a:spcBef>
                <a:spcPct val="0"/>
              </a:spcBef>
              <a:spcAft>
                <a:spcPct val="0"/>
              </a:spcAft>
              <a:buClr>
                <a:srgbClr val="DADDFE"/>
              </a:buClr>
              <a:buSzTx/>
              <a:buFontTx/>
              <a:buNone/>
              <a:tabLst/>
              <a:defRPr/>
            </a:pPr>
            <a:r>
              <a:rPr kumimoji="0" lang="en-US" sz="2900" b="0" i="0" u="none" strike="noStrike" kern="0" cap="none" spc="0" normalizeH="0" baseline="0" noProof="0" dirty="0" smtClean="0">
                <a:ln>
                  <a:noFill/>
                </a:ln>
                <a:solidFill>
                  <a:schemeClr val="tx2"/>
                </a:solidFill>
                <a:effectLst/>
                <a:uLnTx/>
                <a:uFillTx/>
                <a:latin typeface="+mj-lt"/>
                <a:ea typeface="+mj-ea"/>
                <a:cs typeface="+mj-cs"/>
              </a:rPr>
              <a:t>Is Public Health Relevant to Specialists?</a:t>
            </a:r>
            <a:endParaRPr kumimoji="0" lang="en-US" sz="29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607788" y="5655346"/>
            <a:ext cx="4019716" cy="599083"/>
          </a:xfrm>
        </p:spPr>
        <p:txBody>
          <a:bodyPr>
            <a:normAutofit/>
          </a:bodyPr>
          <a:lstStyle/>
          <a:p>
            <a:r>
              <a:rPr lang="en-US" sz="1400" b="0" i="1" dirty="0" smtClean="0"/>
              <a:t>--1924-George E. Vincent (President, Rockefeller Foundation 1917-1929)</a:t>
            </a:r>
            <a:endParaRPr lang="en-US" sz="1400" b="0" i="1" dirty="0"/>
          </a:p>
        </p:txBody>
      </p:sp>
      <p:sp>
        <p:nvSpPr>
          <p:cNvPr id="12" name="Content Placeholder 11"/>
          <p:cNvSpPr>
            <a:spLocks noGrp="1"/>
          </p:cNvSpPr>
          <p:nvPr>
            <p:ph sz="half" idx="2"/>
          </p:nvPr>
        </p:nvSpPr>
        <p:spPr>
          <a:xfrm>
            <a:off x="438550" y="1870265"/>
            <a:ext cx="4040188" cy="3951288"/>
          </a:xfrm>
        </p:spPr>
        <p:txBody>
          <a:bodyPr>
            <a:normAutofit/>
          </a:bodyPr>
          <a:lstStyle/>
          <a:p>
            <a:r>
              <a:rPr lang="en-US" sz="2000" dirty="0" smtClean="0"/>
              <a:t>In spite of the progress of public health work the medical schools have too generally neglected or slighted the preventive side of medicine.  This has had an unfortunate result.  The average physician fails to see as clearly as he should that he is a vital part of the public health organization, that he is expected to discover and to report communicable diseases, to instruct his patients, to support the local authorities, to help create sound public opinion.</a:t>
            </a:r>
            <a:r>
              <a:rPr lang="en-US" sz="2000" baseline="30000" dirty="0" smtClean="0"/>
              <a:t> </a:t>
            </a:r>
            <a:endParaRPr lang="en-US" sz="2000" dirty="0"/>
          </a:p>
        </p:txBody>
      </p:sp>
      <p:sp>
        <p:nvSpPr>
          <p:cNvPr id="13" name="Text Placeholder 12"/>
          <p:cNvSpPr>
            <a:spLocks noGrp="1"/>
          </p:cNvSpPr>
          <p:nvPr>
            <p:ph type="body" sz="quarter" idx="3"/>
          </p:nvPr>
        </p:nvSpPr>
        <p:spPr>
          <a:xfrm>
            <a:off x="5075147" y="5777587"/>
            <a:ext cx="4032913" cy="239096"/>
          </a:xfrm>
        </p:spPr>
        <p:txBody>
          <a:bodyPr>
            <a:normAutofit/>
          </a:bodyPr>
          <a:lstStyle/>
          <a:p>
            <a:r>
              <a:rPr lang="en-US" sz="1400" b="0" i="1" dirty="0" smtClean="0"/>
              <a:t>--1875-Theodore </a:t>
            </a:r>
            <a:r>
              <a:rPr lang="en-US" sz="1400" b="0" i="1" dirty="0" err="1" smtClean="0"/>
              <a:t>Billroth</a:t>
            </a:r>
            <a:endParaRPr lang="en-US" sz="1400" b="0" i="1" dirty="0" smtClean="0"/>
          </a:p>
        </p:txBody>
      </p:sp>
      <p:sp>
        <p:nvSpPr>
          <p:cNvPr id="14" name="Content Placeholder 13"/>
          <p:cNvSpPr>
            <a:spLocks noGrp="1"/>
          </p:cNvSpPr>
          <p:nvPr>
            <p:ph sz="quarter" idx="4"/>
          </p:nvPr>
        </p:nvSpPr>
        <p:spPr>
          <a:xfrm>
            <a:off x="4562831" y="1866623"/>
            <a:ext cx="4041775" cy="3951288"/>
          </a:xfrm>
        </p:spPr>
        <p:txBody>
          <a:bodyPr>
            <a:normAutofit/>
          </a:bodyPr>
          <a:lstStyle/>
          <a:p>
            <a:r>
              <a:rPr lang="en-US" sz="2000" dirty="0" smtClean="0"/>
              <a:t>…The physician, as one of the most important members of the community, is expected not only to help in cases of individual sickness, but in community diseases as well.  He is even expected to do his part in curing the stupidity and indifference of humanity…The fanatical champions of public health are fighting for a goal that is too high for my myopic vision.  I can admire the struggle, but I cannot become interested in it.</a:t>
            </a:r>
          </a:p>
          <a:p>
            <a:endParaRPr lang="en-US" dirty="0"/>
          </a:p>
        </p:txBody>
      </p:sp>
      <p:sp>
        <p:nvSpPr>
          <p:cNvPr id="6" name="TextBox 5"/>
          <p:cNvSpPr txBox="1"/>
          <p:nvPr/>
        </p:nvSpPr>
        <p:spPr>
          <a:xfrm>
            <a:off x="383371" y="287552"/>
            <a:ext cx="8434165" cy="1323439"/>
          </a:xfrm>
          <a:prstGeom prst="rect">
            <a:avLst/>
          </a:prstGeom>
          <a:noFill/>
        </p:spPr>
        <p:txBody>
          <a:bodyPr wrap="square" rtlCol="0">
            <a:spAutoFit/>
          </a:bodyPr>
          <a:lstStyle/>
          <a:p>
            <a:pPr algn="ctr"/>
            <a:r>
              <a:rPr lang="en-US" dirty="0" smtClean="0">
                <a:solidFill>
                  <a:srgbClr val="000000"/>
                </a:solidFill>
                <a:latin typeface="+mj-lt"/>
              </a:rPr>
              <a:t>In order to rightly serve their patients’ health, a modern physician’s practice needs to be driven from both the individual patient-perspective and the interdependent community perspective</a:t>
            </a:r>
            <a:endParaRPr lang="en-US" dirty="0">
              <a:solidFill>
                <a:srgbClr val="000000"/>
              </a:solidFill>
              <a:latin typeface="+mj-l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Will Medical Practice Look Like In The Future?</a:t>
            </a:r>
            <a:endParaRPr lang="en-US" dirty="0"/>
          </a:p>
        </p:txBody>
      </p:sp>
      <p:graphicFrame>
        <p:nvGraphicFramePr>
          <p:cNvPr id="4" name="Diagram 3"/>
          <p:cNvGraphicFramePr/>
          <p:nvPr/>
        </p:nvGraphicFramePr>
        <p:xfrm>
          <a:off x="957943" y="1364343"/>
          <a:ext cx="6662057" cy="4096657"/>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1121833" y="1502834"/>
          <a:ext cx="6756240" cy="4663715"/>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Future Physicians: </a:t>
            </a:r>
            <a:br>
              <a:rPr lang="en-US" dirty="0" smtClean="0"/>
            </a:br>
            <a:r>
              <a:rPr lang="en-US" dirty="0" smtClean="0"/>
              <a:t>What Skills Will You Need?</a:t>
            </a:r>
            <a:endParaRPr lang="en-US" dirty="0"/>
          </a:p>
        </p:txBody>
      </p:sp>
      <p:graphicFrame>
        <p:nvGraphicFramePr>
          <p:cNvPr id="9" name="Diagram 8"/>
          <p:cNvGraphicFramePr/>
          <p:nvPr/>
        </p:nvGraphicFramePr>
        <p:xfrm>
          <a:off x="1097765" y="1334475"/>
          <a:ext cx="6995556" cy="5058076"/>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FF"/>
                </a:solidFill>
              </a:rPr>
              <a:t>Sections</a:t>
            </a:r>
            <a:endParaRPr lang="en-US" dirty="0">
              <a:solidFill>
                <a:srgbClr val="FFFFFF"/>
              </a:solidFill>
            </a:endParaRPr>
          </a:p>
        </p:txBody>
      </p:sp>
      <p:sp>
        <p:nvSpPr>
          <p:cNvPr id="3" name="Content Placeholder 2"/>
          <p:cNvSpPr>
            <a:spLocks noGrp="1"/>
          </p:cNvSpPr>
          <p:nvPr>
            <p:ph idx="1"/>
          </p:nvPr>
        </p:nvSpPr>
        <p:spPr>
          <a:xfrm>
            <a:off x="581025" y="1489788"/>
            <a:ext cx="7988300" cy="4767262"/>
          </a:xfrm>
        </p:spPr>
        <p:txBody>
          <a:bodyPr/>
          <a:lstStyle/>
          <a:p>
            <a:pPr>
              <a:buClr>
                <a:schemeClr val="bg1"/>
              </a:buClr>
              <a:buFont typeface="Arial"/>
              <a:buChar char="•"/>
            </a:pPr>
            <a:r>
              <a:rPr lang="en-US" sz="2400" dirty="0" smtClean="0">
                <a:solidFill>
                  <a:srgbClr val="FFFFFF"/>
                </a:solidFill>
              </a:rPr>
              <a:t>What is public health? What is the relationship between medicine and public health?</a:t>
            </a:r>
          </a:p>
          <a:p>
            <a:pPr>
              <a:buClr>
                <a:schemeClr val="bg1"/>
              </a:buClr>
              <a:buFont typeface="Arial"/>
              <a:buChar char="•"/>
            </a:pPr>
            <a:r>
              <a:rPr lang="en-US" sz="2400" dirty="0" smtClean="0">
                <a:solidFill>
                  <a:schemeClr val="bg1"/>
                </a:solidFill>
              </a:rPr>
              <a:t>What determines health?</a:t>
            </a:r>
          </a:p>
          <a:p>
            <a:pPr>
              <a:buClr>
                <a:schemeClr val="bg1"/>
              </a:buClr>
              <a:buFont typeface="Arial"/>
              <a:buChar char="•"/>
            </a:pPr>
            <a:r>
              <a:rPr lang="en-US" sz="2400" dirty="0" smtClean="0">
                <a:solidFill>
                  <a:srgbClr val="FFFFFF"/>
                </a:solidFill>
              </a:rPr>
              <a:t>How is public health important to your training and careers?</a:t>
            </a:r>
          </a:p>
          <a:p>
            <a:pPr>
              <a:buClr>
                <a:schemeClr val="bg1"/>
              </a:buClr>
              <a:buFont typeface="Arial"/>
              <a:buChar char="•"/>
            </a:pPr>
            <a:r>
              <a:rPr lang="en-US" sz="2400" dirty="0" smtClean="0">
                <a:solidFill>
                  <a:srgbClr val="FFFFFF"/>
                </a:solidFill>
              </a:rPr>
              <a:t>What do we know about student perspectives on public health in medical education?</a:t>
            </a:r>
          </a:p>
          <a:p>
            <a:pPr>
              <a:buClr>
                <a:schemeClr val="bg1"/>
              </a:buClr>
              <a:buFont typeface="Arial"/>
              <a:buChar char="•"/>
            </a:pPr>
            <a:r>
              <a:rPr lang="en-US" sz="2400" dirty="0" smtClean="0">
                <a:solidFill>
                  <a:schemeClr val="bg1"/>
                </a:solidFill>
              </a:rPr>
              <a:t>Enhancing public health in  your curriculum and training</a:t>
            </a:r>
          </a:p>
          <a:p>
            <a:pPr>
              <a:buClr>
                <a:schemeClr val="bg1"/>
              </a:buClr>
              <a:buFont typeface="Arial"/>
              <a:buChar char="•"/>
            </a:pPr>
            <a:r>
              <a:rPr lang="en-US" sz="2400" dirty="0" smtClean="0">
                <a:solidFill>
                  <a:schemeClr val="bg1"/>
                </a:solidFill>
              </a:rPr>
              <a:t>Specializing in Public Health and Preventive Medicine</a:t>
            </a:r>
          </a:p>
          <a:p>
            <a:pPr>
              <a:buClr>
                <a:schemeClr val="bg1"/>
              </a:buClr>
              <a:buFont typeface="Arial"/>
              <a:buChar char="•"/>
            </a:pPr>
            <a:r>
              <a:rPr lang="en-US" sz="2400" dirty="0" smtClean="0">
                <a:solidFill>
                  <a:schemeClr val="bg1"/>
                </a:solidFill>
              </a:rPr>
              <a:t>Resources</a:t>
            </a:r>
          </a:p>
          <a:p>
            <a:pPr>
              <a:buClr>
                <a:schemeClr val="bg1"/>
              </a:buClr>
              <a:buFont typeface="Arial"/>
              <a:buChar char="•"/>
            </a:pPr>
            <a:endParaRPr lang="en-US" sz="2400" dirty="0" smtClean="0">
              <a:solidFill>
                <a:srgbClr val="FFFFFF"/>
              </a:solidFill>
            </a:endParaRPr>
          </a:p>
          <a:p>
            <a:pPr>
              <a:buClr>
                <a:schemeClr val="bg1"/>
              </a:buClr>
              <a:buFont typeface="Arial"/>
              <a:buChar char="•"/>
            </a:pPr>
            <a:endParaRPr lang="en-US" sz="2400" dirty="0" smtClean="0">
              <a:solidFill>
                <a:srgbClr val="FFFFFF"/>
              </a:solidFill>
            </a:endParaRPr>
          </a:p>
          <a:p>
            <a:pPr>
              <a:buClr>
                <a:schemeClr val="bg1"/>
              </a:buClr>
              <a:buFont typeface="Arial"/>
              <a:buChar char="•"/>
            </a:pPr>
            <a:endParaRPr lang="en-US" sz="2400" dirty="0" smtClean="0">
              <a:solidFill>
                <a:srgbClr val="FFFFFF"/>
              </a:solidFill>
            </a:endParaRPr>
          </a:p>
          <a:p>
            <a:pPr>
              <a:buClr>
                <a:schemeClr val="bg1"/>
              </a:buClr>
              <a:buFont typeface="Arial"/>
              <a:buChar char="•"/>
            </a:pPr>
            <a:endParaRPr lang="en-US" sz="2400" dirty="0" smtClean="0"/>
          </a:p>
          <a:p>
            <a:pPr>
              <a:buClr>
                <a:schemeClr val="bg1"/>
              </a:buClr>
              <a:buFont typeface="Arial"/>
              <a:buChar char="•"/>
            </a:pPr>
            <a:endParaRPr lang="en-US" sz="24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362" y="3429911"/>
            <a:ext cx="8461894" cy="620712"/>
          </a:xfrm>
        </p:spPr>
        <p:txBody>
          <a:bodyPr/>
          <a:lstStyle/>
          <a:p>
            <a:pPr algn="ctr"/>
            <a:r>
              <a:rPr lang="en-US" dirty="0" smtClean="0">
                <a:solidFill>
                  <a:srgbClr val="FFFFFF"/>
                </a:solidFill>
              </a:rPr>
              <a:t>What do we know about student perspectives on public health in medical education?</a:t>
            </a:r>
            <a:endParaRPr lang="en-US" dirty="0">
              <a:solidFill>
                <a:srgbClr val="FFFFFF"/>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Canadian Medical Students’ Perceptions of Public Health Education in the Undergraduate Medical Curriculum</a:t>
            </a:r>
            <a:endParaRPr lang="en-US" sz="2800" dirty="0"/>
          </a:p>
        </p:txBody>
      </p:sp>
      <p:sp>
        <p:nvSpPr>
          <p:cNvPr id="3" name="Content Placeholder 2"/>
          <p:cNvSpPr>
            <a:spLocks noGrp="1"/>
          </p:cNvSpPr>
          <p:nvPr>
            <p:ph idx="1"/>
          </p:nvPr>
        </p:nvSpPr>
        <p:spPr>
          <a:xfrm>
            <a:off x="581025" y="1610309"/>
            <a:ext cx="7988300" cy="4767262"/>
          </a:xfrm>
        </p:spPr>
        <p:txBody>
          <a:bodyPr>
            <a:normAutofit/>
          </a:bodyPr>
          <a:lstStyle/>
          <a:p>
            <a:r>
              <a:rPr lang="en-US" sz="2000" dirty="0" smtClean="0"/>
              <a:t>Major Themes:</a:t>
            </a:r>
          </a:p>
          <a:p>
            <a:pPr lvl="1"/>
            <a:r>
              <a:rPr lang="en-US" sz="2000" dirty="0" smtClean="0"/>
              <a:t>Poor educational experiences in public health courses</a:t>
            </a:r>
          </a:p>
          <a:p>
            <a:pPr lvl="1"/>
            <a:r>
              <a:rPr lang="en-US" sz="2000" dirty="0" smtClean="0"/>
              <a:t>Lack of positive role models, especially exposure to community medicine specialists</a:t>
            </a:r>
          </a:p>
          <a:p>
            <a:pPr lvl="1"/>
            <a:r>
              <a:rPr lang="en-US" sz="2000" dirty="0" smtClean="0"/>
              <a:t>Emphasis on statistics and epidemiology</a:t>
            </a:r>
          </a:p>
          <a:p>
            <a:pPr lvl="1"/>
            <a:r>
              <a:rPr lang="en-US" sz="2000" dirty="0" smtClean="0"/>
              <a:t>Negative attitudes toward public health topics</a:t>
            </a:r>
          </a:p>
          <a:p>
            <a:r>
              <a:rPr lang="en-US" sz="2000" dirty="0" smtClean="0"/>
              <a:t>Conclusions:</a:t>
            </a:r>
          </a:p>
          <a:p>
            <a:pPr lvl="1"/>
            <a:r>
              <a:rPr lang="en-US" sz="2000" dirty="0" smtClean="0"/>
              <a:t>Students disillusioned, disengaged, and disappointed with the public health curriculum currently provided.</a:t>
            </a:r>
          </a:p>
          <a:p>
            <a:pPr lvl="1"/>
            <a:r>
              <a:rPr lang="en-US" sz="2000" dirty="0" smtClean="0"/>
              <a:t>Many students prefer a curriculum that is more challenging, has more applied field experience and exposure to public health physician role models</a:t>
            </a:r>
          </a:p>
          <a:p>
            <a:pPr lvl="1">
              <a:buNone/>
            </a:pPr>
            <a:endParaRPr lang="en-US" sz="2000" dirty="0" smtClean="0"/>
          </a:p>
          <a:p>
            <a:pPr lvl="1">
              <a:buNone/>
            </a:pPr>
            <a:r>
              <a:rPr lang="en-US" sz="1000" dirty="0" smtClean="0"/>
              <a:t>Tyler IV, Hau M, Buxton JA, Elliott LF, Harvey BJ, Hockin JC, et al. Canadian medical students’ perceptions of public health education in the undergraduate medical curriculum. </a:t>
            </a:r>
            <a:r>
              <a:rPr lang="en-US" sz="1000" i="1" dirty="0" smtClean="0"/>
              <a:t>Acad Med</a:t>
            </a:r>
            <a:r>
              <a:rPr lang="en-US" sz="1000" dirty="0" smtClean="0"/>
              <a:t>. 2009; 84(9): 1307-1312.</a:t>
            </a:r>
            <a:endParaRPr lang="en-US" sz="1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Ineffective public health learning experiences included: </a:t>
            </a:r>
          </a:p>
          <a:p>
            <a:pPr lvl="1"/>
            <a:r>
              <a:rPr lang="en-US" dirty="0" smtClean="0"/>
              <a:t>A focus on epidemiology and statistics</a:t>
            </a:r>
          </a:p>
          <a:p>
            <a:pPr lvl="1"/>
            <a:r>
              <a:rPr lang="en-US" dirty="0" smtClean="0"/>
              <a:t>Didactic lectures and PowerPoint presentations in general</a:t>
            </a:r>
          </a:p>
          <a:p>
            <a:pPr lvl="1"/>
            <a:r>
              <a:rPr lang="en-US" dirty="0" smtClean="0"/>
              <a:t>Health policy content (considered boring, or irrelevant)</a:t>
            </a:r>
          </a:p>
          <a:p>
            <a:pPr lvl="1"/>
            <a:r>
              <a:rPr lang="en-US" dirty="0" smtClean="0"/>
              <a:t>Information presented with no context, too much theory.  </a:t>
            </a:r>
          </a:p>
        </p:txBody>
      </p:sp>
      <p:sp>
        <p:nvSpPr>
          <p:cNvPr id="4" name="Title 1"/>
          <p:cNvSpPr>
            <a:spLocks noGrp="1"/>
          </p:cNvSpPr>
          <p:nvPr>
            <p:ph type="title"/>
          </p:nvPr>
        </p:nvSpPr>
        <p:spPr/>
        <p:txBody>
          <a:bodyPr>
            <a:normAutofit fontScale="90000"/>
          </a:bodyPr>
          <a:lstStyle/>
          <a:p>
            <a:pPr algn="ctr"/>
            <a:r>
              <a:rPr lang="en-US" dirty="0" smtClean="0"/>
              <a:t>Informal Needs Assessment (2008)</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Informal Needs Assessment</a:t>
            </a:r>
            <a:endParaRPr lang="en-US" dirty="0"/>
          </a:p>
        </p:txBody>
      </p:sp>
      <p:sp>
        <p:nvSpPr>
          <p:cNvPr id="3" name="Content Placeholder 2"/>
          <p:cNvSpPr>
            <a:spLocks noGrp="1"/>
          </p:cNvSpPr>
          <p:nvPr>
            <p:ph idx="1"/>
          </p:nvPr>
        </p:nvSpPr>
        <p:spPr>
          <a:xfrm>
            <a:off x="581025" y="1401762"/>
            <a:ext cx="7988300" cy="5076881"/>
          </a:xfrm>
        </p:spPr>
        <p:txBody>
          <a:bodyPr anchor="t" anchorCtr="1">
            <a:normAutofit fontScale="92500" lnSpcReduction="20000"/>
          </a:bodyPr>
          <a:lstStyle/>
          <a:p>
            <a:r>
              <a:rPr lang="en-US" dirty="0" smtClean="0"/>
              <a:t>Public health learning experiences that students found most effective involved</a:t>
            </a:r>
          </a:p>
          <a:p>
            <a:pPr lvl="1">
              <a:buFont typeface="Arial" pitchFamily="34" charset="0"/>
              <a:buChar char="•"/>
            </a:pPr>
            <a:r>
              <a:rPr lang="en-US" dirty="0" smtClean="0"/>
              <a:t> </a:t>
            </a:r>
            <a:r>
              <a:rPr lang="en-US" i="1" dirty="0" smtClean="0"/>
              <a:t>Experiential</a:t>
            </a:r>
            <a:r>
              <a:rPr lang="en-US" dirty="0" smtClean="0"/>
              <a:t> learning opportunities</a:t>
            </a:r>
          </a:p>
          <a:p>
            <a:pPr lvl="2">
              <a:buFont typeface="Arial" pitchFamily="34" charset="0"/>
              <a:buChar char="•"/>
            </a:pPr>
            <a:r>
              <a:rPr lang="en-US" dirty="0" smtClean="0"/>
              <a:t>developing community interventions</a:t>
            </a:r>
          </a:p>
          <a:p>
            <a:pPr lvl="2">
              <a:buFont typeface="Arial" pitchFamily="34" charset="0"/>
              <a:buChar char="•"/>
            </a:pPr>
            <a:r>
              <a:rPr lang="en-US" dirty="0" smtClean="0"/>
              <a:t>lobbying </a:t>
            </a:r>
          </a:p>
          <a:p>
            <a:pPr lvl="2">
              <a:buFont typeface="Arial" pitchFamily="34" charset="0"/>
              <a:buChar char="•"/>
            </a:pPr>
            <a:r>
              <a:rPr lang="en-US" dirty="0" smtClean="0"/>
              <a:t>field trips</a:t>
            </a:r>
          </a:p>
          <a:p>
            <a:pPr lvl="2">
              <a:buFont typeface="Arial" pitchFamily="34" charset="0"/>
              <a:buChar char="•"/>
            </a:pPr>
            <a:r>
              <a:rPr lang="en-US" dirty="0" smtClean="0"/>
              <a:t>study abroad</a:t>
            </a:r>
          </a:p>
          <a:p>
            <a:pPr lvl="2">
              <a:buFont typeface="Arial" pitchFamily="34" charset="0"/>
              <a:buChar char="•"/>
            </a:pPr>
            <a:r>
              <a:rPr lang="en-US" dirty="0" smtClean="0"/>
              <a:t>research projects</a:t>
            </a:r>
          </a:p>
          <a:p>
            <a:pPr lvl="2">
              <a:buFont typeface="Arial" pitchFamily="34" charset="0"/>
              <a:buChar char="•"/>
            </a:pPr>
            <a:r>
              <a:rPr lang="en-US" dirty="0" smtClean="0"/>
              <a:t>volunteer and community service work</a:t>
            </a:r>
          </a:p>
          <a:p>
            <a:pPr lvl="2">
              <a:buFont typeface="Arial" pitchFamily="34" charset="0"/>
              <a:buChar char="•"/>
            </a:pPr>
            <a:r>
              <a:rPr lang="en-US" dirty="0" smtClean="0"/>
              <a:t>Internships</a:t>
            </a:r>
          </a:p>
          <a:p>
            <a:pPr lvl="2">
              <a:buFont typeface="Arial" pitchFamily="34" charset="0"/>
              <a:buChar char="•"/>
            </a:pPr>
            <a:r>
              <a:rPr lang="en-US" dirty="0" smtClean="0"/>
              <a:t>shadowing doctors</a:t>
            </a:r>
          </a:p>
          <a:p>
            <a:pPr lvl="1">
              <a:buFont typeface="Arial" pitchFamily="34" charset="0"/>
              <a:buChar char="•"/>
            </a:pPr>
            <a:r>
              <a:rPr lang="en-US" dirty="0" smtClean="0"/>
              <a:t>Lectures given by individuals recognized as knowledgeable/influential/expert in the areas of preventive medicine and public health</a:t>
            </a:r>
          </a:p>
          <a:p>
            <a:pPr>
              <a:buFont typeface="Arial" pitchFamily="34" charset="0"/>
              <a:buChar char="•"/>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p:txBody>
          <a:bodyPr>
            <a:normAutofit fontScale="90000"/>
          </a:bodyPr>
          <a:lstStyle/>
          <a:p>
            <a:pPr algn="ctr"/>
            <a:r>
              <a:rPr lang="en-US" sz="4000" dirty="0" smtClean="0"/>
              <a:t>Graduation Questionnaire: </a:t>
            </a:r>
            <a:r>
              <a:rPr lang="en-US" sz="2800" dirty="0" smtClean="0"/>
              <a:t/>
            </a:r>
            <a:br>
              <a:rPr lang="en-US" sz="2800" dirty="0" smtClean="0"/>
            </a:br>
            <a:r>
              <a:rPr lang="en-US" sz="2800" dirty="0" smtClean="0"/>
              <a:t>Time devoted to instruction </a:t>
            </a:r>
            <a:br>
              <a:rPr lang="en-US" sz="2800" dirty="0" smtClean="0"/>
            </a:br>
            <a:r>
              <a:rPr lang="en-US" sz="2800" dirty="0" smtClean="0"/>
              <a:t>in public health topics is inadequate</a:t>
            </a:r>
          </a:p>
        </p:txBody>
      </p:sp>
      <p:graphicFrame>
        <p:nvGraphicFramePr>
          <p:cNvPr id="8" name="Object 5"/>
          <p:cNvGraphicFramePr>
            <a:graphicFrameLocks noGrp="1" noChangeAspect="1"/>
          </p:cNvGraphicFramePr>
          <p:nvPr>
            <p:ph idx="1"/>
          </p:nvPr>
        </p:nvGraphicFramePr>
        <p:xfrm>
          <a:off x="333634" y="1399872"/>
          <a:ext cx="8821128" cy="515908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60551" y="2824459"/>
            <a:ext cx="7304088" cy="1187450"/>
          </a:xfrm>
        </p:spPr>
        <p:txBody>
          <a:bodyPr/>
          <a:lstStyle/>
          <a:p>
            <a:pPr algn="ctr"/>
            <a:r>
              <a:rPr lang="en-US" dirty="0" smtClean="0">
                <a:solidFill>
                  <a:schemeClr val="bg1"/>
                </a:solidFill>
              </a:rPr>
              <a:t>Enhancing public health in  your curriculum and training</a:t>
            </a:r>
            <a:endParaRPr lang="en-US" dirty="0">
              <a:solidFill>
                <a:schemeClr val="bg1"/>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525092"/>
            <a:ext cx="8386762" cy="620712"/>
          </a:xfrm>
        </p:spPr>
        <p:txBody>
          <a:bodyPr/>
          <a:lstStyle/>
          <a:p>
            <a:pPr algn="ctr"/>
            <a:r>
              <a:rPr lang="en-US" dirty="0" smtClean="0"/>
              <a:t>How Can You Get Involved?</a:t>
            </a:r>
            <a:endParaRPr lang="en-US" dirty="0"/>
          </a:p>
        </p:txBody>
      </p:sp>
      <p:graphicFrame>
        <p:nvGraphicFramePr>
          <p:cNvPr id="5" name="Diagram 4"/>
          <p:cNvGraphicFramePr/>
          <p:nvPr/>
        </p:nvGraphicFramePr>
        <p:xfrm>
          <a:off x="1000903" y="1086949"/>
          <a:ext cx="7049369" cy="51011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Can You Find a Mentor?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Identify your interests and passions. What inspires you?</a:t>
            </a:r>
          </a:p>
          <a:p>
            <a:r>
              <a:rPr lang="en-US" dirty="0" smtClean="0"/>
              <a:t>Identify your mentoring needs</a:t>
            </a:r>
          </a:p>
          <a:p>
            <a:r>
              <a:rPr lang="en-US" dirty="0" smtClean="0"/>
              <a:t>Identify potential mentors</a:t>
            </a:r>
          </a:p>
          <a:p>
            <a:pPr lvl="1"/>
            <a:r>
              <a:rPr lang="en-US" dirty="0" smtClean="0"/>
              <a:t>Meet with your school’s dean, special interest group  advisor, faculty, and lecturers to identify individuals with similar interests and experience in order to determine fit</a:t>
            </a:r>
          </a:p>
          <a:p>
            <a:r>
              <a:rPr lang="en-US" dirty="0" smtClean="0"/>
              <a:t>Remember your existing network:</a:t>
            </a:r>
          </a:p>
          <a:p>
            <a:pPr lvl="1"/>
            <a:r>
              <a:rPr lang="en-US" dirty="0" smtClean="0"/>
              <a:t>Friends, family, professional</a:t>
            </a:r>
          </a:p>
          <a:p>
            <a:pPr lvl="1"/>
            <a:r>
              <a:rPr lang="en-US" dirty="0" smtClean="0"/>
              <a:t>Utilize social networking sites like Facebook, and Linked In</a:t>
            </a:r>
          </a:p>
          <a:p>
            <a:r>
              <a:rPr lang="en-US" dirty="0" smtClean="0"/>
              <a:t>Consider national mentoring databases:</a:t>
            </a:r>
          </a:p>
          <a:p>
            <a:pPr lvl="1"/>
            <a:r>
              <a:rPr lang="en-US" dirty="0" smtClean="0"/>
              <a:t>National Mentoring Program in Public Health</a:t>
            </a:r>
          </a:p>
          <a:p>
            <a:pPr lvl="2"/>
            <a:r>
              <a:rPr lang="en-US" dirty="0" smtClean="0">
                <a:hlinkClick r:id="rId3"/>
              </a:rPr>
              <a:t>http://www.aphamentoring.org/</a:t>
            </a:r>
            <a:endParaRPr lang="en-US" dirty="0" smtClean="0"/>
          </a:p>
          <a:p>
            <a:pPr lvl="1"/>
            <a:r>
              <a:rPr lang="en-US" dirty="0" smtClean="0"/>
              <a:t>Join ACPM’s student section and find a mentor in preventive medicine:</a:t>
            </a:r>
          </a:p>
          <a:p>
            <a:pPr lvl="2"/>
            <a:r>
              <a:rPr lang="en-US" dirty="0" smtClean="0">
                <a:hlinkClick r:id="rId4"/>
              </a:rPr>
              <a:t>https://www.acpm.org/members/default.cfm</a:t>
            </a: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Want to Learn More?	</a:t>
            </a:r>
            <a:endParaRPr lang="en-US" dirty="0"/>
          </a:p>
        </p:txBody>
      </p:sp>
      <p:sp>
        <p:nvSpPr>
          <p:cNvPr id="3" name="Content Placeholder 2"/>
          <p:cNvSpPr>
            <a:spLocks noGrp="1"/>
          </p:cNvSpPr>
          <p:nvPr>
            <p:ph idx="1"/>
          </p:nvPr>
        </p:nvSpPr>
        <p:spPr/>
        <p:txBody>
          <a:bodyPr>
            <a:normAutofit fontScale="47500" lnSpcReduction="20000"/>
          </a:bodyPr>
          <a:lstStyle/>
          <a:p>
            <a:r>
              <a:rPr lang="en-US" b="1" dirty="0" smtClean="0"/>
              <a:t>National Specialty Societies, Boards, and Related Organizations</a:t>
            </a:r>
            <a:r>
              <a:rPr lang="en-US" dirty="0" smtClean="0"/>
              <a:t> </a:t>
            </a:r>
          </a:p>
          <a:p>
            <a:pPr lvl="1"/>
            <a:r>
              <a:rPr lang="en-US" dirty="0" smtClean="0"/>
              <a:t>American Association of Public Health Physicians</a:t>
            </a:r>
          </a:p>
          <a:p>
            <a:pPr lvl="1"/>
            <a:r>
              <a:rPr lang="en-US" dirty="0" smtClean="0"/>
              <a:t>American College of Occupational and Environmental Medicine (ACOEM)</a:t>
            </a:r>
          </a:p>
          <a:p>
            <a:pPr lvl="2"/>
            <a:r>
              <a:rPr lang="en-US" dirty="0" smtClean="0"/>
              <a:t>Occupational and Environmental Medicine Practice Settings and Career Opportunities </a:t>
            </a:r>
          </a:p>
          <a:p>
            <a:pPr lvl="1"/>
            <a:r>
              <a:rPr lang="en-US" dirty="0" smtClean="0"/>
              <a:t>American Board of Preventive Medicine (ABPM)</a:t>
            </a:r>
          </a:p>
          <a:p>
            <a:pPr lvl="1"/>
            <a:r>
              <a:rPr lang="en-US" dirty="0" smtClean="0"/>
              <a:t>American College of Preventive Medicine (ACPM)</a:t>
            </a:r>
          </a:p>
          <a:p>
            <a:pPr lvl="1"/>
            <a:r>
              <a:rPr lang="en-US" dirty="0" smtClean="0"/>
              <a:t>American Public Health Association  (APHA)</a:t>
            </a:r>
          </a:p>
          <a:p>
            <a:pPr lvl="1"/>
            <a:r>
              <a:rPr lang="en-US" dirty="0" smtClean="0"/>
              <a:t>Association for Prevention Teaching and Research (APTR) </a:t>
            </a:r>
          </a:p>
          <a:p>
            <a:pPr lvl="1"/>
            <a:r>
              <a:rPr lang="en-US" dirty="0" smtClean="0"/>
              <a:t>Aerospace Medical Association  (AsMA)</a:t>
            </a:r>
          </a:p>
          <a:p>
            <a:pPr lvl="1"/>
            <a:r>
              <a:rPr lang="en-US" dirty="0" smtClean="0"/>
              <a:t>National Institute for Occupational Safety and Health (NIOSH)</a:t>
            </a:r>
          </a:p>
          <a:p>
            <a:pPr lvl="1"/>
            <a:r>
              <a:rPr lang="en-US" dirty="0" smtClean="0"/>
              <a:t>Occupational Safety &amp; Health Administration (OSHA)</a:t>
            </a:r>
          </a:p>
          <a:p>
            <a:pPr lvl="1"/>
            <a:r>
              <a:rPr lang="en-US" dirty="0" smtClean="0"/>
              <a:t>The Association of Prevention Teaching and Research (APTR)</a:t>
            </a:r>
          </a:p>
          <a:p>
            <a:r>
              <a:rPr lang="en-US" b="1" dirty="0" smtClean="0"/>
              <a:t>Journals, Newsletters and Publications</a:t>
            </a:r>
            <a:endParaRPr lang="en-US" dirty="0" smtClean="0"/>
          </a:p>
          <a:p>
            <a:pPr lvl="1"/>
            <a:r>
              <a:rPr lang="en-US" dirty="0" smtClean="0"/>
              <a:t>American Journal of Industrial Medicine  (AJPM)</a:t>
            </a:r>
          </a:p>
          <a:p>
            <a:pPr lvl="1"/>
            <a:r>
              <a:rPr lang="en-US" dirty="0" smtClean="0"/>
              <a:t>American Journal of Preventive Medicine (American College of Preventive Medicine and the Association for Prevention Teaching and Research)</a:t>
            </a:r>
          </a:p>
          <a:p>
            <a:pPr lvl="1"/>
            <a:r>
              <a:rPr lang="en-US" dirty="0" smtClean="0"/>
              <a:t>American Journal of Public Health (American Public Health Association) </a:t>
            </a:r>
          </a:p>
          <a:p>
            <a:pPr lvl="1"/>
            <a:r>
              <a:rPr lang="en-US" dirty="0" smtClean="0"/>
              <a:t>The Nations Health Newspaper (American Public Health Association)</a:t>
            </a:r>
          </a:p>
          <a:p>
            <a:pPr lvl="1"/>
            <a:r>
              <a:rPr lang="en-US" dirty="0" smtClean="0"/>
              <a:t>Journal Of Occupational and Environmental Medicine (American College of Occupational and Environmental Medicine) </a:t>
            </a:r>
          </a:p>
          <a:p>
            <a:pPr lvl="1"/>
            <a:r>
              <a:rPr lang="en-US" dirty="0" smtClean="0"/>
              <a:t>NIOSH eNews [National Institute for Occupational Safety and Health (NIOSH)] </a:t>
            </a:r>
          </a:p>
          <a:p>
            <a:pPr lvl="1"/>
            <a:r>
              <a:rPr lang="en-US" dirty="0" smtClean="0"/>
              <a:t>Preventive Medicine: An International Journal Devoted to Practice and Theory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73125" y="2811885"/>
            <a:ext cx="7304088" cy="1187450"/>
          </a:xfrm>
        </p:spPr>
        <p:txBody>
          <a:bodyPr/>
          <a:lstStyle/>
          <a:p>
            <a:pPr algn="ctr"/>
            <a:r>
              <a:rPr lang="en-US" dirty="0" smtClean="0">
                <a:solidFill>
                  <a:schemeClr val="bg1"/>
                </a:solidFill>
              </a:rPr>
              <a:t>Specializing in public health and preventive medicine</a:t>
            </a:r>
            <a:endParaRPr lang="en-US" dirty="0">
              <a:solidFill>
                <a:schemeClr val="bg1"/>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Did You Choose Medicine Because You Wanted To…</a:t>
            </a:r>
            <a:endParaRPr lang="en-US" dirty="0"/>
          </a:p>
        </p:txBody>
      </p:sp>
      <p:sp>
        <p:nvSpPr>
          <p:cNvPr id="3" name="Content Placeholder 2"/>
          <p:cNvSpPr>
            <a:spLocks noGrp="1"/>
          </p:cNvSpPr>
          <p:nvPr>
            <p:ph idx="1"/>
          </p:nvPr>
        </p:nvSpPr>
        <p:spPr/>
        <p:txBody>
          <a:bodyPr/>
          <a:lstStyle/>
          <a:p>
            <a:r>
              <a:rPr lang="en-US" dirty="0" smtClean="0"/>
              <a:t>Make a difference?</a:t>
            </a:r>
          </a:p>
          <a:p>
            <a:r>
              <a:rPr lang="en-US" dirty="0" smtClean="0"/>
              <a:t>Address society’s health needs?</a:t>
            </a:r>
          </a:p>
          <a:p>
            <a:r>
              <a:rPr lang="en-US" dirty="0" smtClean="0"/>
              <a:t>Help improve quality of life?</a:t>
            </a:r>
          </a:p>
          <a:p>
            <a:r>
              <a:rPr lang="en-US" dirty="0" smtClean="0"/>
              <a:t>Apply science to challenging problems?</a:t>
            </a:r>
          </a:p>
          <a:p>
            <a:r>
              <a:rPr lang="en-US" dirty="0" smtClean="0"/>
              <a:t>Pursue opportunities for leadership?</a:t>
            </a:r>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Consider an MPH or </a:t>
            </a:r>
            <a:br>
              <a:rPr lang="en-US" dirty="0" smtClean="0"/>
            </a:br>
            <a:r>
              <a:rPr lang="en-US" dirty="0" smtClean="0"/>
              <a:t>a Preventive Medicine Residency</a:t>
            </a:r>
            <a:endParaRPr lang="en-US" dirty="0"/>
          </a:p>
        </p:txBody>
      </p:sp>
      <p:graphicFrame>
        <p:nvGraphicFramePr>
          <p:cNvPr id="4" name="Content Placeholder 3"/>
          <p:cNvGraphicFramePr>
            <a:graphicFrameLocks noGrp="1"/>
          </p:cNvGraphicFramePr>
          <p:nvPr>
            <p:ph idx="1"/>
          </p:nvPr>
        </p:nvGraphicFramePr>
        <p:xfrm>
          <a:off x="581025" y="1401763"/>
          <a:ext cx="7988300" cy="476726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96686" y="6270172"/>
            <a:ext cx="7199086" cy="253916"/>
          </a:xfrm>
          <a:prstGeom prst="rect">
            <a:avLst/>
          </a:prstGeom>
          <a:noFill/>
        </p:spPr>
        <p:txBody>
          <a:bodyPr wrap="square" rtlCol="0">
            <a:spAutoFit/>
          </a:bodyPr>
          <a:lstStyle/>
          <a:p>
            <a:r>
              <a:rPr lang="en-US" sz="1000" b="0" dirty="0" smtClean="0">
                <a:solidFill>
                  <a:schemeClr val="tx1"/>
                </a:solidFill>
              </a:rPr>
              <a:t>Adapted from: </a:t>
            </a:r>
            <a:r>
              <a:rPr lang="en-US" sz="1000" b="0" dirty="0" smtClean="0">
                <a:solidFill>
                  <a:srgbClr val="4E8542"/>
                </a:solidFill>
              </a:rPr>
              <a:t>http://www.amsa.org/AMSA/Homepage/About/Committees/CEH/MDMPHGUIDE.aspx </a:t>
            </a:r>
            <a:endParaRPr lang="en-US" sz="1000" b="0" dirty="0">
              <a:solidFill>
                <a:srgbClr val="4E8542"/>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354004"/>
            <a:ext cx="8386762" cy="620712"/>
          </a:xfrm>
        </p:spPr>
        <p:txBody>
          <a:bodyPr>
            <a:normAutofit/>
          </a:bodyPr>
          <a:lstStyle/>
          <a:p>
            <a:pPr algn="ctr"/>
            <a:r>
              <a:rPr lang="en-US" dirty="0" smtClean="0"/>
              <a:t>What Kinds of Jobs Exist?</a:t>
            </a:r>
            <a:endParaRPr lang="en-US" dirty="0"/>
          </a:p>
        </p:txBody>
      </p:sp>
      <p:graphicFrame>
        <p:nvGraphicFramePr>
          <p:cNvPr id="4" name="Diagram 3"/>
          <p:cNvGraphicFramePr/>
          <p:nvPr/>
        </p:nvGraphicFramePr>
        <p:xfrm>
          <a:off x="936329" y="1054663"/>
          <a:ext cx="6995564" cy="5111887"/>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69914" y="611188"/>
            <a:ext cx="8018478" cy="620712"/>
          </a:xfrm>
        </p:spPr>
        <p:txBody>
          <a:bodyPr>
            <a:normAutofit/>
          </a:bodyPr>
          <a:lstStyle/>
          <a:p>
            <a:pPr algn="ctr"/>
            <a:r>
              <a:rPr lang="en-US" dirty="0" smtClean="0"/>
              <a:t>Where Can You Work?</a:t>
            </a:r>
            <a:endParaRPr lang="en-US" dirty="0"/>
          </a:p>
        </p:txBody>
      </p:sp>
      <p:graphicFrame>
        <p:nvGraphicFramePr>
          <p:cNvPr id="4" name="Diagram 3"/>
          <p:cNvGraphicFramePr/>
          <p:nvPr/>
        </p:nvGraphicFramePr>
        <p:xfrm>
          <a:off x="1323778" y="1431328"/>
          <a:ext cx="6618872" cy="467065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FF"/>
                </a:solidFill>
              </a:rPr>
              <a:t>Resources</a:t>
            </a:r>
            <a:endParaRPr lang="en-US" dirty="0">
              <a:solidFill>
                <a:srgbClr val="FFFFFF"/>
              </a:solidFill>
            </a:endParaRPr>
          </a:p>
        </p:txBody>
      </p:sp>
      <p:sp>
        <p:nvSpPr>
          <p:cNvPr id="3" name="Content Placeholder 2"/>
          <p:cNvSpPr>
            <a:spLocks noGrp="1"/>
          </p:cNvSpPr>
          <p:nvPr>
            <p:ph idx="1"/>
          </p:nvPr>
        </p:nvSpPr>
        <p:spPr/>
        <p:txBody>
          <a:bodyPr/>
          <a:lstStyle/>
          <a:p>
            <a:pPr marL="514350" indent="-514350">
              <a:buClrTx/>
              <a:buFont typeface="+mj-lt"/>
              <a:buAutoNum type="arabicPeriod"/>
            </a:pPr>
            <a:r>
              <a:rPr lang="en-US" sz="2500" dirty="0" smtClean="0">
                <a:solidFill>
                  <a:srgbClr val="FFFFFF"/>
                </a:solidFill>
              </a:rPr>
              <a:t>The Regional Medicine Public Health Education Centers (RMPHEC)</a:t>
            </a:r>
          </a:p>
          <a:p>
            <a:pPr marL="514350" indent="-514350">
              <a:buClrTx/>
              <a:buFont typeface="+mj-lt"/>
              <a:buAutoNum type="arabicPeriod"/>
            </a:pPr>
            <a:r>
              <a:rPr lang="en-US" sz="2500" dirty="0" smtClean="0">
                <a:solidFill>
                  <a:srgbClr val="FFFFFF"/>
                </a:solidFill>
              </a:rPr>
              <a:t>RMPHEC Population Health Competencies for Medical Students</a:t>
            </a:r>
          </a:p>
          <a:p>
            <a:pPr marL="514350" indent="-514350">
              <a:buClrTx/>
              <a:buFont typeface="+mj-lt"/>
              <a:buAutoNum type="arabicPeriod"/>
            </a:pPr>
            <a:r>
              <a:rPr lang="en-US" sz="2500" dirty="0" smtClean="0">
                <a:solidFill>
                  <a:srgbClr val="FFFFFF"/>
                </a:solidFill>
              </a:rPr>
              <a:t>LCME Standards for Accreditation</a:t>
            </a:r>
          </a:p>
          <a:p>
            <a:pPr marL="514350" indent="-514350">
              <a:buClrTx/>
              <a:buFont typeface="+mj-lt"/>
              <a:buAutoNum type="arabicPeriod"/>
            </a:pPr>
            <a:r>
              <a:rPr lang="en-US" sz="2500" dirty="0" smtClean="0">
                <a:solidFill>
                  <a:srgbClr val="FFFFFF"/>
                </a:solidFill>
              </a:rPr>
              <a:t>Patients and Populations: Public Health in Medical Education Conference</a:t>
            </a:r>
          </a:p>
          <a:p>
            <a:pPr marL="514350" indent="-514350">
              <a:buClrTx/>
              <a:buFont typeface="+mj-lt"/>
              <a:buAutoNum type="arabicPeriod"/>
            </a:pPr>
            <a:r>
              <a:rPr lang="en-US" sz="2500" dirty="0" smtClean="0">
                <a:solidFill>
                  <a:srgbClr val="FFFFFF"/>
                </a:solidFill>
              </a:rPr>
              <a:t>Patients and Populations: Public Health in Medical Education, American Journal of Preventive Medicine (AJPM) Supplement </a:t>
            </a:r>
          </a:p>
          <a:p>
            <a:pPr marL="514350" indent="-514350">
              <a:buClrTx/>
              <a:buFont typeface="+mj-lt"/>
              <a:buAutoNum type="arabicPeriod"/>
            </a:pPr>
            <a:endParaRPr lang="en-US" sz="2500" dirty="0" smtClean="0">
              <a:solidFill>
                <a:srgbClr val="FFFFFF"/>
              </a:solidFill>
            </a:endParaRPr>
          </a:p>
          <a:p>
            <a:pPr marL="514350" indent="-514350">
              <a:buClrTx/>
              <a:buFont typeface="+mj-lt"/>
              <a:buAutoNum type="arabicPeriod"/>
            </a:pPr>
            <a:endParaRPr lang="en-US" sz="2500" dirty="0">
              <a:solidFill>
                <a:srgbClr val="FFFFFF"/>
              </a:solidFill>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rmphec.tiff"/>
          <p:cNvPicPr>
            <a:picLocks noChangeAspect="1"/>
          </p:cNvPicPr>
          <p:nvPr/>
        </p:nvPicPr>
        <p:blipFill>
          <a:blip r:embed="rId3" cstate="print"/>
          <a:stretch>
            <a:fillRect/>
          </a:stretch>
        </p:blipFill>
        <p:spPr>
          <a:xfrm>
            <a:off x="1981199" y="533400"/>
            <a:ext cx="4933951" cy="5544995"/>
          </a:xfrm>
          <a:prstGeom prst="rect">
            <a:avLst/>
          </a:prstGeom>
        </p:spPr>
      </p:pic>
      <p:sp>
        <p:nvSpPr>
          <p:cNvPr id="5" name="TextBox 4"/>
          <p:cNvSpPr txBox="1"/>
          <p:nvPr/>
        </p:nvSpPr>
        <p:spPr>
          <a:xfrm>
            <a:off x="2357385" y="142857"/>
            <a:ext cx="4186237" cy="400110"/>
          </a:xfrm>
          <a:prstGeom prst="rect">
            <a:avLst/>
          </a:prstGeom>
          <a:noFill/>
        </p:spPr>
        <p:txBody>
          <a:bodyPr wrap="square" rtlCol="0">
            <a:spAutoFit/>
          </a:bodyPr>
          <a:lstStyle/>
          <a:p>
            <a:r>
              <a:rPr lang="en-US" dirty="0" smtClean="0">
                <a:solidFill>
                  <a:schemeClr val="tx1"/>
                </a:solidFill>
              </a:rPr>
              <a:t>RMPHEC/RMPHEC-GME Centers</a:t>
            </a:r>
            <a:endParaRPr lang="en-US" dirty="0">
              <a:solidFill>
                <a:schemeClr val="tx1"/>
              </a:solidFill>
            </a:endParaRPr>
          </a:p>
        </p:txBody>
      </p:sp>
      <p:pic>
        <p:nvPicPr>
          <p:cNvPr id="6" name="Picture 5" descr="pilotschools.tiff"/>
          <p:cNvPicPr>
            <a:picLocks noChangeAspect="1"/>
          </p:cNvPicPr>
          <p:nvPr/>
        </p:nvPicPr>
        <p:blipFill>
          <a:blip r:embed="rId4" cstate="print"/>
          <a:stretch>
            <a:fillRect/>
          </a:stretch>
        </p:blipFill>
        <p:spPr>
          <a:xfrm>
            <a:off x="5062599" y="5757952"/>
            <a:ext cx="1583531" cy="285750"/>
          </a:xfrm>
          <a:prstGeom prst="rect">
            <a:avLst/>
          </a:prstGeom>
        </p:spPr>
      </p:pic>
      <p:sp>
        <p:nvSpPr>
          <p:cNvPr id="7" name="TextBox 6"/>
          <p:cNvSpPr txBox="1"/>
          <p:nvPr/>
        </p:nvSpPr>
        <p:spPr>
          <a:xfrm>
            <a:off x="398208" y="6306455"/>
            <a:ext cx="7845785" cy="246221"/>
          </a:xfrm>
          <a:prstGeom prst="rect">
            <a:avLst/>
          </a:prstGeom>
          <a:noFill/>
        </p:spPr>
        <p:txBody>
          <a:bodyPr wrap="square" rtlCol="0">
            <a:spAutoFit/>
          </a:bodyPr>
          <a:lstStyle/>
          <a:p>
            <a:r>
              <a:rPr lang="en-US" sz="1000" dirty="0" smtClean="0">
                <a:solidFill>
                  <a:schemeClr val="tx1"/>
                </a:solidFill>
              </a:rPr>
              <a:t>For more information about the Regional Medicine-Public Health Information Centers please visit: www.aamc.org/rmphec </a:t>
            </a:r>
            <a:endParaRPr lang="en-US" sz="1000" dirty="0">
              <a:solidFill>
                <a:schemeClr val="tx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a:r>
              <a:rPr lang="en-US" sz="3200" dirty="0" smtClean="0"/>
              <a:t>Specialties Represented by </a:t>
            </a:r>
            <a:br>
              <a:rPr lang="en-US" sz="3200" dirty="0" smtClean="0"/>
            </a:br>
            <a:r>
              <a:rPr lang="en-US" sz="3200" dirty="0" smtClean="0"/>
              <a:t>RMPHEC-GME Sites</a:t>
            </a:r>
          </a:p>
        </p:txBody>
      </p:sp>
      <p:sp>
        <p:nvSpPr>
          <p:cNvPr id="35843" name="Rectangle 3"/>
          <p:cNvSpPr>
            <a:spLocks noGrp="1" noChangeArrowheads="1"/>
          </p:cNvSpPr>
          <p:nvPr>
            <p:ph type="body" idx="1"/>
          </p:nvPr>
        </p:nvSpPr>
        <p:spPr/>
        <p:txBody>
          <a:bodyPr/>
          <a:lstStyle/>
          <a:p>
            <a:pPr marL="0" indent="0">
              <a:lnSpc>
                <a:spcPct val="78000"/>
              </a:lnSpc>
              <a:buFontTx/>
              <a:buChar char="•"/>
            </a:pPr>
            <a:r>
              <a:rPr lang="en-US" dirty="0" smtClean="0"/>
              <a:t>Emergency medicine</a:t>
            </a:r>
          </a:p>
          <a:p>
            <a:pPr marL="0" indent="0">
              <a:lnSpc>
                <a:spcPct val="78000"/>
              </a:lnSpc>
              <a:buFontTx/>
              <a:buChar char="•"/>
            </a:pPr>
            <a:r>
              <a:rPr lang="en-US" dirty="0" smtClean="0"/>
              <a:t>Family medicine</a:t>
            </a:r>
          </a:p>
          <a:p>
            <a:pPr marL="0" indent="0">
              <a:lnSpc>
                <a:spcPct val="78000"/>
              </a:lnSpc>
              <a:buFontTx/>
              <a:buChar char="•"/>
            </a:pPr>
            <a:r>
              <a:rPr lang="en-US" dirty="0" smtClean="0"/>
              <a:t>Internal medicine</a:t>
            </a:r>
          </a:p>
          <a:p>
            <a:pPr marL="0" indent="0">
              <a:lnSpc>
                <a:spcPct val="78000"/>
              </a:lnSpc>
              <a:buFontTx/>
              <a:buChar char="•"/>
            </a:pPr>
            <a:r>
              <a:rPr lang="en-US" dirty="0" smtClean="0"/>
              <a:t>Obstetrics</a:t>
            </a:r>
          </a:p>
          <a:p>
            <a:pPr marL="0" indent="0">
              <a:lnSpc>
                <a:spcPct val="78000"/>
              </a:lnSpc>
              <a:buFontTx/>
              <a:buChar char="•"/>
            </a:pPr>
            <a:r>
              <a:rPr lang="en-US" dirty="0" smtClean="0"/>
              <a:t>Pediatrics</a:t>
            </a:r>
          </a:p>
          <a:p>
            <a:pPr marL="0" indent="0">
              <a:lnSpc>
                <a:spcPct val="78000"/>
              </a:lnSpc>
              <a:buFontTx/>
              <a:buChar char="•"/>
            </a:pPr>
            <a:r>
              <a:rPr lang="en-US" dirty="0" smtClean="0"/>
              <a:t>Preventive medicine</a:t>
            </a:r>
          </a:p>
          <a:p>
            <a:pPr marL="0" indent="0">
              <a:lnSpc>
                <a:spcPct val="78000"/>
              </a:lnSpc>
              <a:buFontTx/>
              <a:buChar char="•"/>
            </a:pPr>
            <a:r>
              <a:rPr lang="en-US" dirty="0" smtClean="0"/>
              <a:t>Psychiatry</a:t>
            </a:r>
          </a:p>
          <a:p>
            <a:pPr marL="0" indent="0">
              <a:lnSpc>
                <a:spcPct val="78000"/>
              </a:lnSpc>
              <a:buFontTx/>
              <a:buChar char="•"/>
            </a:pPr>
            <a:r>
              <a:rPr lang="en-US" dirty="0" smtClean="0"/>
              <a:t>Social medicine</a:t>
            </a:r>
          </a:p>
          <a:p>
            <a:pPr marL="0" indent="0">
              <a:lnSpc>
                <a:spcPct val="78000"/>
              </a:lnSpc>
              <a:buFontTx/>
              <a:buChar char="•"/>
            </a:pPr>
            <a:r>
              <a:rPr lang="en-US" dirty="0" smtClean="0"/>
              <a:t>Surgery</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641444" y="1060046"/>
            <a:ext cx="7874758" cy="5516895"/>
          </a:xfrm>
          <a:prstGeom prst="rect">
            <a:avLst/>
          </a:prstGeom>
        </p:spPr>
        <p:txBody>
          <a:bodyPr wrap="square">
            <a:normAutofit/>
          </a:bodyPr>
          <a:lstStyle/>
          <a:p>
            <a:pPr lvl="0">
              <a:buFont typeface="Arial" pitchFamily="34" charset="0"/>
              <a:buChar char="•"/>
            </a:pPr>
            <a:r>
              <a:rPr lang="en-US" sz="2000" dirty="0" smtClean="0">
                <a:solidFill>
                  <a:schemeClr val="tx1"/>
                </a:solidFill>
              </a:rPr>
              <a:t>Grantee projects</a:t>
            </a:r>
            <a:br>
              <a:rPr lang="en-US" sz="2000" dirty="0" smtClean="0">
                <a:solidFill>
                  <a:schemeClr val="tx1"/>
                </a:solidFill>
              </a:rPr>
            </a:br>
            <a:endParaRPr lang="en-US" sz="2000" dirty="0" smtClean="0">
              <a:solidFill>
                <a:schemeClr val="tx1"/>
              </a:solidFill>
            </a:endParaRPr>
          </a:p>
          <a:p>
            <a:pPr lvl="0"/>
            <a:endParaRPr lang="en-US" dirty="0" smtClean="0">
              <a:solidFill>
                <a:schemeClr val="tx1"/>
              </a:solidFill>
            </a:endParaRPr>
          </a:p>
          <a:p>
            <a:pPr lvl="1"/>
            <a:endParaRPr lang="en-US" dirty="0" smtClean="0">
              <a:solidFill>
                <a:schemeClr val="tx1"/>
              </a:solidFill>
            </a:endParaRPr>
          </a:p>
          <a:p>
            <a:pPr lvl="0">
              <a:buFont typeface="Arial" pitchFamily="34" charset="0"/>
              <a:buChar char="•"/>
            </a:pPr>
            <a:endParaRPr lang="en-US" dirty="0" smtClean="0">
              <a:solidFill>
                <a:schemeClr val="tx1"/>
              </a:solidFill>
            </a:endParaRPr>
          </a:p>
          <a:p>
            <a:pPr lvl="0">
              <a:buFont typeface="Arial" pitchFamily="34" charset="0"/>
              <a:buChar char="•"/>
            </a:pPr>
            <a:endParaRPr lang="en-US" dirty="0" smtClean="0">
              <a:solidFill>
                <a:schemeClr val="tx1"/>
              </a:solidFill>
            </a:endParaRPr>
          </a:p>
          <a:p>
            <a:pPr lvl="0"/>
            <a:endParaRPr lang="en-US" sz="1050" dirty="0" smtClean="0">
              <a:solidFill>
                <a:schemeClr val="tx1"/>
              </a:solidFill>
            </a:endParaRPr>
          </a:p>
          <a:p>
            <a:pPr lvl="0">
              <a:buFont typeface="Arial" pitchFamily="34" charset="0"/>
              <a:buChar char="•"/>
            </a:pPr>
            <a:r>
              <a:rPr lang="en-US" sz="2000" dirty="0" smtClean="0">
                <a:solidFill>
                  <a:schemeClr val="tx1"/>
                </a:solidFill>
                <a:latin typeface="+mn-lt"/>
              </a:rPr>
              <a:t>Grantee collaborations</a:t>
            </a:r>
          </a:p>
          <a:p>
            <a:pPr lvl="1">
              <a:buFont typeface="Wingdings" pitchFamily="2" charset="2"/>
              <a:buChar char="§"/>
            </a:pPr>
            <a:r>
              <a:rPr lang="en-US" sz="1800" dirty="0" smtClean="0">
                <a:solidFill>
                  <a:schemeClr val="tx1"/>
                </a:solidFill>
                <a:latin typeface="+mn-lt"/>
              </a:rPr>
              <a:t>   </a:t>
            </a:r>
            <a:r>
              <a:rPr lang="en-US" sz="1800" b="0" dirty="0" smtClean="0">
                <a:solidFill>
                  <a:schemeClr val="tx1"/>
                </a:solidFill>
                <a:latin typeface="+mn-lt"/>
              </a:rPr>
              <a:t>Medical school population health competencies</a:t>
            </a:r>
          </a:p>
          <a:p>
            <a:pPr lvl="1">
              <a:buFont typeface="Wingdings" pitchFamily="2" charset="2"/>
              <a:buChar char="§"/>
            </a:pPr>
            <a:r>
              <a:rPr lang="en-US" sz="1800" b="0" dirty="0" smtClean="0">
                <a:solidFill>
                  <a:schemeClr val="tx1"/>
                </a:solidFill>
                <a:latin typeface="+mn-lt"/>
              </a:rPr>
              <a:t>   Coordinated response to proposed LCME standards</a:t>
            </a:r>
          </a:p>
          <a:p>
            <a:pPr lvl="1">
              <a:buFont typeface="Wingdings" pitchFamily="2" charset="2"/>
              <a:buChar char="§"/>
            </a:pPr>
            <a:r>
              <a:rPr lang="en-US" sz="1800" b="0" i="1" dirty="0" smtClean="0">
                <a:solidFill>
                  <a:schemeClr val="tx1"/>
                </a:solidFill>
                <a:latin typeface="+mn-lt"/>
              </a:rPr>
              <a:t>   Academic Medicine</a:t>
            </a:r>
            <a:r>
              <a:rPr lang="en-US" sz="1800" b="0" dirty="0" smtClean="0">
                <a:solidFill>
                  <a:schemeClr val="tx1"/>
                </a:solidFill>
                <a:latin typeface="+mn-lt"/>
              </a:rPr>
              <a:t> Flexner Centenary article</a:t>
            </a:r>
          </a:p>
          <a:p>
            <a:pPr lvl="0">
              <a:buFont typeface="Arial" pitchFamily="34" charset="0"/>
              <a:buChar char="•"/>
            </a:pPr>
            <a:r>
              <a:rPr lang="en-US" dirty="0" smtClean="0">
                <a:solidFill>
                  <a:schemeClr val="tx1"/>
                </a:solidFill>
                <a:latin typeface="+mn-lt"/>
              </a:rPr>
              <a:t>Dissemination</a:t>
            </a:r>
          </a:p>
          <a:p>
            <a:pPr lvl="1">
              <a:buFont typeface="Wingdings" pitchFamily="2" charset="2"/>
              <a:buChar char="§"/>
            </a:pPr>
            <a:r>
              <a:rPr lang="en-US" sz="1800" b="0" dirty="0" smtClean="0">
                <a:solidFill>
                  <a:schemeClr val="tx1"/>
                </a:solidFill>
                <a:latin typeface="+mn-lt"/>
              </a:rPr>
              <a:t>   Publications, including April 2008 </a:t>
            </a:r>
            <a:r>
              <a:rPr lang="en-US" sz="1800" b="0" i="1" dirty="0" smtClean="0">
                <a:solidFill>
                  <a:schemeClr val="tx1"/>
                </a:solidFill>
                <a:latin typeface="+mn-lt"/>
              </a:rPr>
              <a:t>Academic Medicine</a:t>
            </a:r>
            <a:r>
              <a:rPr lang="en-US" sz="1800" b="0" dirty="0" smtClean="0">
                <a:solidFill>
                  <a:schemeClr val="tx1"/>
                </a:solidFill>
                <a:latin typeface="+mn-lt"/>
              </a:rPr>
              <a:t> theme issue  on Population Health Education</a:t>
            </a:r>
          </a:p>
          <a:p>
            <a:pPr lvl="1">
              <a:buFont typeface="Wingdings" pitchFamily="2" charset="2"/>
              <a:buChar char="§"/>
            </a:pPr>
            <a:r>
              <a:rPr lang="en-US" sz="1800" b="0" dirty="0" smtClean="0">
                <a:solidFill>
                  <a:schemeClr val="tx1"/>
                </a:solidFill>
                <a:latin typeface="+mn-lt"/>
              </a:rPr>
              <a:t>   September 2010 “Patients and Populations: Public Health in Medical Education” conference</a:t>
            </a:r>
          </a:p>
          <a:p>
            <a:pPr lvl="1">
              <a:buFont typeface="Wingdings" pitchFamily="2" charset="2"/>
              <a:buChar char="§"/>
            </a:pPr>
            <a:r>
              <a:rPr lang="en-US" sz="1800" b="0" dirty="0" smtClean="0">
                <a:solidFill>
                  <a:schemeClr val="tx1"/>
                </a:solidFill>
                <a:latin typeface="+mn-lt"/>
              </a:rPr>
              <a:t>  October 2011 </a:t>
            </a:r>
            <a:r>
              <a:rPr lang="en-US" sz="1800" b="0" i="1" dirty="0" smtClean="0">
                <a:solidFill>
                  <a:schemeClr val="tx1"/>
                </a:solidFill>
                <a:latin typeface="+mn-lt"/>
              </a:rPr>
              <a:t>American Journal of Preventive Medicine</a:t>
            </a:r>
            <a:r>
              <a:rPr lang="en-US" sz="1800" b="0" dirty="0" smtClean="0">
                <a:solidFill>
                  <a:schemeClr val="tx1"/>
                </a:solidFill>
                <a:latin typeface="+mn-lt"/>
              </a:rPr>
              <a:t> supplement based on September 2010 conference. </a:t>
            </a:r>
          </a:p>
          <a:p>
            <a:pPr lvl="0">
              <a:buFont typeface="Arial" pitchFamily="34" charset="0"/>
              <a:buChar char="•"/>
            </a:pPr>
            <a:r>
              <a:rPr lang="en-US" dirty="0" smtClean="0">
                <a:solidFill>
                  <a:schemeClr val="tx1"/>
                </a:solidFill>
                <a:latin typeface="+mn-lt"/>
              </a:rPr>
              <a:t>Evaluation</a:t>
            </a:r>
            <a:endParaRPr lang="en-US" dirty="0">
              <a:solidFill>
                <a:schemeClr val="tx1"/>
              </a:solidFill>
              <a:latin typeface="+mn-lt"/>
            </a:endParaRPr>
          </a:p>
        </p:txBody>
      </p:sp>
      <p:sp>
        <p:nvSpPr>
          <p:cNvPr id="7" name="Rectangle 2"/>
          <p:cNvSpPr>
            <a:spLocks noGrp="1" noChangeArrowheads="1"/>
          </p:cNvSpPr>
          <p:nvPr>
            <p:ph type="title"/>
          </p:nvPr>
        </p:nvSpPr>
        <p:spPr>
          <a:xfrm>
            <a:off x="577850" y="249726"/>
            <a:ext cx="8386763" cy="620712"/>
          </a:xfrm>
        </p:spPr>
        <p:txBody>
          <a:bodyPr>
            <a:normAutofit/>
          </a:bodyPr>
          <a:lstStyle/>
          <a:p>
            <a:pPr algn="ctr"/>
            <a:r>
              <a:rPr lang="en-US" dirty="0" smtClean="0"/>
              <a:t>RMPHEC Activities</a:t>
            </a:r>
          </a:p>
        </p:txBody>
      </p:sp>
      <p:sp>
        <p:nvSpPr>
          <p:cNvPr id="8" name="Content Placeholder 6"/>
          <p:cNvSpPr>
            <a:spLocks noGrp="1"/>
          </p:cNvSpPr>
          <p:nvPr>
            <p:ph sz="half" idx="2"/>
          </p:nvPr>
        </p:nvSpPr>
        <p:spPr>
          <a:xfrm>
            <a:off x="1087280" y="1464928"/>
            <a:ext cx="8077200" cy="1578864"/>
          </a:xfrm>
        </p:spPr>
        <p:txBody>
          <a:bodyPr numCol="2" anchor="t" anchorCtr="0">
            <a:normAutofit lnSpcReduction="10000"/>
          </a:bodyPr>
          <a:lstStyle/>
          <a:p>
            <a:pPr lvl="1">
              <a:buFont typeface="Wingdings" pitchFamily="2" charset="2"/>
              <a:buChar char="§"/>
            </a:pPr>
            <a:r>
              <a:rPr lang="en-US" sz="1800" dirty="0" smtClean="0"/>
              <a:t>Case studies</a:t>
            </a:r>
          </a:p>
          <a:p>
            <a:pPr lvl="1">
              <a:buFont typeface="Wingdings" pitchFamily="2" charset="2"/>
              <a:buChar char="§"/>
            </a:pPr>
            <a:r>
              <a:rPr lang="en-US" sz="1800" dirty="0" smtClean="0"/>
              <a:t>Certificate in public health</a:t>
            </a:r>
          </a:p>
          <a:p>
            <a:pPr lvl="1">
              <a:buFont typeface="Wingdings" pitchFamily="2" charset="2"/>
              <a:buChar char="§"/>
            </a:pPr>
            <a:r>
              <a:rPr lang="en-US" sz="1800" dirty="0" smtClean="0"/>
              <a:t>Pandemic drills</a:t>
            </a:r>
          </a:p>
          <a:p>
            <a:pPr lvl="1">
              <a:buFont typeface="Wingdings" pitchFamily="2" charset="2"/>
              <a:buChar char="§"/>
            </a:pPr>
            <a:r>
              <a:rPr lang="en-US" sz="1800" dirty="0" smtClean="0"/>
              <a:t>Population health rounds</a:t>
            </a:r>
          </a:p>
          <a:p>
            <a:pPr lvl="1">
              <a:buFont typeface="Wingdings" pitchFamily="2" charset="2"/>
              <a:buChar char="§"/>
            </a:pPr>
            <a:r>
              <a:rPr lang="en-US" sz="1800" dirty="0" smtClean="0"/>
              <a:t>Population health projects</a:t>
            </a:r>
          </a:p>
          <a:p>
            <a:pPr lvl="1">
              <a:buFont typeface="Wingdings" pitchFamily="2" charset="2"/>
              <a:buChar char="§"/>
            </a:pPr>
            <a:r>
              <a:rPr lang="en-US" sz="1800" dirty="0" smtClean="0"/>
              <a:t>Public  health conversations</a:t>
            </a:r>
          </a:p>
          <a:p>
            <a:pPr lvl="1">
              <a:buFont typeface="Wingdings" pitchFamily="2" charset="2"/>
              <a:buChar char="§"/>
            </a:pPr>
            <a:r>
              <a:rPr lang="en-US" sz="1800" dirty="0" smtClean="0"/>
              <a:t>Student assessments</a:t>
            </a:r>
          </a:p>
          <a:p>
            <a:pPr lvl="1">
              <a:buFont typeface="Wingdings" pitchFamily="2" charset="2"/>
              <a:buChar char="§"/>
            </a:pPr>
            <a:r>
              <a:rPr lang="en-US" sz="1800" dirty="0" smtClean="0"/>
              <a:t>Student interest groups</a:t>
            </a:r>
          </a:p>
          <a:p>
            <a:pPr>
              <a:buFont typeface="Wingdings" pitchFamily="2" charset="2"/>
              <a:buChar char="§"/>
            </a:pPr>
            <a:endParaRPr lang="en-US" sz="1800"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Title 20"/>
          <p:cNvSpPr>
            <a:spLocks noGrp="1"/>
          </p:cNvSpPr>
          <p:nvPr>
            <p:ph type="title"/>
          </p:nvPr>
        </p:nvSpPr>
        <p:spPr>
          <a:xfrm>
            <a:off x="569913" y="573463"/>
            <a:ext cx="8386762" cy="620712"/>
          </a:xfrm>
        </p:spPr>
        <p:txBody>
          <a:bodyPr/>
          <a:lstStyle/>
          <a:p>
            <a:r>
              <a:rPr lang="en-US" dirty="0" smtClean="0"/>
              <a:t/>
            </a:r>
            <a:br>
              <a:rPr lang="en-US" dirty="0" smtClean="0"/>
            </a:br>
            <a:r>
              <a:rPr lang="en-US" sz="3200" dirty="0" smtClean="0"/>
              <a:t>RMPHEC </a:t>
            </a:r>
            <a:r>
              <a:rPr lang="en-US" sz="3200" b="1" dirty="0" smtClean="0"/>
              <a:t>Population Health Competencies for Medical Students</a:t>
            </a:r>
            <a:endParaRPr lang="en-US" sz="3200" dirty="0"/>
          </a:p>
        </p:txBody>
      </p:sp>
      <p:sp>
        <p:nvSpPr>
          <p:cNvPr id="23" name="TextBox 22"/>
          <p:cNvSpPr txBox="1"/>
          <p:nvPr/>
        </p:nvSpPr>
        <p:spPr>
          <a:xfrm>
            <a:off x="502936" y="1370653"/>
            <a:ext cx="8399026" cy="5262980"/>
          </a:xfrm>
          <a:prstGeom prst="rect">
            <a:avLst/>
          </a:prstGeom>
          <a:noFill/>
        </p:spPr>
        <p:txBody>
          <a:bodyPr wrap="square" rtlCol="0">
            <a:spAutoFit/>
          </a:bodyPr>
          <a:lstStyle/>
          <a:p>
            <a:pPr marL="342900" indent="-342900">
              <a:buFont typeface="+mj-lt"/>
              <a:buAutoNum type="arabicPeriod"/>
            </a:pPr>
            <a:r>
              <a:rPr lang="en-US" sz="1600" b="0" dirty="0" smtClean="0">
                <a:solidFill>
                  <a:schemeClr val="tx1"/>
                </a:solidFill>
                <a:latin typeface="+mn-lt"/>
              </a:rPr>
              <a:t>Assess the health status of populations using available data (e.g., public health surveillance data, vital statistics, registries, surveys, electronic health records and health plan claims data).</a:t>
            </a:r>
          </a:p>
          <a:p>
            <a:pPr marL="342900" indent="-342900">
              <a:buFont typeface="+mj-lt"/>
              <a:buAutoNum type="arabicPeriod"/>
            </a:pPr>
            <a:endParaRPr lang="en-US" sz="1600" b="0" dirty="0" smtClean="0">
              <a:solidFill>
                <a:schemeClr val="tx1"/>
              </a:solidFill>
              <a:latin typeface="+mn-lt"/>
            </a:endParaRPr>
          </a:p>
          <a:p>
            <a:pPr marL="342900" indent="-342900">
              <a:buFont typeface="+mj-lt"/>
              <a:buAutoNum type="arabicPeriod"/>
            </a:pPr>
            <a:r>
              <a:rPr lang="en-US" sz="1600" b="0" dirty="0" smtClean="0">
                <a:solidFill>
                  <a:schemeClr val="tx1"/>
                </a:solidFill>
                <a:latin typeface="+mn-lt"/>
              </a:rPr>
              <a:t>Discuss the role of socioeconomic, environmental, cultural, and other population-level determinants of health on the health status and health care of individuals and populations.  </a:t>
            </a:r>
          </a:p>
          <a:p>
            <a:pPr marL="342900" indent="-342900">
              <a:buFont typeface="+mj-lt"/>
              <a:buAutoNum type="arabicPeriod"/>
            </a:pPr>
            <a:endParaRPr lang="en-US" sz="1600" b="0" dirty="0" smtClean="0">
              <a:solidFill>
                <a:schemeClr val="tx1"/>
              </a:solidFill>
              <a:latin typeface="+mn-lt"/>
            </a:endParaRPr>
          </a:p>
          <a:p>
            <a:pPr marL="342900" indent="-342900">
              <a:buFont typeface="+mj-lt"/>
              <a:buAutoNum type="arabicPeriod"/>
            </a:pPr>
            <a:r>
              <a:rPr lang="en-US" sz="1600" b="0" dirty="0" smtClean="0">
                <a:solidFill>
                  <a:schemeClr val="tx1"/>
                </a:solidFill>
                <a:latin typeface="+mn-lt"/>
              </a:rPr>
              <a:t>Integrate emerging information on individuals’ biologic and genetic risk with population level factors when deciding upon prevention and treatment options.</a:t>
            </a:r>
          </a:p>
          <a:p>
            <a:pPr marL="342900" indent="-342900">
              <a:buFont typeface="+mj-lt"/>
              <a:buAutoNum type="arabicPeriod"/>
            </a:pPr>
            <a:endParaRPr lang="en-US" sz="1600" b="0" dirty="0" smtClean="0">
              <a:solidFill>
                <a:schemeClr val="tx1"/>
              </a:solidFill>
              <a:latin typeface="+mn-lt"/>
            </a:endParaRPr>
          </a:p>
          <a:p>
            <a:pPr marL="342900" indent="-342900">
              <a:buFont typeface="+mj-lt"/>
              <a:buAutoNum type="arabicPeriod"/>
            </a:pPr>
            <a:r>
              <a:rPr lang="en-US" sz="1600" b="0" dirty="0" smtClean="0">
                <a:solidFill>
                  <a:schemeClr val="tx1"/>
                </a:solidFill>
                <a:latin typeface="+mn-lt"/>
              </a:rPr>
              <a:t>Appraise the quality of the evidence of peer reviewed medical and public health literature and its implications at patient- and population- levels.</a:t>
            </a:r>
          </a:p>
          <a:p>
            <a:pPr marL="342900" indent="-342900">
              <a:buFont typeface="+mj-lt"/>
              <a:buAutoNum type="arabicPeriod"/>
            </a:pPr>
            <a:endParaRPr lang="en-US" sz="1600" b="0" dirty="0" smtClean="0">
              <a:solidFill>
                <a:schemeClr val="tx1"/>
              </a:solidFill>
              <a:latin typeface="+mn-lt"/>
            </a:endParaRPr>
          </a:p>
          <a:p>
            <a:pPr marL="342900" indent="-342900">
              <a:buFont typeface="+mj-lt"/>
              <a:buAutoNum type="arabicPeriod"/>
            </a:pPr>
            <a:r>
              <a:rPr lang="en-US" sz="1600" b="0" dirty="0" smtClean="0">
                <a:solidFill>
                  <a:schemeClr val="tx1"/>
                </a:solidFill>
                <a:latin typeface="+mn-lt"/>
              </a:rPr>
              <a:t>Apply primary and secondary prevention strategies that improve the health of individuals and populations.</a:t>
            </a:r>
          </a:p>
          <a:p>
            <a:pPr marL="342900" indent="-342900">
              <a:buFont typeface="+mj-lt"/>
              <a:buAutoNum type="arabicPeriod"/>
            </a:pPr>
            <a:endParaRPr lang="en-US" sz="1600" b="0" dirty="0" smtClean="0">
              <a:solidFill>
                <a:schemeClr val="tx1"/>
              </a:solidFill>
              <a:latin typeface="+mn-lt"/>
            </a:endParaRPr>
          </a:p>
          <a:p>
            <a:pPr marL="342900" indent="-342900">
              <a:buFont typeface="+mj-lt"/>
              <a:buAutoNum type="arabicPeriod"/>
            </a:pPr>
            <a:r>
              <a:rPr lang="en-US" sz="1600" b="0" dirty="0" smtClean="0">
                <a:solidFill>
                  <a:schemeClr val="tx1"/>
                </a:solidFill>
                <a:latin typeface="+mn-lt"/>
              </a:rPr>
              <a:t>Identify community assets and resources to improve the health of individuals and populations.</a:t>
            </a:r>
          </a:p>
          <a:p>
            <a:pPr marL="342900" indent="-342900">
              <a:buFont typeface="+mj-lt"/>
              <a:buAutoNum type="arabicPeriod"/>
            </a:pPr>
            <a:endParaRPr lang="en-US" sz="1600" b="0" dirty="0" smtClean="0">
              <a:solidFill>
                <a:schemeClr val="tx1"/>
              </a:solidFill>
              <a:latin typeface="+mn-lt"/>
            </a:endParaRPr>
          </a:p>
          <a:p>
            <a:pPr marL="342900" indent="-342900">
              <a:buFont typeface="+mj-lt"/>
              <a:buAutoNum type="arabicPeriod"/>
            </a:pPr>
            <a:endParaRPr lang="en-US" sz="1600" b="0" dirty="0" smtClean="0">
              <a:solidFill>
                <a:schemeClr val="tx1"/>
              </a:solidFill>
              <a:latin typeface="+mn-lt"/>
            </a:endParaRPr>
          </a:p>
        </p:txBody>
      </p:sp>
      <p:sp>
        <p:nvSpPr>
          <p:cNvPr id="25" name="TextBox 24"/>
          <p:cNvSpPr txBox="1"/>
          <p:nvPr/>
        </p:nvSpPr>
        <p:spPr>
          <a:xfrm>
            <a:off x="100585" y="6147126"/>
            <a:ext cx="7996678" cy="707886"/>
          </a:xfrm>
          <a:prstGeom prst="rect">
            <a:avLst/>
          </a:prstGeom>
          <a:noFill/>
        </p:spPr>
        <p:txBody>
          <a:bodyPr wrap="square" rtlCol="0">
            <a:spAutoFit/>
          </a:bodyPr>
          <a:lstStyle/>
          <a:p>
            <a:r>
              <a:rPr lang="en-US" sz="1000" b="0" dirty="0" smtClean="0">
                <a:solidFill>
                  <a:srgbClr val="000000"/>
                </a:solidFill>
              </a:rPr>
              <a:t>*From:  </a:t>
            </a:r>
            <a:r>
              <a:rPr lang="en-US" sz="1000" b="0" dirty="0" err="1" smtClean="0">
                <a:solidFill>
                  <a:srgbClr val="000000"/>
                </a:solidFill>
              </a:rPr>
              <a:t>Maeshiro</a:t>
            </a:r>
            <a:r>
              <a:rPr lang="en-US" sz="1000" b="0" dirty="0" smtClean="0">
                <a:solidFill>
                  <a:srgbClr val="000000"/>
                </a:solidFill>
              </a:rPr>
              <a:t> R, Johnson I, Koo D, </a:t>
            </a:r>
            <a:r>
              <a:rPr lang="en-US" sz="1000" b="0" dirty="0" err="1" smtClean="0">
                <a:solidFill>
                  <a:srgbClr val="000000"/>
                </a:solidFill>
              </a:rPr>
              <a:t>Parboosingh</a:t>
            </a:r>
            <a:r>
              <a:rPr lang="en-US" sz="1000" b="0" dirty="0" smtClean="0">
                <a:solidFill>
                  <a:srgbClr val="000000"/>
                </a:solidFill>
              </a:rPr>
              <a:t> J, Carney JK, </a:t>
            </a:r>
            <a:r>
              <a:rPr lang="en-US" sz="1000" b="0" dirty="0" err="1" smtClean="0">
                <a:solidFill>
                  <a:srgbClr val="000000"/>
                </a:solidFill>
              </a:rPr>
              <a:t>Gesundheit</a:t>
            </a:r>
            <a:r>
              <a:rPr lang="en-US" sz="1000" b="0" dirty="0" smtClean="0">
                <a:solidFill>
                  <a:srgbClr val="000000"/>
                </a:solidFill>
              </a:rPr>
              <a:t> N, Ho ET, Butler-Jones D, Donovan D, Finkelstein JA, Bennett NM, Shore B, McCurdy SA, </a:t>
            </a:r>
            <a:r>
              <a:rPr lang="en-US" sz="1000" b="0" dirty="0" err="1" smtClean="0">
                <a:solidFill>
                  <a:srgbClr val="000000"/>
                </a:solidFill>
              </a:rPr>
              <a:t>Novick</a:t>
            </a:r>
            <a:r>
              <a:rPr lang="en-US" sz="1000" b="0" dirty="0" smtClean="0">
                <a:solidFill>
                  <a:srgbClr val="000000"/>
                </a:solidFill>
              </a:rPr>
              <a:t> LE, </a:t>
            </a:r>
            <a:r>
              <a:rPr lang="en-US" sz="1000" b="0" dirty="0" err="1" smtClean="0">
                <a:solidFill>
                  <a:srgbClr val="000000"/>
                </a:solidFill>
              </a:rPr>
              <a:t>Velarde</a:t>
            </a:r>
            <a:r>
              <a:rPr lang="en-US" sz="1000" b="0" dirty="0" smtClean="0">
                <a:solidFill>
                  <a:srgbClr val="000000"/>
                </a:solidFill>
              </a:rPr>
              <a:t> LD, Dent MM, </a:t>
            </a:r>
            <a:r>
              <a:rPr lang="en-US" sz="1000" b="0" dirty="0" err="1" smtClean="0">
                <a:solidFill>
                  <a:srgbClr val="000000"/>
                </a:solidFill>
              </a:rPr>
              <a:t>Banchoff</a:t>
            </a:r>
            <a:r>
              <a:rPr lang="en-US" sz="1000" b="0" dirty="0" smtClean="0">
                <a:solidFill>
                  <a:srgbClr val="000000"/>
                </a:solidFill>
              </a:rPr>
              <a:t> A, Cohen L.  Medical Education for a Healthier Population: Reflections on the Flexner Report From a Public Health Perspective.  </a:t>
            </a:r>
            <a:r>
              <a:rPr lang="en-US" sz="1000" b="0" i="1" dirty="0" err="1" smtClean="0">
                <a:solidFill>
                  <a:srgbClr val="000000"/>
                </a:solidFill>
              </a:rPr>
              <a:t>Acad</a:t>
            </a:r>
            <a:r>
              <a:rPr lang="en-US" sz="1000" b="0" i="1" dirty="0" smtClean="0">
                <a:solidFill>
                  <a:srgbClr val="000000"/>
                </a:solidFill>
              </a:rPr>
              <a:t> Med</a:t>
            </a:r>
            <a:r>
              <a:rPr lang="en-US" sz="1000" b="0" dirty="0" smtClean="0">
                <a:solidFill>
                  <a:srgbClr val="000000"/>
                </a:solidFill>
              </a:rPr>
              <a:t>.  2010; 85(2): </a:t>
            </a:r>
            <a:r>
              <a:rPr lang="en-US" sz="1000" b="0" dirty="0" err="1" smtClean="0">
                <a:solidFill>
                  <a:srgbClr val="000000"/>
                </a:solidFill>
              </a:rPr>
              <a:t>p</a:t>
            </a:r>
            <a:r>
              <a:rPr lang="en-US" sz="1000" b="0" dirty="0" smtClean="0">
                <a:solidFill>
                  <a:srgbClr val="000000"/>
                </a:solidFill>
              </a:rPr>
              <a:t>. 215.</a:t>
            </a:r>
          </a:p>
          <a:p>
            <a:endParaRPr lang="en-US" sz="1000"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510588"/>
            <a:ext cx="8386762" cy="620712"/>
          </a:xfrm>
        </p:spPr>
        <p:txBody>
          <a:bodyPr/>
          <a:lstStyle/>
          <a:p>
            <a:r>
              <a:rPr lang="en-US" sz="3200" dirty="0" smtClean="0"/>
              <a:t/>
            </a:r>
            <a:br>
              <a:rPr lang="en-US" sz="3200" dirty="0" smtClean="0"/>
            </a:br>
            <a:r>
              <a:rPr lang="en-US" sz="3200" dirty="0" smtClean="0"/>
              <a:t>RMPHEC </a:t>
            </a:r>
            <a:r>
              <a:rPr lang="en-US" sz="3200" b="1" dirty="0" smtClean="0"/>
              <a:t>Population Health Competencies for Medical Students</a:t>
            </a:r>
            <a:endParaRPr lang="en-US" sz="3200" dirty="0"/>
          </a:p>
        </p:txBody>
      </p:sp>
      <p:sp>
        <p:nvSpPr>
          <p:cNvPr id="3" name="Rectangle 2"/>
          <p:cNvSpPr/>
          <p:nvPr/>
        </p:nvSpPr>
        <p:spPr>
          <a:xfrm>
            <a:off x="540655" y="1353091"/>
            <a:ext cx="8185279" cy="4278094"/>
          </a:xfrm>
          <a:prstGeom prst="rect">
            <a:avLst/>
          </a:prstGeom>
        </p:spPr>
        <p:txBody>
          <a:bodyPr wrap="square">
            <a:spAutoFit/>
          </a:bodyPr>
          <a:lstStyle/>
          <a:p>
            <a:pPr marL="342900" indent="-342900">
              <a:buFont typeface="+mj-lt"/>
              <a:buAutoNum type="arabicPeriod" startAt="7"/>
            </a:pPr>
            <a:r>
              <a:rPr lang="en-US" sz="1600" b="0" dirty="0" smtClean="0">
                <a:solidFill>
                  <a:schemeClr val="tx1"/>
                </a:solidFill>
                <a:latin typeface="+mn-lt"/>
              </a:rPr>
              <a:t>Explain how community-engagement strategies may be used to improve the health of  communities and to contribute to the reduction of health disparities.</a:t>
            </a:r>
          </a:p>
          <a:p>
            <a:pPr marL="342900" indent="-342900">
              <a:buFont typeface="+mj-lt"/>
              <a:buAutoNum type="arabicPeriod" startAt="7"/>
            </a:pPr>
            <a:endParaRPr lang="en-US" sz="1600" b="0" dirty="0" smtClean="0">
              <a:solidFill>
                <a:schemeClr val="tx1"/>
              </a:solidFill>
              <a:latin typeface="+mn-lt"/>
            </a:endParaRPr>
          </a:p>
          <a:p>
            <a:pPr marL="342900" indent="-342900">
              <a:buFont typeface="+mj-lt"/>
              <a:buAutoNum type="arabicPeriod" startAt="7"/>
            </a:pPr>
            <a:r>
              <a:rPr lang="en-US" sz="1600" b="0" dirty="0" smtClean="0">
                <a:solidFill>
                  <a:schemeClr val="tx1"/>
                </a:solidFill>
                <a:latin typeface="+mn-lt"/>
              </a:rPr>
              <a:t>Participate in population health improvement strategies (e.g., systems and policy advocacy, program or policy development, or other community-based interventions).</a:t>
            </a:r>
          </a:p>
          <a:p>
            <a:pPr marL="342900" indent="-342900">
              <a:buFont typeface="+mj-lt"/>
              <a:buAutoNum type="arabicPeriod" startAt="7"/>
            </a:pPr>
            <a:endParaRPr lang="en-US" sz="1600" b="0" dirty="0" smtClean="0">
              <a:solidFill>
                <a:schemeClr val="tx1"/>
              </a:solidFill>
              <a:latin typeface="+mn-lt"/>
            </a:endParaRPr>
          </a:p>
          <a:p>
            <a:pPr marL="342900" indent="-342900">
              <a:buFont typeface="+mj-lt"/>
              <a:buAutoNum type="arabicPeriod" startAt="7"/>
            </a:pPr>
            <a:r>
              <a:rPr lang="en-US" sz="1600" b="0" dirty="0" smtClean="0">
                <a:solidFill>
                  <a:schemeClr val="tx1"/>
                </a:solidFill>
                <a:latin typeface="+mn-lt"/>
              </a:rPr>
              <a:t>Discuss the functions of public health systems including those that require or benefit from the contribution of clinicians, such as public health surveillance, preparedness, and prevention of chronic conditions.</a:t>
            </a:r>
          </a:p>
          <a:p>
            <a:pPr marL="342900" indent="-342900">
              <a:buFont typeface="+mj-lt"/>
              <a:buAutoNum type="arabicPeriod" startAt="7"/>
            </a:pPr>
            <a:endParaRPr lang="en-US" sz="1600" b="0" dirty="0" smtClean="0">
              <a:solidFill>
                <a:schemeClr val="tx1"/>
              </a:solidFill>
              <a:latin typeface="+mn-lt"/>
            </a:endParaRPr>
          </a:p>
          <a:p>
            <a:pPr marL="342900" indent="-342900">
              <a:buFont typeface="+mj-lt"/>
              <a:buAutoNum type="arabicPeriod" startAt="7"/>
            </a:pPr>
            <a:r>
              <a:rPr lang="en-US" sz="1600" b="0" dirty="0" smtClean="0">
                <a:solidFill>
                  <a:schemeClr val="tx1"/>
                </a:solidFill>
                <a:latin typeface="+mn-lt"/>
              </a:rPr>
              <a:t>Describe the organization and financing of the U.S. health care system, and their effects o</a:t>
            </a:r>
            <a:r>
              <a:rPr lang="en-US" sz="1600" b="0" dirty="0" smtClean="0">
                <a:solidFill>
                  <a:srgbClr val="000000"/>
                </a:solidFill>
                <a:latin typeface="+mn-lt"/>
              </a:rPr>
              <a:t>n access, utilization, and quality of care for individuals and populations.</a:t>
            </a:r>
          </a:p>
          <a:p>
            <a:pPr marL="342900" indent="-342900">
              <a:buFont typeface="+mj-lt"/>
              <a:buAutoNum type="arabicPeriod" startAt="7"/>
            </a:pPr>
            <a:endParaRPr lang="en-US" sz="1600" b="0" dirty="0" smtClean="0">
              <a:solidFill>
                <a:srgbClr val="000000"/>
              </a:solidFill>
              <a:latin typeface="+mn-lt"/>
            </a:endParaRPr>
          </a:p>
          <a:p>
            <a:pPr marL="342900" indent="-342900">
              <a:buFont typeface="+mj-lt"/>
              <a:buAutoNum type="arabicPeriod" startAt="7"/>
            </a:pPr>
            <a:r>
              <a:rPr lang="en-US" sz="1600" b="0" dirty="0" smtClean="0">
                <a:solidFill>
                  <a:srgbClr val="000000"/>
                </a:solidFill>
                <a:latin typeface="+mn-lt"/>
              </a:rPr>
              <a:t>Discuss the ethical implications of health care resource allocation and emerging technologies on population health.</a:t>
            </a:r>
          </a:p>
          <a:p>
            <a:pPr marL="342900" indent="-342900">
              <a:buFont typeface="+mj-lt"/>
              <a:buAutoNum type="arabicPeriod" startAt="7"/>
            </a:pPr>
            <a:endParaRPr lang="en-US" sz="1600" b="0" dirty="0" smtClean="0">
              <a:solidFill>
                <a:srgbClr val="000000"/>
              </a:solidFill>
              <a:latin typeface="+mn-lt"/>
            </a:endParaRPr>
          </a:p>
          <a:p>
            <a:pPr marL="342900" indent="-342900">
              <a:buFont typeface="+mj-lt"/>
              <a:buAutoNum type="arabicPeriod" startAt="7"/>
            </a:pPr>
            <a:r>
              <a:rPr lang="en-US" sz="1600" b="0" dirty="0" smtClean="0">
                <a:solidFill>
                  <a:srgbClr val="000000"/>
                </a:solidFill>
                <a:latin typeface="+mn-lt"/>
              </a:rPr>
              <a:t>Identify quality improvement methods to improve medical care and population health.</a:t>
            </a:r>
            <a:endParaRPr lang="en-US" sz="1600" b="0" dirty="0">
              <a:solidFill>
                <a:srgbClr val="000000"/>
              </a:solidFill>
              <a:latin typeface="+mn-lt"/>
            </a:endParaRPr>
          </a:p>
        </p:txBody>
      </p:sp>
      <p:sp>
        <p:nvSpPr>
          <p:cNvPr id="4" name="TextBox 3"/>
          <p:cNvSpPr txBox="1"/>
          <p:nvPr/>
        </p:nvSpPr>
        <p:spPr>
          <a:xfrm>
            <a:off x="100585" y="6147126"/>
            <a:ext cx="7996678" cy="707886"/>
          </a:xfrm>
          <a:prstGeom prst="rect">
            <a:avLst/>
          </a:prstGeom>
          <a:noFill/>
        </p:spPr>
        <p:txBody>
          <a:bodyPr wrap="square" rtlCol="0">
            <a:spAutoFit/>
          </a:bodyPr>
          <a:lstStyle/>
          <a:p>
            <a:r>
              <a:rPr lang="en-US" sz="1000" b="0" dirty="0" smtClean="0">
                <a:solidFill>
                  <a:srgbClr val="000000"/>
                </a:solidFill>
              </a:rPr>
              <a:t>*From:  </a:t>
            </a:r>
            <a:r>
              <a:rPr lang="en-US" sz="1000" b="0" dirty="0" err="1" smtClean="0">
                <a:solidFill>
                  <a:srgbClr val="000000"/>
                </a:solidFill>
              </a:rPr>
              <a:t>Maeshiro</a:t>
            </a:r>
            <a:r>
              <a:rPr lang="en-US" sz="1000" b="0" dirty="0" smtClean="0">
                <a:solidFill>
                  <a:srgbClr val="000000"/>
                </a:solidFill>
              </a:rPr>
              <a:t> R, Johnson I, Koo D, </a:t>
            </a:r>
            <a:r>
              <a:rPr lang="en-US" sz="1000" b="0" dirty="0" err="1" smtClean="0">
                <a:solidFill>
                  <a:srgbClr val="000000"/>
                </a:solidFill>
              </a:rPr>
              <a:t>Parboosingh</a:t>
            </a:r>
            <a:r>
              <a:rPr lang="en-US" sz="1000" b="0" dirty="0" smtClean="0">
                <a:solidFill>
                  <a:srgbClr val="000000"/>
                </a:solidFill>
              </a:rPr>
              <a:t> J, Carney JK, </a:t>
            </a:r>
            <a:r>
              <a:rPr lang="en-US" sz="1000" b="0" dirty="0" err="1" smtClean="0">
                <a:solidFill>
                  <a:srgbClr val="000000"/>
                </a:solidFill>
              </a:rPr>
              <a:t>Gesundheit</a:t>
            </a:r>
            <a:r>
              <a:rPr lang="en-US" sz="1000" b="0" dirty="0" smtClean="0">
                <a:solidFill>
                  <a:srgbClr val="000000"/>
                </a:solidFill>
              </a:rPr>
              <a:t> N, Ho ET, Butler-Jones D, Donovan D, Finkelstein JA, Bennett NM, Shore B, McCurdy SA, </a:t>
            </a:r>
            <a:r>
              <a:rPr lang="en-US" sz="1000" b="0" dirty="0" err="1" smtClean="0">
                <a:solidFill>
                  <a:srgbClr val="000000"/>
                </a:solidFill>
              </a:rPr>
              <a:t>Novick</a:t>
            </a:r>
            <a:r>
              <a:rPr lang="en-US" sz="1000" b="0" dirty="0" smtClean="0">
                <a:solidFill>
                  <a:srgbClr val="000000"/>
                </a:solidFill>
              </a:rPr>
              <a:t> LE, </a:t>
            </a:r>
            <a:r>
              <a:rPr lang="en-US" sz="1000" b="0" dirty="0" err="1" smtClean="0">
                <a:solidFill>
                  <a:srgbClr val="000000"/>
                </a:solidFill>
              </a:rPr>
              <a:t>Velarde</a:t>
            </a:r>
            <a:r>
              <a:rPr lang="en-US" sz="1000" b="0" dirty="0" smtClean="0">
                <a:solidFill>
                  <a:srgbClr val="000000"/>
                </a:solidFill>
              </a:rPr>
              <a:t> LD, Dent MM, </a:t>
            </a:r>
            <a:r>
              <a:rPr lang="en-US" sz="1000" b="0" dirty="0" err="1" smtClean="0">
                <a:solidFill>
                  <a:srgbClr val="000000"/>
                </a:solidFill>
              </a:rPr>
              <a:t>Banchoff</a:t>
            </a:r>
            <a:r>
              <a:rPr lang="en-US" sz="1000" b="0" dirty="0" smtClean="0">
                <a:solidFill>
                  <a:srgbClr val="000000"/>
                </a:solidFill>
              </a:rPr>
              <a:t> A, Cohen L.  Medical Education for a Healthier Population: Reflections on the Flexner Report From a Public Health Perspective.  </a:t>
            </a:r>
            <a:r>
              <a:rPr lang="en-US" sz="1000" b="0" i="1" dirty="0" err="1" smtClean="0">
                <a:solidFill>
                  <a:srgbClr val="000000"/>
                </a:solidFill>
              </a:rPr>
              <a:t>Acad</a:t>
            </a:r>
            <a:r>
              <a:rPr lang="en-US" sz="1000" b="0" i="1" dirty="0" smtClean="0">
                <a:solidFill>
                  <a:srgbClr val="000000"/>
                </a:solidFill>
              </a:rPr>
              <a:t> Med</a:t>
            </a:r>
            <a:r>
              <a:rPr lang="en-US" sz="1000" b="0" dirty="0" smtClean="0">
                <a:solidFill>
                  <a:srgbClr val="000000"/>
                </a:solidFill>
              </a:rPr>
              <a:t>.  2010; 85(2): </a:t>
            </a:r>
            <a:r>
              <a:rPr lang="en-US" sz="1000" b="0" dirty="0" err="1" smtClean="0">
                <a:solidFill>
                  <a:srgbClr val="000000"/>
                </a:solidFill>
              </a:rPr>
              <a:t>p</a:t>
            </a:r>
            <a:r>
              <a:rPr lang="en-US" sz="1000" b="0" dirty="0" smtClean="0">
                <a:solidFill>
                  <a:srgbClr val="000000"/>
                </a:solidFill>
              </a:rPr>
              <a:t>. 215.</a:t>
            </a:r>
          </a:p>
          <a:p>
            <a:endParaRPr lang="en-US" sz="1000"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pPr algn="ctr"/>
            <a:r>
              <a:rPr lang="en-US" dirty="0" smtClean="0"/>
              <a:t>LCME Standards for Accreditation (June 2010)</a:t>
            </a:r>
          </a:p>
        </p:txBody>
      </p:sp>
      <p:sp>
        <p:nvSpPr>
          <p:cNvPr id="37891" name="Content Placeholder 2"/>
          <p:cNvSpPr>
            <a:spLocks noGrp="1"/>
          </p:cNvSpPr>
          <p:nvPr>
            <p:ph idx="1"/>
          </p:nvPr>
        </p:nvSpPr>
        <p:spPr/>
        <p:txBody>
          <a:bodyPr/>
          <a:lstStyle/>
          <a:p>
            <a:r>
              <a:rPr lang="en-US" sz="2400" dirty="0" smtClean="0"/>
              <a:t>ED-11. The curriculum of a medical educational program must include content from the biomedical sciences that supports students' mastery of the contemporary scientific knowledge, concepts, and methods fundamental to acquiring and applying science to the health of individuals and populations and to the contemporary practice of medicine.</a:t>
            </a:r>
          </a:p>
          <a:p>
            <a:r>
              <a:rPr lang="en-US" sz="2400" i="1" dirty="0" smtClean="0"/>
              <a:t>It is expected that the curriculum will be guided by clinically-relevant biomedical content from, among others, the disciplines that have been traditionally titled anatomy, biochemistry, genetics, immunology, microbiology, pathology, pharmacology, physiology, and public health sciences.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shadeToTitle="1">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67795" y="623169"/>
            <a:ext cx="7587983" cy="4791269"/>
          </a:xfrm>
          <a:noFill/>
        </p:spPr>
        <p:txBody>
          <a:bodyPr anchor="ctr"/>
          <a:lstStyle/>
          <a:p>
            <a:r>
              <a:rPr lang="en-US" dirty="0" smtClean="0">
                <a:solidFill>
                  <a:schemeClr val="bg1"/>
                </a:solidFill>
                <a:cs typeface="BlairMdITC TT-Medium"/>
              </a:rPr>
              <a:t>What is public health? What is the relationship between medicine and public health?</a:t>
            </a:r>
            <a:endParaRPr lang="en-US" dirty="0">
              <a:solidFill>
                <a:schemeClr val="bg1"/>
              </a:solidFill>
              <a:cs typeface="BlairMdITC TT-Medium"/>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569913" y="492806"/>
            <a:ext cx="8386762" cy="620712"/>
          </a:xfrm>
        </p:spPr>
        <p:txBody>
          <a:bodyPr/>
          <a:lstStyle/>
          <a:p>
            <a:pPr algn="ctr"/>
            <a:r>
              <a:rPr lang="en-US" sz="3200" dirty="0" smtClean="0"/>
              <a:t>LCME Standards for Accreditation (June 2010)</a:t>
            </a:r>
          </a:p>
        </p:txBody>
      </p:sp>
      <p:sp>
        <p:nvSpPr>
          <p:cNvPr id="38915" name="Content Placeholder 2"/>
          <p:cNvSpPr>
            <a:spLocks noGrp="1"/>
          </p:cNvSpPr>
          <p:nvPr>
            <p:ph idx="1"/>
          </p:nvPr>
        </p:nvSpPr>
        <p:spPr>
          <a:xfrm>
            <a:off x="523875" y="1243569"/>
            <a:ext cx="7988300" cy="4773613"/>
          </a:xfrm>
        </p:spPr>
        <p:txBody>
          <a:bodyPr>
            <a:normAutofit lnSpcReduction="10000"/>
          </a:bodyPr>
          <a:lstStyle/>
          <a:p>
            <a:r>
              <a:rPr lang="en-US" sz="2400" dirty="0" smtClean="0"/>
              <a:t>ED-15. The curriculum of a medical education program must prepare students to enter any field of graduate medical education and include content and clinical experiences related to each phase of the human life cycle that will prepare students to recognize wellness, determinants of health, and opportunities for health promotion; recognize and interpret symptoms and signs of disease; develop differential diagnoses and treatment plans; and assist patients in addressing health related issues involving all organ systems.</a:t>
            </a:r>
          </a:p>
          <a:p>
            <a:r>
              <a:rPr lang="en-US" sz="2400" i="1" dirty="0" smtClean="0"/>
              <a:t>It is expected that the curriculum will be guided by the contemporary content from and the clinical experiences associated with, among others, the disciplines and related subspecialties that have traditionally been titled family medicine, internal medicine, obstetrics and gynecology, pediatrics, preventive medicine, psychiatry, and surgery.</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577850" y="179764"/>
            <a:ext cx="8386763" cy="620712"/>
          </a:xfrm>
          <a:prstGeom prst="rect">
            <a:avLst/>
          </a:prstGeom>
        </p:spPr>
        <p:txBody>
          <a:bodyPr/>
          <a:lstStyle/>
          <a:p>
            <a:pPr marL="0" marR="0" lvl="0" indent="0" algn="ctr" defTabSz="889000" rtl="0" eaLnBrk="0" fontAlgn="base" latinLnBrk="0" hangingPunct="0">
              <a:lnSpc>
                <a:spcPct val="85000"/>
              </a:lnSpc>
              <a:spcBef>
                <a:spcPct val="0"/>
              </a:spcBef>
              <a:spcAft>
                <a:spcPct val="0"/>
              </a:spcAft>
              <a:buClr>
                <a:srgbClr val="DADDFE"/>
              </a:buClr>
              <a:buSzTx/>
              <a:buFontTx/>
              <a:buNone/>
              <a:tabLst/>
              <a:defRPr/>
            </a:pPr>
            <a:r>
              <a:rPr kumimoji="0" lang="en-US" sz="2400" b="0" i="0" u="none" strike="noStrike" kern="0" cap="none" spc="0" normalizeH="0" baseline="0" noProof="0" dirty="0" smtClean="0">
                <a:ln>
                  <a:noFill/>
                </a:ln>
                <a:solidFill>
                  <a:schemeClr val="tx1"/>
                </a:solidFill>
                <a:effectLst/>
                <a:uLnTx/>
                <a:uFillTx/>
                <a:latin typeface="+mj-lt"/>
                <a:ea typeface="+mj-ea"/>
                <a:cs typeface="+mj-cs"/>
              </a:rPr>
              <a:t>Patients and Populations: </a:t>
            </a:r>
          </a:p>
          <a:p>
            <a:pPr marL="0" marR="0" lvl="0" indent="0" algn="ctr" defTabSz="889000" rtl="0" eaLnBrk="0" fontAlgn="base" latinLnBrk="0" hangingPunct="0">
              <a:lnSpc>
                <a:spcPct val="85000"/>
              </a:lnSpc>
              <a:spcBef>
                <a:spcPct val="0"/>
              </a:spcBef>
              <a:spcAft>
                <a:spcPct val="0"/>
              </a:spcAft>
              <a:buClr>
                <a:srgbClr val="DADDFE"/>
              </a:buClr>
              <a:buSzTx/>
              <a:buFontTx/>
              <a:buNone/>
              <a:tabLst/>
              <a:defRPr/>
            </a:pPr>
            <a:r>
              <a:rPr kumimoji="0" lang="en-US" sz="2400" b="0" i="0" u="none" strike="noStrike" kern="0" cap="none" spc="0" normalizeH="0" baseline="0" noProof="0" dirty="0" smtClean="0">
                <a:ln>
                  <a:noFill/>
                </a:ln>
                <a:solidFill>
                  <a:schemeClr val="tx1"/>
                </a:solidFill>
                <a:effectLst/>
                <a:uLnTx/>
                <a:uFillTx/>
                <a:latin typeface="+mj-lt"/>
                <a:ea typeface="+mj-ea"/>
                <a:cs typeface="+mj-cs"/>
              </a:rPr>
              <a:t>Public Health</a:t>
            </a:r>
            <a:r>
              <a:rPr kumimoji="0" lang="en-US" sz="2400" b="0" i="0" u="none" strike="noStrike" kern="0" cap="none" spc="0" normalizeH="0" noProof="0" dirty="0" smtClean="0">
                <a:ln>
                  <a:noFill/>
                </a:ln>
                <a:solidFill>
                  <a:schemeClr val="tx1"/>
                </a:solidFill>
                <a:effectLst/>
                <a:uLnTx/>
                <a:uFillTx/>
                <a:latin typeface="+mj-lt"/>
                <a:ea typeface="+mj-ea"/>
                <a:cs typeface="+mj-cs"/>
              </a:rPr>
              <a:t> In Medical Education Conference</a:t>
            </a:r>
            <a:endParaRPr kumimoji="0" lang="en-US" sz="24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5" name="TextBox 4"/>
          <p:cNvSpPr txBox="1"/>
          <p:nvPr/>
        </p:nvSpPr>
        <p:spPr>
          <a:xfrm>
            <a:off x="286608" y="2405206"/>
            <a:ext cx="3057103" cy="707886"/>
          </a:xfrm>
          <a:prstGeom prst="rect">
            <a:avLst/>
          </a:prstGeom>
          <a:noFill/>
        </p:spPr>
        <p:txBody>
          <a:bodyPr wrap="square" rtlCol="0">
            <a:spAutoFit/>
          </a:bodyPr>
          <a:lstStyle/>
          <a:p>
            <a:r>
              <a:rPr lang="en-US" b="0" dirty="0" smtClean="0">
                <a:solidFill>
                  <a:srgbClr val="000000"/>
                </a:solidFill>
              </a:rPr>
              <a:t>September</a:t>
            </a:r>
            <a:r>
              <a:rPr lang="en-US" dirty="0" smtClean="0">
                <a:solidFill>
                  <a:srgbClr val="000000"/>
                </a:solidFill>
              </a:rPr>
              <a:t> 14-15, 2010 </a:t>
            </a:r>
          </a:p>
          <a:p>
            <a:r>
              <a:rPr lang="en-US" dirty="0" smtClean="0">
                <a:solidFill>
                  <a:srgbClr val="000000"/>
                </a:solidFill>
              </a:rPr>
              <a:t>Cleveland, Ohio</a:t>
            </a:r>
          </a:p>
        </p:txBody>
      </p:sp>
      <p:graphicFrame>
        <p:nvGraphicFramePr>
          <p:cNvPr id="110594" name="Object 2"/>
          <p:cNvGraphicFramePr>
            <a:graphicFrameLocks noChangeAspect="1"/>
          </p:cNvGraphicFramePr>
          <p:nvPr/>
        </p:nvGraphicFramePr>
        <p:xfrm>
          <a:off x="3227456" y="1002779"/>
          <a:ext cx="3994083" cy="5167910"/>
        </p:xfrm>
        <a:graphic>
          <a:graphicData uri="http://schemas.openxmlformats.org/presentationml/2006/ole">
            <p:oleObj spid="_x0000_s71682" name="Acrobat Document" r:id="rId4" imgW="6921500" imgH="9499600" progId="">
              <p:embed/>
            </p:oleObj>
          </a:graphicData>
        </a:graphic>
      </p:graphicFrame>
      <p:sp>
        <p:nvSpPr>
          <p:cNvPr id="6" name="TextBox 5"/>
          <p:cNvSpPr txBox="1"/>
          <p:nvPr/>
        </p:nvSpPr>
        <p:spPr>
          <a:xfrm>
            <a:off x="0" y="6307980"/>
            <a:ext cx="9144000" cy="400110"/>
          </a:xfrm>
          <a:prstGeom prst="rect">
            <a:avLst/>
          </a:prstGeom>
          <a:noFill/>
        </p:spPr>
        <p:txBody>
          <a:bodyPr wrap="square" rtlCol="0">
            <a:spAutoFit/>
          </a:bodyPr>
          <a:lstStyle/>
          <a:p>
            <a:pPr algn="ctr"/>
            <a:r>
              <a:rPr lang="en-US" sz="1000" b="0" dirty="0" smtClean="0">
                <a:hlinkClick r:id="rId5"/>
              </a:rPr>
              <a:t>https://www.aamc.org/meetings/past_meetings/148152/2010_public_health_conference_presentations_site.html</a:t>
            </a:r>
            <a:endParaRPr lang="en-US" sz="1000" b="0" dirty="0" smtClean="0"/>
          </a:p>
          <a:p>
            <a:pPr algn="ctr"/>
            <a:endParaRPr lang="en-US" sz="1000" b="0"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514330"/>
            <a:ext cx="8386762" cy="620712"/>
          </a:xfrm>
        </p:spPr>
        <p:txBody>
          <a:bodyPr/>
          <a:lstStyle/>
          <a:p>
            <a:r>
              <a:rPr lang="en-US" sz="2800" dirty="0" smtClean="0"/>
              <a:t>Patients and Populations: Public Health in Medical Education, AJPM Supplement</a:t>
            </a:r>
            <a:endParaRPr lang="en-US" sz="2800" dirty="0"/>
          </a:p>
        </p:txBody>
      </p:sp>
      <p:sp>
        <p:nvSpPr>
          <p:cNvPr id="3" name="Content Placeholder 2"/>
          <p:cNvSpPr>
            <a:spLocks noGrp="1"/>
          </p:cNvSpPr>
          <p:nvPr>
            <p:ph idx="1"/>
          </p:nvPr>
        </p:nvSpPr>
        <p:spPr>
          <a:xfrm>
            <a:off x="581025" y="5811619"/>
            <a:ext cx="7988300" cy="386271"/>
          </a:xfrm>
        </p:spPr>
        <p:txBody>
          <a:bodyPr/>
          <a:lstStyle/>
          <a:p>
            <a:r>
              <a:rPr lang="en-US" sz="1000" dirty="0" smtClean="0"/>
              <a:t>Copyright 2011 ©. This pubcast is licensed under the terms of the Creative Commons Attribution License 3.0. Based on Patients and Populations: Public Health in medical education (AAMC), Rika Maeshiro, Denise Koo, and C. William Keck, Editors.</a:t>
            </a:r>
          </a:p>
          <a:p>
            <a:endParaRPr lang="en-US" sz="1000" dirty="0" smtClean="0"/>
          </a:p>
          <a:p>
            <a:r>
              <a:rPr lang="en-US" sz="1000" dirty="0" smtClean="0"/>
              <a:t>Access the full supplement at </a:t>
            </a:r>
            <a:r>
              <a:rPr lang="en-US" sz="1000" dirty="0" smtClean="0">
                <a:solidFill>
                  <a:schemeClr val="accent4"/>
                </a:solidFill>
              </a:rPr>
              <a:t>http://www.ajpmonline.org/issues?issue_key=S0749-3797%2811%29X0013-2</a:t>
            </a:r>
            <a:endParaRPr lang="en-US" sz="1000" dirty="0">
              <a:solidFill>
                <a:schemeClr val="accent4"/>
              </a:solidFill>
            </a:endParaRPr>
          </a:p>
        </p:txBody>
      </p:sp>
      <p:pic>
        <p:nvPicPr>
          <p:cNvPr id="4" name="AJPM Supplement Video 9.16.11 (2).mov">
            <a:hlinkClick r:id="" action="ppaction://media"/>
          </p:cNvPr>
          <p:cNvPicPr/>
          <p:nvPr>
            <a:videoFile r:link="rId1"/>
          </p:nvPr>
        </p:nvPicPr>
        <p:blipFill>
          <a:blip r:embed="rId4" cstate="print"/>
          <a:stretch>
            <a:fillRect/>
          </a:stretch>
        </p:blipFill>
        <p:spPr>
          <a:xfrm>
            <a:off x="1450904" y="1343188"/>
            <a:ext cx="5813303" cy="4359977"/>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
            </a:r>
            <a:br>
              <a:rPr lang="en-US" dirty="0" smtClean="0"/>
            </a:br>
            <a:r>
              <a:rPr lang="en-US" dirty="0" smtClean="0"/>
              <a:t>“Everything is connected and we are all interdependent”	</a:t>
            </a:r>
          </a:p>
          <a:p>
            <a:r>
              <a:rPr lang="en-US" sz="1000" dirty="0" smtClean="0"/>
              <a:t>Koh HK, Nowinski JM, Piotrowski JJ. A 2020 vision for educating the next generation of public health leaders. Am J Prev. Med. 2011; 40(2) 199-202. </a:t>
            </a:r>
          </a:p>
          <a:p>
            <a:endParaRPr lang="en-US" dirty="0" smtClean="0"/>
          </a:p>
          <a:p>
            <a:r>
              <a:rPr lang="en-US" dirty="0" smtClean="0"/>
              <a:t>“We are not only individuals, we are also a community and a body politic, and…we have shared commitments to one another and promises to keep”</a:t>
            </a:r>
            <a:endParaRPr lang="en-US" sz="1100" dirty="0" smtClean="0"/>
          </a:p>
          <a:p>
            <a:r>
              <a:rPr lang="en-US" sz="1200" dirty="0" smtClean="0"/>
              <a:t> </a:t>
            </a:r>
            <a:r>
              <a:rPr lang="en-US" sz="1000" dirty="0" smtClean="0"/>
              <a:t>Wallack L, Lawrence R. Talking About Public Health: Developing America’s “Second Language.” Am J Public Health 2005; 95(4): 567-70. </a:t>
            </a:r>
          </a:p>
          <a:p>
            <a:r>
              <a:rPr lang="en-US" dirty="0" smtClean="0"/>
              <a:t>			</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accent3"/>
        </a:solidFill>
        <a:effectLst/>
      </p:bgPr>
    </p:bg>
    <p:spTree>
      <p:nvGrpSpPr>
        <p:cNvPr id="1" name=""/>
        <p:cNvGrpSpPr/>
        <p:nvPr/>
      </p:nvGrpSpPr>
      <p:grpSpPr>
        <a:xfrm>
          <a:off x="0" y="0"/>
          <a:ext cx="0" cy="0"/>
          <a:chOff x="0" y="0"/>
          <a:chExt cx="0" cy="0"/>
        </a:xfrm>
      </p:grpSpPr>
      <p:sp>
        <p:nvSpPr>
          <p:cNvPr id="2050" name="Title 3"/>
          <p:cNvSpPr>
            <a:spLocks noGrp="1"/>
          </p:cNvSpPr>
          <p:nvPr>
            <p:ph type="title"/>
          </p:nvPr>
        </p:nvSpPr>
        <p:spPr bwMode="auto">
          <a:xfrm>
            <a:off x="1032246" y="1929046"/>
            <a:ext cx="7078449" cy="1652353"/>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ts val="5000"/>
              </a:lnSpc>
              <a:spcBef>
                <a:spcPts val="600"/>
              </a:spcBef>
              <a:spcAft>
                <a:spcPts val="600"/>
              </a:spcAft>
            </a:pPr>
            <a:r>
              <a:rPr lang="en-US" sz="3600" dirty="0">
                <a:solidFill>
                  <a:schemeClr val="bg1"/>
                </a:solidFill>
              </a:rPr>
              <a:t>CDC Professional Student Programs and the Epidemic Intelligence Service (EIS)</a:t>
            </a:r>
          </a:p>
        </p:txBody>
      </p:sp>
      <p:sp>
        <p:nvSpPr>
          <p:cNvPr id="2051" name="Text Placeholder 4"/>
          <p:cNvSpPr>
            <a:spLocks noGrp="1"/>
          </p:cNvSpPr>
          <p:nvPr>
            <p:ph type="body" sz="quarter" idx="11"/>
          </p:nvPr>
        </p:nvSpPr>
        <p:spPr bwMode="auto">
          <a:xfrm>
            <a:off x="2286000" y="6272213"/>
            <a:ext cx="5105400" cy="184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a:t>Office of Surveillance, Epidemiology, and Laboratory Services</a:t>
            </a:r>
          </a:p>
        </p:txBody>
      </p:sp>
      <p:sp>
        <p:nvSpPr>
          <p:cNvPr id="2052" name="Text Placeholder 5"/>
          <p:cNvSpPr>
            <a:spLocks noGrp="1"/>
          </p:cNvSpPr>
          <p:nvPr>
            <p:ph type="body" sz="quarter" idx="12"/>
          </p:nvPr>
        </p:nvSpPr>
        <p:spPr bwMode="auto">
          <a:xfrm>
            <a:off x="2286000" y="6464300"/>
            <a:ext cx="5105400" cy="22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a:t>Scientific Education and Professional Development Program Office</a:t>
            </a:r>
          </a:p>
        </p:txBody>
      </p:sp>
      <p:grpSp>
        <p:nvGrpSpPr>
          <p:cNvPr id="2" name="Group 1"/>
          <p:cNvGrpSpPr>
            <a:grpSpLocks/>
          </p:cNvGrpSpPr>
          <p:nvPr/>
        </p:nvGrpSpPr>
        <p:grpSpPr bwMode="auto">
          <a:xfrm>
            <a:off x="1441450" y="4267200"/>
            <a:ext cx="6134100" cy="828675"/>
            <a:chOff x="1440873" y="4702384"/>
            <a:chExt cx="6135210" cy="828257"/>
          </a:xfrm>
        </p:grpSpPr>
        <p:pic>
          <p:nvPicPr>
            <p:cNvPr id="2054" name="Picture 5"/>
            <p:cNvPicPr>
              <a:picLocks noChangeAspect="1" noChangeArrowheads="1"/>
            </p:cNvPicPr>
            <p:nvPr/>
          </p:nvPicPr>
          <p:blipFill>
            <a:blip r:embed="rId3"/>
            <a:srcRect/>
            <a:stretch>
              <a:fillRect/>
            </a:stretch>
          </p:blipFill>
          <p:spPr bwMode="auto">
            <a:xfrm>
              <a:off x="1440873" y="4724400"/>
              <a:ext cx="1226127" cy="806241"/>
            </a:xfrm>
            <a:prstGeom prst="rect">
              <a:avLst/>
            </a:prstGeom>
            <a:noFill/>
            <a:ln w="9525">
              <a:noFill/>
              <a:miter lim="800000"/>
              <a:headEnd/>
              <a:tailEnd/>
            </a:ln>
            <a:effectLst/>
          </p:spPr>
        </p:pic>
        <p:pic>
          <p:nvPicPr>
            <p:cNvPr id="2055" name="Picture 6"/>
            <p:cNvPicPr>
              <a:picLocks noChangeAspect="1" noChangeArrowheads="1"/>
            </p:cNvPicPr>
            <p:nvPr/>
          </p:nvPicPr>
          <p:blipFill>
            <a:blip r:embed="rId4"/>
            <a:srcRect/>
            <a:stretch>
              <a:fillRect/>
            </a:stretch>
          </p:blipFill>
          <p:spPr bwMode="auto">
            <a:xfrm>
              <a:off x="3270825" y="4724400"/>
              <a:ext cx="1072575" cy="806241"/>
            </a:xfrm>
            <a:prstGeom prst="rect">
              <a:avLst/>
            </a:prstGeom>
            <a:noFill/>
            <a:ln w="9525">
              <a:noFill/>
              <a:miter lim="800000"/>
              <a:headEnd/>
              <a:tailEnd/>
            </a:ln>
            <a:effectLst/>
          </p:spPr>
        </p:pic>
        <p:pic>
          <p:nvPicPr>
            <p:cNvPr id="2056" name="Picture 7"/>
            <p:cNvPicPr>
              <a:picLocks noChangeAspect="1" noChangeArrowheads="1"/>
            </p:cNvPicPr>
            <p:nvPr/>
          </p:nvPicPr>
          <p:blipFill>
            <a:blip r:embed="rId5"/>
            <a:srcRect/>
            <a:stretch>
              <a:fillRect/>
            </a:stretch>
          </p:blipFill>
          <p:spPr bwMode="auto">
            <a:xfrm>
              <a:off x="4953000" y="4702384"/>
              <a:ext cx="1094349" cy="828257"/>
            </a:xfrm>
            <a:prstGeom prst="rect">
              <a:avLst/>
            </a:prstGeom>
            <a:noFill/>
            <a:ln w="9525">
              <a:noFill/>
              <a:miter lim="800000"/>
              <a:headEnd/>
              <a:tailEnd/>
            </a:ln>
            <a:effectLst/>
          </p:spPr>
        </p:pic>
        <p:pic>
          <p:nvPicPr>
            <p:cNvPr id="2057" name="Picture 8"/>
            <p:cNvPicPr>
              <a:picLocks noChangeAspect="1" noChangeArrowheads="1"/>
            </p:cNvPicPr>
            <p:nvPr/>
          </p:nvPicPr>
          <p:blipFill>
            <a:blip r:embed="rId6"/>
            <a:srcRect/>
            <a:stretch>
              <a:fillRect/>
            </a:stretch>
          </p:blipFill>
          <p:spPr bwMode="auto">
            <a:xfrm>
              <a:off x="6781800" y="4724400"/>
              <a:ext cx="794283" cy="806241"/>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r>
              <a:rPr lang="en-US"/>
              <a:t>CDC Professional Student Programs</a:t>
            </a:r>
          </a:p>
        </p:txBody>
      </p:sp>
      <p:sp>
        <p:nvSpPr>
          <p:cNvPr id="3075" name="Content Placeholder 2"/>
          <p:cNvSpPr>
            <a:spLocks noGrp="1"/>
          </p:cNvSpPr>
          <p:nvPr>
            <p:ph idx="1"/>
          </p:nvPr>
        </p:nvSpPr>
        <p:spPr bwMode="auto">
          <a:xfrm>
            <a:off x="457200" y="16002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a:spcBef>
                <a:spcPts val="600"/>
              </a:spcBef>
              <a:spcAft>
                <a:spcPts val="600"/>
              </a:spcAft>
              <a:buFont typeface="Wingdings" charset="2"/>
              <a:buChar char="q"/>
            </a:pPr>
            <a:r>
              <a:rPr lang="en-US" i="1">
                <a:solidFill>
                  <a:schemeClr val="tx1"/>
                </a:solidFill>
              </a:rPr>
              <a:t>The CDC Experience </a:t>
            </a:r>
            <a:r>
              <a:rPr lang="en-US">
                <a:solidFill>
                  <a:schemeClr val="tx1"/>
                </a:solidFill>
              </a:rPr>
              <a:t>Applied Epidemiology Fellowship</a:t>
            </a:r>
          </a:p>
          <a:p>
            <a:pPr lvl="1">
              <a:spcBef>
                <a:spcPts val="600"/>
              </a:spcBef>
              <a:spcAft>
                <a:spcPts val="1200"/>
              </a:spcAft>
              <a:buSzTx/>
              <a:buFont typeface="Wingdings" charset="2"/>
              <a:buChar char="§"/>
            </a:pPr>
            <a:r>
              <a:rPr lang="en-US">
                <a:solidFill>
                  <a:schemeClr val="tx1"/>
                </a:solidFill>
              </a:rPr>
              <a:t>3</a:t>
            </a:r>
            <a:r>
              <a:rPr lang="en-US" baseline="30000">
                <a:solidFill>
                  <a:schemeClr val="tx1"/>
                </a:solidFill>
              </a:rPr>
              <a:t>rd</a:t>
            </a:r>
            <a:r>
              <a:rPr lang="en-US">
                <a:solidFill>
                  <a:schemeClr val="tx1"/>
                </a:solidFill>
              </a:rPr>
              <a:t>- and 4</a:t>
            </a:r>
            <a:r>
              <a:rPr lang="en-US" baseline="30000">
                <a:solidFill>
                  <a:schemeClr val="tx1"/>
                </a:solidFill>
              </a:rPr>
              <a:t>th</a:t>
            </a:r>
            <a:r>
              <a:rPr lang="en-US">
                <a:solidFill>
                  <a:schemeClr val="tx1"/>
                </a:solidFill>
              </a:rPr>
              <a:t>-year medical students</a:t>
            </a:r>
          </a:p>
          <a:p>
            <a:pPr>
              <a:spcBef>
                <a:spcPts val="600"/>
              </a:spcBef>
              <a:spcAft>
                <a:spcPts val="600"/>
              </a:spcAft>
              <a:buFont typeface="Wingdings" charset="2"/>
              <a:buChar char="q"/>
            </a:pPr>
            <a:r>
              <a:rPr lang="en-US">
                <a:solidFill>
                  <a:schemeClr val="tx1"/>
                </a:solidFill>
              </a:rPr>
              <a:t>CDC-Hubert Global Health Fellowship</a:t>
            </a:r>
          </a:p>
          <a:p>
            <a:pPr lvl="1">
              <a:spcBef>
                <a:spcPts val="600"/>
              </a:spcBef>
              <a:spcAft>
                <a:spcPts val="600"/>
              </a:spcAft>
              <a:buSzTx/>
              <a:buFont typeface="Wingdings" charset="2"/>
              <a:buChar char="§"/>
            </a:pPr>
            <a:r>
              <a:rPr lang="en-US">
                <a:solidFill>
                  <a:schemeClr val="tx1"/>
                </a:solidFill>
              </a:rPr>
              <a:t>3</a:t>
            </a:r>
            <a:r>
              <a:rPr lang="en-US" baseline="30000">
                <a:solidFill>
                  <a:schemeClr val="tx1"/>
                </a:solidFill>
              </a:rPr>
              <a:t>rd</a:t>
            </a:r>
            <a:r>
              <a:rPr lang="en-US">
                <a:solidFill>
                  <a:schemeClr val="tx1"/>
                </a:solidFill>
              </a:rPr>
              <a:t>- and 4</a:t>
            </a:r>
            <a:r>
              <a:rPr lang="en-US" baseline="30000">
                <a:solidFill>
                  <a:schemeClr val="tx1"/>
                </a:solidFill>
              </a:rPr>
              <a:t>th</a:t>
            </a:r>
            <a:r>
              <a:rPr lang="en-US">
                <a:solidFill>
                  <a:schemeClr val="tx1"/>
                </a:solidFill>
              </a:rPr>
              <a:t>-year medical students</a:t>
            </a:r>
          </a:p>
          <a:p>
            <a:pPr lvl="1">
              <a:spcBef>
                <a:spcPts val="600"/>
              </a:spcBef>
              <a:spcAft>
                <a:spcPts val="1200"/>
              </a:spcAft>
              <a:buSzTx/>
              <a:buFont typeface="Wingdings" charset="2"/>
              <a:buChar char="§"/>
            </a:pPr>
            <a:r>
              <a:rPr lang="en-US">
                <a:solidFill>
                  <a:schemeClr val="tx1"/>
                </a:solidFill>
              </a:rPr>
              <a:t>3</a:t>
            </a:r>
            <a:r>
              <a:rPr lang="en-US" baseline="30000">
                <a:solidFill>
                  <a:schemeClr val="tx1"/>
                </a:solidFill>
              </a:rPr>
              <a:t>rd</a:t>
            </a:r>
            <a:r>
              <a:rPr lang="en-US">
                <a:solidFill>
                  <a:schemeClr val="tx1"/>
                </a:solidFill>
              </a:rPr>
              <a:t>- and 4</a:t>
            </a:r>
            <a:r>
              <a:rPr lang="en-US" baseline="30000">
                <a:solidFill>
                  <a:schemeClr val="tx1"/>
                </a:solidFill>
              </a:rPr>
              <a:t>th</a:t>
            </a:r>
            <a:r>
              <a:rPr lang="en-US">
                <a:solidFill>
                  <a:schemeClr val="tx1"/>
                </a:solidFill>
              </a:rPr>
              <a:t>-year veterinary students</a:t>
            </a:r>
          </a:p>
          <a:p>
            <a:pPr>
              <a:spcBef>
                <a:spcPts val="600"/>
              </a:spcBef>
              <a:spcAft>
                <a:spcPts val="600"/>
              </a:spcAft>
              <a:buFont typeface="Wingdings" charset="2"/>
              <a:buChar char="q"/>
            </a:pPr>
            <a:r>
              <a:rPr lang="en-US">
                <a:solidFill>
                  <a:schemeClr val="tx1"/>
                </a:solidFill>
              </a:rPr>
              <a:t>CDC Epidemiology Elective Program</a:t>
            </a:r>
          </a:p>
          <a:p>
            <a:pPr lvl="1">
              <a:spcBef>
                <a:spcPts val="600"/>
              </a:spcBef>
              <a:spcAft>
                <a:spcPts val="600"/>
              </a:spcAft>
              <a:buSzTx/>
              <a:buFont typeface="Wingdings" charset="2"/>
              <a:buChar char="§"/>
            </a:pPr>
            <a:r>
              <a:rPr lang="en-US">
                <a:solidFill>
                  <a:schemeClr val="tx1"/>
                </a:solidFill>
              </a:rPr>
              <a:t>4</a:t>
            </a:r>
            <a:r>
              <a:rPr lang="en-US" baseline="30000">
                <a:solidFill>
                  <a:schemeClr val="tx1"/>
                </a:solidFill>
              </a:rPr>
              <a:t>th</a:t>
            </a:r>
            <a:r>
              <a:rPr lang="en-US">
                <a:solidFill>
                  <a:schemeClr val="tx1"/>
                </a:solidFill>
              </a:rPr>
              <a:t>-year medical students</a:t>
            </a:r>
          </a:p>
          <a:p>
            <a:pPr lvl="1">
              <a:spcBef>
                <a:spcPts val="600"/>
              </a:spcBef>
              <a:spcAft>
                <a:spcPts val="600"/>
              </a:spcAft>
              <a:buSzTx/>
              <a:buFont typeface="Wingdings" charset="2"/>
              <a:buChar char="§"/>
            </a:pPr>
            <a:r>
              <a:rPr lang="en-US">
                <a:solidFill>
                  <a:schemeClr val="tx1"/>
                </a:solidFill>
              </a:rPr>
              <a:t>4</a:t>
            </a:r>
            <a:r>
              <a:rPr lang="en-US" baseline="30000">
                <a:solidFill>
                  <a:schemeClr val="tx1"/>
                </a:solidFill>
              </a:rPr>
              <a:t>th</a:t>
            </a:r>
            <a:r>
              <a:rPr lang="en-US">
                <a:solidFill>
                  <a:schemeClr val="tx1"/>
                </a:solidFill>
              </a:rPr>
              <a:t>-year veterinary students</a:t>
            </a:r>
          </a:p>
          <a:p>
            <a:pPr lvl="1">
              <a:spcBef>
                <a:spcPts val="600"/>
              </a:spcBef>
              <a:spcAft>
                <a:spcPts val="600"/>
              </a:spcAft>
              <a:buSzTx/>
              <a:buFont typeface="Wingdings" charset="2"/>
              <a:buChar char="§"/>
            </a:pPr>
            <a:endParaRPr lang="en-US">
              <a:solidFill>
                <a:schemeClr val="tx1"/>
              </a:solidFill>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098" name="Content Placeholder 2"/>
          <p:cNvSpPr>
            <a:spLocks noGrp="1"/>
          </p:cNvSpPr>
          <p:nvPr>
            <p:ph idx="1"/>
          </p:nvPr>
        </p:nvSpPr>
        <p:spPr bwMode="auto">
          <a:xfrm>
            <a:off x="457200" y="1447800"/>
            <a:ext cx="8229600" cy="5029200"/>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buFont typeface="Wingdings" charset="2"/>
              <a:buChar char="q"/>
            </a:pPr>
            <a:r>
              <a:rPr lang="en-US" dirty="0">
                <a:solidFill>
                  <a:srgbClr val="000000"/>
                </a:solidFill>
              </a:rPr>
              <a:t>One-year fellowship in applied epidemiology at CDC headquarters in Atlanta, GA</a:t>
            </a:r>
          </a:p>
          <a:p>
            <a:pPr>
              <a:spcAft>
                <a:spcPts val="1200"/>
              </a:spcAft>
              <a:buFont typeface="Wingdings" charset="2"/>
              <a:buChar char="q"/>
            </a:pPr>
            <a:r>
              <a:rPr lang="en-US" dirty="0">
                <a:solidFill>
                  <a:srgbClr val="000000"/>
                </a:solidFill>
              </a:rPr>
              <a:t>3</a:t>
            </a:r>
            <a:r>
              <a:rPr lang="en-US" baseline="30000" dirty="0">
                <a:solidFill>
                  <a:srgbClr val="000000"/>
                </a:solidFill>
              </a:rPr>
              <a:t>rd</a:t>
            </a:r>
            <a:r>
              <a:rPr lang="en-US" dirty="0">
                <a:solidFill>
                  <a:srgbClr val="000000"/>
                </a:solidFill>
              </a:rPr>
              <a:t>- and 4</a:t>
            </a:r>
            <a:r>
              <a:rPr lang="en-US" baseline="30000" dirty="0">
                <a:solidFill>
                  <a:srgbClr val="000000"/>
                </a:solidFill>
              </a:rPr>
              <a:t>th</a:t>
            </a:r>
            <a:r>
              <a:rPr lang="en-US" dirty="0">
                <a:solidFill>
                  <a:srgbClr val="000000"/>
                </a:solidFill>
              </a:rPr>
              <a:t>-year medical students</a:t>
            </a:r>
          </a:p>
          <a:p>
            <a:pPr>
              <a:spcAft>
                <a:spcPts val="1200"/>
              </a:spcAft>
              <a:buFont typeface="Wingdings" charset="2"/>
              <a:buChar char="q"/>
            </a:pPr>
            <a:r>
              <a:rPr lang="en-US" dirty="0">
                <a:solidFill>
                  <a:srgbClr val="000000"/>
                </a:solidFill>
              </a:rPr>
              <a:t>Goal – create a cadre of physicians with a population health perspective</a:t>
            </a:r>
          </a:p>
          <a:p>
            <a:pPr>
              <a:spcAft>
                <a:spcPts val="1200"/>
              </a:spcAft>
              <a:buFont typeface="Wingdings" charset="2"/>
              <a:buChar char="q"/>
            </a:pPr>
            <a:r>
              <a:rPr lang="en-US" dirty="0">
                <a:solidFill>
                  <a:srgbClr val="000000"/>
                </a:solidFill>
              </a:rPr>
              <a:t>Fellows gain in-depth understanding  of applied epidemiology, the role of epidemiology in medicine and health,  and role of physicians in the public health system</a:t>
            </a:r>
          </a:p>
        </p:txBody>
      </p:sp>
      <p:sp>
        <p:nvSpPr>
          <p:cNvPr id="4099"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r>
              <a:rPr lang="en-US" i="1"/>
              <a:t>The CDC Experience </a:t>
            </a:r>
            <a:br>
              <a:rPr lang="en-US" i="1"/>
            </a:br>
            <a:r>
              <a:rPr lang="en-US"/>
              <a:t>Applied Epidemiology Fellowship</a:t>
            </a:r>
            <a:endParaRPr lang="en-US" i="1"/>
          </a:p>
        </p:txBody>
      </p:sp>
      <p:pic>
        <p:nvPicPr>
          <p:cNvPr id="4100" name="Picture 4"/>
          <p:cNvPicPr>
            <a:picLocks noChangeAspect="1" noChangeArrowheads="1"/>
          </p:cNvPicPr>
          <p:nvPr/>
        </p:nvPicPr>
        <p:blipFill>
          <a:blip r:embed="rId2"/>
          <a:srcRect/>
          <a:stretch>
            <a:fillRect/>
          </a:stretch>
        </p:blipFill>
        <p:spPr bwMode="auto">
          <a:xfrm>
            <a:off x="7086600" y="5334000"/>
            <a:ext cx="1339850" cy="8763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r>
              <a:rPr lang="en-US" i="1" dirty="0"/>
              <a:t>The CDC Experience </a:t>
            </a:r>
            <a:r>
              <a:rPr lang="en-US" dirty="0"/>
              <a:t>Fellowship Activities</a:t>
            </a:r>
            <a:endParaRPr lang="en-US" i="1" dirty="0"/>
          </a:p>
        </p:txBody>
      </p:sp>
      <p:sp>
        <p:nvSpPr>
          <p:cNvPr id="5123" name="Content Placeholder 2"/>
          <p:cNvSpPr>
            <a:spLocks noGrp="1"/>
          </p:cNvSpPr>
          <p:nvPr>
            <p:ph idx="1"/>
          </p:nvPr>
        </p:nvSpPr>
        <p:spPr bwMode="auto">
          <a:xfrm>
            <a:off x="457200" y="16002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buFont typeface="Wingdings" charset="2"/>
              <a:buChar char="q"/>
            </a:pPr>
            <a:r>
              <a:rPr lang="en-US" dirty="0">
                <a:solidFill>
                  <a:srgbClr val="000000"/>
                </a:solidFill>
              </a:rPr>
              <a:t>2-week orientation</a:t>
            </a:r>
          </a:p>
          <a:p>
            <a:pPr>
              <a:spcAft>
                <a:spcPts val="1200"/>
              </a:spcAft>
              <a:buFont typeface="Wingdings" charset="2"/>
              <a:buChar char="q"/>
            </a:pPr>
            <a:r>
              <a:rPr lang="en-US" dirty="0">
                <a:solidFill>
                  <a:srgbClr val="000000"/>
                </a:solidFill>
              </a:rPr>
              <a:t>Surveillance project</a:t>
            </a:r>
          </a:p>
          <a:p>
            <a:pPr>
              <a:spcAft>
                <a:spcPts val="1200"/>
              </a:spcAft>
              <a:buFont typeface="Wingdings" charset="2"/>
              <a:buChar char="q"/>
            </a:pPr>
            <a:r>
              <a:rPr lang="en-US" dirty="0">
                <a:solidFill>
                  <a:srgbClr val="000000"/>
                </a:solidFill>
              </a:rPr>
              <a:t>Analytic epidemiology project</a:t>
            </a:r>
          </a:p>
          <a:p>
            <a:pPr>
              <a:spcAft>
                <a:spcPts val="1200"/>
              </a:spcAft>
              <a:buFont typeface="Wingdings" charset="2"/>
              <a:buChar char="q"/>
            </a:pPr>
            <a:r>
              <a:rPr lang="en-US" dirty="0">
                <a:solidFill>
                  <a:srgbClr val="000000"/>
                </a:solidFill>
              </a:rPr>
              <a:t>Field experience</a:t>
            </a:r>
          </a:p>
          <a:p>
            <a:pPr>
              <a:spcAft>
                <a:spcPts val="1200"/>
              </a:spcAft>
              <a:buFont typeface="Wingdings" charset="2"/>
              <a:buChar char="q"/>
            </a:pPr>
            <a:r>
              <a:rPr lang="en-US" dirty="0">
                <a:solidFill>
                  <a:srgbClr val="000000"/>
                </a:solidFill>
              </a:rPr>
              <a:t>Monthly seminars and journal clubs</a:t>
            </a:r>
          </a:p>
          <a:p>
            <a:pPr>
              <a:spcAft>
                <a:spcPts val="600"/>
              </a:spcAft>
              <a:buFont typeface="Wingdings" charset="2"/>
              <a:buChar char="q"/>
            </a:pPr>
            <a:r>
              <a:rPr lang="en-US" dirty="0">
                <a:solidFill>
                  <a:srgbClr val="000000"/>
                </a:solidFill>
              </a:rPr>
              <a:t>Report on findings </a:t>
            </a:r>
          </a:p>
          <a:p>
            <a:pPr lvl="1">
              <a:spcAft>
                <a:spcPts val="600"/>
              </a:spcAft>
              <a:buSzTx/>
              <a:buFont typeface="Wingdings" charset="2"/>
              <a:buChar char="§"/>
            </a:pPr>
            <a:r>
              <a:rPr lang="en-US" dirty="0">
                <a:solidFill>
                  <a:srgbClr val="000000"/>
                </a:solidFill>
              </a:rPr>
              <a:t>Scientific abstracts</a:t>
            </a:r>
          </a:p>
          <a:p>
            <a:pPr lvl="1">
              <a:spcAft>
                <a:spcPts val="600"/>
              </a:spcAft>
              <a:buSzTx/>
              <a:buFont typeface="Wingdings" charset="2"/>
              <a:buChar char="§"/>
            </a:pPr>
            <a:r>
              <a:rPr lang="en-US" dirty="0">
                <a:solidFill>
                  <a:srgbClr val="000000"/>
                </a:solidFill>
              </a:rPr>
              <a:t>Scientific manuscripts</a:t>
            </a:r>
          </a:p>
          <a:p>
            <a:pPr lvl="1">
              <a:spcAft>
                <a:spcPts val="600"/>
              </a:spcAft>
              <a:buSzTx/>
              <a:buFont typeface="Wingdings" charset="2"/>
              <a:buChar char="§"/>
            </a:pPr>
            <a:r>
              <a:rPr lang="en-US" dirty="0">
                <a:solidFill>
                  <a:srgbClr val="000000"/>
                </a:solidFill>
              </a:rPr>
              <a:t>Oral presentations</a:t>
            </a:r>
          </a:p>
        </p:txBody>
      </p:sp>
      <p:pic>
        <p:nvPicPr>
          <p:cNvPr id="5124" name="Picture 2"/>
          <p:cNvPicPr>
            <a:picLocks noChangeAspect="1" noChangeArrowheads="1"/>
          </p:cNvPicPr>
          <p:nvPr/>
        </p:nvPicPr>
        <p:blipFill>
          <a:blip r:embed="rId2"/>
          <a:srcRect/>
          <a:stretch>
            <a:fillRect/>
          </a:stretch>
        </p:blipFill>
        <p:spPr bwMode="auto">
          <a:xfrm>
            <a:off x="7086600" y="5370513"/>
            <a:ext cx="1335088" cy="87788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r>
              <a:rPr lang="en-US" i="1"/>
              <a:t>The CDC Experience </a:t>
            </a:r>
            <a:br>
              <a:rPr lang="en-US" i="1"/>
            </a:br>
            <a:r>
              <a:rPr lang="en-US"/>
              <a:t>Applied Epidemiology Fellowship</a:t>
            </a:r>
            <a:endParaRPr lang="en-US" i="1"/>
          </a:p>
        </p:txBody>
      </p:sp>
      <p:pic>
        <p:nvPicPr>
          <p:cNvPr id="6147" name="Picture 2"/>
          <p:cNvPicPr>
            <a:picLocks noChangeAspect="1" noChangeArrowheads="1"/>
          </p:cNvPicPr>
          <p:nvPr/>
        </p:nvPicPr>
        <p:blipFill>
          <a:blip r:embed="rId2"/>
          <a:srcRect/>
          <a:stretch>
            <a:fillRect/>
          </a:stretch>
        </p:blipFill>
        <p:spPr bwMode="auto">
          <a:xfrm>
            <a:off x="2667000" y="3657600"/>
            <a:ext cx="3600450" cy="2355850"/>
          </a:xfrm>
          <a:prstGeom prst="rect">
            <a:avLst/>
          </a:prstGeom>
          <a:noFill/>
          <a:ln w="9525">
            <a:noFill/>
            <a:miter lim="800000"/>
            <a:headEnd/>
            <a:tailEnd/>
          </a:ln>
        </p:spPr>
      </p:pic>
      <p:sp>
        <p:nvSpPr>
          <p:cNvPr id="5124" name="Rectangle 4"/>
          <p:cNvSpPr>
            <a:spLocks noChangeArrowheads="1"/>
          </p:cNvSpPr>
          <p:nvPr/>
        </p:nvSpPr>
        <p:spPr bwMode="auto">
          <a:xfrm>
            <a:off x="1066800" y="1600200"/>
            <a:ext cx="7239000" cy="1538288"/>
          </a:xfrm>
          <a:prstGeom prst="rect">
            <a:avLst/>
          </a:prstGeom>
          <a:noFill/>
          <a:ln w="9525">
            <a:noFill/>
            <a:miter lim="800000"/>
            <a:headEnd/>
            <a:tailEnd/>
          </a:ln>
        </p:spPr>
        <p:txBody>
          <a:bodyPr>
            <a:prstTxWarp prst="textNoShape">
              <a:avLst/>
            </a:prstTxWarp>
            <a:spAutoFit/>
          </a:bodyPr>
          <a:lstStyle/>
          <a:p>
            <a:pPr>
              <a:spcBef>
                <a:spcPts val="600"/>
              </a:spcBef>
              <a:spcAft>
                <a:spcPts val="600"/>
              </a:spcAft>
            </a:pPr>
            <a:r>
              <a:rPr lang="en-US" sz="2800" b="1" dirty="0">
                <a:solidFill>
                  <a:srgbClr val="000000"/>
                </a:solidFill>
                <a:latin typeface="Myriad Web Pro" charset="0"/>
              </a:rPr>
              <a:t>For more information and to apply online, visit us at:</a:t>
            </a:r>
          </a:p>
          <a:p>
            <a:pPr>
              <a:spcBef>
                <a:spcPts val="600"/>
              </a:spcBef>
              <a:spcAft>
                <a:spcPts val="600"/>
              </a:spcAft>
            </a:pPr>
            <a:r>
              <a:rPr lang="en-US" sz="2800" b="1" dirty="0" err="1">
                <a:solidFill>
                  <a:srgbClr val="000000"/>
                </a:solidFill>
                <a:latin typeface="Myriad Web Pro" charset="0"/>
              </a:rPr>
              <a:t>www.cdc.gov/CDCExperienceFellowship</a:t>
            </a:r>
            <a:endParaRPr lang="en-US" sz="2800" b="1" dirty="0">
              <a:solidFill>
                <a:srgbClr val="000000"/>
              </a:solidFill>
              <a:latin typeface="Myriad Web Pro" charset="0"/>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170" name="Content Placeholder 2"/>
          <p:cNvSpPr>
            <a:spLocks noGrp="1"/>
          </p:cNvSpPr>
          <p:nvPr>
            <p:ph idx="1"/>
          </p:nvPr>
        </p:nvSpPr>
        <p:spPr bwMode="auto">
          <a:xfrm>
            <a:off x="457200" y="1524000"/>
            <a:ext cx="8229600" cy="5029200"/>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buFont typeface="Wingdings" charset="2"/>
              <a:buChar char="q"/>
            </a:pPr>
            <a:r>
              <a:rPr lang="en-US" dirty="0">
                <a:solidFill>
                  <a:srgbClr val="000000"/>
                </a:solidFill>
              </a:rPr>
              <a:t>Provides 3</a:t>
            </a:r>
            <a:r>
              <a:rPr lang="en-US" baseline="30000" dirty="0">
                <a:solidFill>
                  <a:srgbClr val="000000"/>
                </a:solidFill>
              </a:rPr>
              <a:t>rd</a:t>
            </a:r>
            <a:r>
              <a:rPr lang="en-US" dirty="0">
                <a:solidFill>
                  <a:srgbClr val="000000"/>
                </a:solidFill>
              </a:rPr>
              <a:t>- and 4</a:t>
            </a:r>
            <a:r>
              <a:rPr lang="en-US" baseline="30000" dirty="0">
                <a:solidFill>
                  <a:srgbClr val="000000"/>
                </a:solidFill>
              </a:rPr>
              <a:t>th</a:t>
            </a:r>
            <a:r>
              <a:rPr lang="en-US" dirty="0">
                <a:solidFill>
                  <a:srgbClr val="000000"/>
                </a:solidFill>
              </a:rPr>
              <a:t>-year medical and veterinary students with public health experience in an international setting</a:t>
            </a:r>
          </a:p>
          <a:p>
            <a:pPr>
              <a:spcAft>
                <a:spcPts val="1200"/>
              </a:spcAft>
              <a:buFont typeface="Wingdings" charset="2"/>
              <a:buChar char="q"/>
            </a:pPr>
            <a:r>
              <a:rPr lang="en-US" dirty="0">
                <a:solidFill>
                  <a:srgbClr val="000000"/>
                </a:solidFill>
              </a:rPr>
              <a:t>Goal – encourage students to think of public health in a global context</a:t>
            </a:r>
          </a:p>
          <a:p>
            <a:pPr>
              <a:spcAft>
                <a:spcPts val="1200"/>
              </a:spcAft>
              <a:buFont typeface="Wingdings" charset="2"/>
              <a:buChar char="q"/>
            </a:pPr>
            <a:r>
              <a:rPr lang="en-US" dirty="0">
                <a:solidFill>
                  <a:srgbClr val="000000"/>
                </a:solidFill>
              </a:rPr>
              <a:t>Participants mentored by experienced CDC staff and learn through hands-on experience working on a priority health problem in a developing country</a:t>
            </a:r>
          </a:p>
          <a:p>
            <a:pPr>
              <a:spcAft>
                <a:spcPts val="1200"/>
              </a:spcAft>
              <a:buFont typeface="Wingdings" charset="2"/>
              <a:buChar char="q"/>
            </a:pPr>
            <a:r>
              <a:rPr lang="en-US" dirty="0">
                <a:solidFill>
                  <a:srgbClr val="000000"/>
                </a:solidFill>
              </a:rPr>
              <a:t>Projects all over the world</a:t>
            </a:r>
          </a:p>
          <a:p>
            <a:pPr>
              <a:spcAft>
                <a:spcPts val="1200"/>
              </a:spcAft>
              <a:buFont typeface="Wingdings" charset="2"/>
              <a:buChar char="q"/>
            </a:pPr>
            <a:endParaRPr lang="en-US" dirty="0">
              <a:solidFill>
                <a:srgbClr val="000000"/>
              </a:solidFill>
            </a:endParaRPr>
          </a:p>
        </p:txBody>
      </p:sp>
      <p:sp>
        <p:nvSpPr>
          <p:cNvPr id="7171"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r>
              <a:rPr lang="en-US"/>
              <a:t>CDC-Hubert Global Health Fellowship</a:t>
            </a:r>
          </a:p>
        </p:txBody>
      </p:sp>
      <p:pic>
        <p:nvPicPr>
          <p:cNvPr id="7172" name="Picture 4"/>
          <p:cNvPicPr>
            <a:picLocks noChangeAspect="1" noChangeArrowheads="1"/>
          </p:cNvPicPr>
          <p:nvPr/>
        </p:nvPicPr>
        <p:blipFill>
          <a:blip r:embed="rId2"/>
          <a:srcRect/>
          <a:stretch>
            <a:fillRect/>
          </a:stretch>
        </p:blipFill>
        <p:spPr bwMode="auto">
          <a:xfrm>
            <a:off x="7510463" y="5516563"/>
            <a:ext cx="1176337" cy="88423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Public Health…</a:t>
            </a:r>
            <a:br>
              <a:rPr lang="en-US" dirty="0" smtClean="0"/>
            </a:br>
            <a:r>
              <a:rPr lang="en-US" dirty="0" smtClean="0"/>
              <a:t>What Comes to Mind?</a:t>
            </a:r>
            <a:endParaRPr lang="en-US" dirty="0"/>
          </a:p>
        </p:txBody>
      </p:sp>
      <p:sp>
        <p:nvSpPr>
          <p:cNvPr id="3" name="Content Placeholder 2"/>
          <p:cNvSpPr>
            <a:spLocks noGrp="1"/>
          </p:cNvSpPr>
          <p:nvPr>
            <p:ph idx="1"/>
          </p:nvPr>
        </p:nvSpPr>
        <p:spPr>
          <a:xfrm>
            <a:off x="607122" y="3178117"/>
            <a:ext cx="7988300" cy="4767262"/>
          </a:xfrm>
        </p:spPr>
        <p:txBody>
          <a:bodyPr/>
          <a:lstStyle/>
          <a:p>
            <a:r>
              <a:rPr lang="en-US" sz="2000" dirty="0" smtClean="0"/>
              <a:t>Contemporary application</a:t>
            </a:r>
          </a:p>
          <a:p>
            <a:endParaRPr lang="en-US" dirty="0" smtClean="0"/>
          </a:p>
        </p:txBody>
      </p:sp>
      <p:graphicFrame>
        <p:nvGraphicFramePr>
          <p:cNvPr id="4" name="Diagram 3"/>
          <p:cNvGraphicFramePr/>
          <p:nvPr/>
        </p:nvGraphicFramePr>
        <p:xfrm>
          <a:off x="828142" y="3472530"/>
          <a:ext cx="6096000" cy="266598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860570" y="1562509"/>
          <a:ext cx="6096000" cy="1555009"/>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549106" y="1375171"/>
            <a:ext cx="7532655" cy="707886"/>
          </a:xfrm>
          <a:prstGeom prst="rect">
            <a:avLst/>
          </a:prstGeom>
          <a:noFill/>
        </p:spPr>
        <p:txBody>
          <a:bodyPr wrap="square" rtlCol="0">
            <a:spAutoFit/>
          </a:bodyPr>
          <a:lstStyle/>
          <a:p>
            <a:r>
              <a:rPr lang="en-US" b="0" dirty="0" smtClean="0">
                <a:solidFill>
                  <a:schemeClr val="tx1"/>
                </a:solidFill>
                <a:latin typeface="Arial"/>
                <a:cs typeface="Arial"/>
              </a:rPr>
              <a:t>Conventional</a:t>
            </a:r>
            <a:r>
              <a:rPr lang="en-US" dirty="0" smtClean="0">
                <a:solidFill>
                  <a:schemeClr val="tx1"/>
                </a:solidFill>
              </a:rPr>
              <a:t> </a:t>
            </a:r>
            <a:r>
              <a:rPr lang="en-US" b="0" dirty="0" smtClean="0">
                <a:solidFill>
                  <a:schemeClr val="tx1"/>
                </a:solidFill>
              </a:rPr>
              <a:t>ideas</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8194" name="Content Placeholder 2"/>
          <p:cNvSpPr>
            <a:spLocks noGrp="1"/>
          </p:cNvSpPr>
          <p:nvPr>
            <p:ph idx="1"/>
          </p:nvPr>
        </p:nvSpPr>
        <p:spPr bwMode="auto">
          <a:xfrm>
            <a:off x="457200" y="1600200"/>
            <a:ext cx="8382000" cy="5029200"/>
          </a:xfrm>
          <a:noFill/>
          <a:ln>
            <a:miter lim="800000"/>
            <a:headEnd/>
            <a:tailEnd/>
          </a:ln>
        </p:spPr>
        <p:txBody>
          <a:bodyPr vert="horz" wrap="square" lIns="91440" tIns="45720" rIns="91440" bIns="45720" numCol="1" anchor="t" anchorCtr="0" compatLnSpc="1">
            <a:prstTxWarp prst="textNoShape">
              <a:avLst/>
            </a:prstTxWarp>
          </a:bodyPr>
          <a:lstStyle/>
          <a:p>
            <a:pPr>
              <a:spcAft>
                <a:spcPts val="600"/>
              </a:spcAft>
              <a:buFont typeface="Wingdings" charset="2"/>
              <a:buChar char="q"/>
            </a:pPr>
            <a:r>
              <a:rPr lang="en-US" dirty="0">
                <a:solidFill>
                  <a:srgbClr val="000000"/>
                </a:solidFill>
              </a:rPr>
              <a:t>Preparing for field work</a:t>
            </a:r>
          </a:p>
          <a:p>
            <a:pPr lvl="1">
              <a:spcAft>
                <a:spcPts val="600"/>
              </a:spcAft>
              <a:buSzTx/>
              <a:buFont typeface="Wingdings" charset="2"/>
              <a:buChar char="§"/>
            </a:pPr>
            <a:r>
              <a:rPr lang="en-US" dirty="0">
                <a:solidFill>
                  <a:srgbClr val="000000"/>
                </a:solidFill>
              </a:rPr>
              <a:t>Monthly conference calls with supervisors before embarking on project</a:t>
            </a:r>
          </a:p>
          <a:p>
            <a:pPr lvl="1">
              <a:spcAft>
                <a:spcPts val="600"/>
              </a:spcAft>
              <a:buSzTx/>
              <a:buFont typeface="Wingdings" charset="2"/>
              <a:buChar char="§"/>
            </a:pPr>
            <a:r>
              <a:rPr lang="en-US" dirty="0">
                <a:solidFill>
                  <a:srgbClr val="000000"/>
                </a:solidFill>
              </a:rPr>
              <a:t>Background reading</a:t>
            </a:r>
          </a:p>
          <a:p>
            <a:pPr lvl="1">
              <a:spcAft>
                <a:spcPts val="1200"/>
              </a:spcAft>
              <a:buSzTx/>
              <a:buFont typeface="Wingdings" charset="2"/>
              <a:buChar char="§"/>
            </a:pPr>
            <a:r>
              <a:rPr lang="en-US" dirty="0">
                <a:solidFill>
                  <a:srgbClr val="000000"/>
                </a:solidFill>
              </a:rPr>
              <a:t>Make travel arrangements (e.g., visa, immunizations)</a:t>
            </a:r>
          </a:p>
          <a:p>
            <a:pPr>
              <a:spcAft>
                <a:spcPts val="1200"/>
              </a:spcAft>
              <a:buFont typeface="Wingdings" charset="2"/>
              <a:buChar char="q"/>
            </a:pPr>
            <a:r>
              <a:rPr lang="en-US" dirty="0">
                <a:solidFill>
                  <a:srgbClr val="000000"/>
                </a:solidFill>
              </a:rPr>
              <a:t>Fellowship orientation in Atlanta, GA</a:t>
            </a:r>
          </a:p>
          <a:p>
            <a:pPr>
              <a:spcAft>
                <a:spcPts val="1200"/>
              </a:spcAft>
              <a:buFont typeface="Wingdings" charset="2"/>
              <a:buChar char="q"/>
            </a:pPr>
            <a:r>
              <a:rPr lang="en-US" dirty="0">
                <a:solidFill>
                  <a:srgbClr val="000000"/>
                </a:solidFill>
              </a:rPr>
              <a:t>Six- to twelve-week public health project in a developing country</a:t>
            </a:r>
          </a:p>
          <a:p>
            <a:pPr>
              <a:spcAft>
                <a:spcPts val="1200"/>
              </a:spcAft>
              <a:buFont typeface="Wingdings" charset="2"/>
              <a:buChar char="q"/>
            </a:pPr>
            <a:endParaRPr lang="en-US" dirty="0">
              <a:solidFill>
                <a:srgbClr val="000000"/>
              </a:solidFill>
            </a:endParaRPr>
          </a:p>
          <a:p>
            <a:pPr>
              <a:spcAft>
                <a:spcPts val="1200"/>
              </a:spcAft>
              <a:buFont typeface="Wingdings" charset="2"/>
              <a:buChar char="q"/>
            </a:pPr>
            <a:endParaRPr lang="en-US" dirty="0">
              <a:solidFill>
                <a:srgbClr val="000000"/>
              </a:solidFill>
            </a:endParaRPr>
          </a:p>
          <a:p>
            <a:pPr lvl="1">
              <a:spcAft>
                <a:spcPts val="1200"/>
              </a:spcAft>
              <a:buSzTx/>
              <a:buFont typeface="Wingdings" charset="2"/>
              <a:buChar char="§"/>
            </a:pPr>
            <a:endParaRPr lang="en-US" dirty="0">
              <a:solidFill>
                <a:srgbClr val="000000"/>
              </a:solidFill>
            </a:endParaRPr>
          </a:p>
          <a:p>
            <a:pPr>
              <a:spcAft>
                <a:spcPts val="1200"/>
              </a:spcAft>
              <a:buFont typeface="Wingdings" charset="2"/>
              <a:buChar char="q"/>
            </a:pPr>
            <a:endParaRPr lang="en-US" dirty="0">
              <a:solidFill>
                <a:srgbClr val="000000"/>
              </a:solidFill>
            </a:endParaRPr>
          </a:p>
        </p:txBody>
      </p:sp>
      <p:sp>
        <p:nvSpPr>
          <p:cNvPr id="8195"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r>
              <a:rPr lang="en-US"/>
              <a:t>CDC-Hubert Global Health Fellowship Activities</a:t>
            </a:r>
          </a:p>
        </p:txBody>
      </p:sp>
      <p:pic>
        <p:nvPicPr>
          <p:cNvPr id="8196" name="Picture 4"/>
          <p:cNvPicPr>
            <a:picLocks noChangeAspect="1" noChangeArrowheads="1"/>
          </p:cNvPicPr>
          <p:nvPr/>
        </p:nvPicPr>
        <p:blipFill>
          <a:blip r:embed="rId2"/>
          <a:srcRect/>
          <a:stretch>
            <a:fillRect/>
          </a:stretch>
        </p:blipFill>
        <p:spPr bwMode="auto">
          <a:xfrm>
            <a:off x="7510463" y="5516563"/>
            <a:ext cx="1176337" cy="88423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r>
              <a:rPr lang="en-US"/>
              <a:t>CDC-Hubert Global Health Fellowship</a:t>
            </a:r>
          </a:p>
        </p:txBody>
      </p:sp>
      <p:sp>
        <p:nvSpPr>
          <p:cNvPr id="7171" name="Rectangle 3"/>
          <p:cNvSpPr>
            <a:spLocks noChangeArrowheads="1"/>
          </p:cNvSpPr>
          <p:nvPr/>
        </p:nvSpPr>
        <p:spPr bwMode="auto">
          <a:xfrm>
            <a:off x="1066800" y="1600200"/>
            <a:ext cx="7010400" cy="1538288"/>
          </a:xfrm>
          <a:prstGeom prst="rect">
            <a:avLst/>
          </a:prstGeom>
          <a:noFill/>
          <a:ln w="9525">
            <a:noFill/>
            <a:miter lim="800000"/>
            <a:headEnd/>
            <a:tailEnd/>
          </a:ln>
        </p:spPr>
        <p:txBody>
          <a:bodyPr>
            <a:prstTxWarp prst="textNoShape">
              <a:avLst/>
            </a:prstTxWarp>
            <a:spAutoFit/>
          </a:bodyPr>
          <a:lstStyle/>
          <a:p>
            <a:pPr>
              <a:spcBef>
                <a:spcPts val="600"/>
              </a:spcBef>
              <a:spcAft>
                <a:spcPts val="600"/>
              </a:spcAft>
            </a:pPr>
            <a:r>
              <a:rPr lang="en-US" sz="2800" b="1" dirty="0">
                <a:solidFill>
                  <a:srgbClr val="000000"/>
                </a:solidFill>
                <a:latin typeface="Myriad Web Pro" charset="0"/>
              </a:rPr>
              <a:t>For more information and to apply online, visit us at:</a:t>
            </a:r>
          </a:p>
          <a:p>
            <a:pPr>
              <a:spcBef>
                <a:spcPts val="600"/>
              </a:spcBef>
              <a:spcAft>
                <a:spcPts val="600"/>
              </a:spcAft>
            </a:pPr>
            <a:r>
              <a:rPr lang="en-US" sz="2800" b="1" dirty="0" err="1">
                <a:solidFill>
                  <a:srgbClr val="000000"/>
                </a:solidFill>
                <a:latin typeface="Myriad Web Pro" charset="0"/>
              </a:rPr>
              <a:t>www.cdc.gov/HubertFellowship</a:t>
            </a:r>
            <a:r>
              <a:rPr lang="en-US" sz="2800" b="1" dirty="0">
                <a:solidFill>
                  <a:srgbClr val="000000"/>
                </a:solidFill>
              </a:rPr>
              <a:t> </a:t>
            </a:r>
          </a:p>
        </p:txBody>
      </p:sp>
      <p:pic>
        <p:nvPicPr>
          <p:cNvPr id="9220" name="Picture 4" descr="Dark Blue CDC-Hubert Descriptor.JPG"/>
          <p:cNvPicPr>
            <a:picLocks noChangeAspect="1"/>
          </p:cNvPicPr>
          <p:nvPr/>
        </p:nvPicPr>
        <p:blipFill>
          <a:blip r:embed="rId2"/>
          <a:srcRect/>
          <a:stretch>
            <a:fillRect/>
          </a:stretch>
        </p:blipFill>
        <p:spPr bwMode="auto">
          <a:xfrm>
            <a:off x="2819400" y="3505200"/>
            <a:ext cx="3276600" cy="24653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0242" name="Content Placeholder 2"/>
          <p:cNvSpPr>
            <a:spLocks noGrp="1"/>
          </p:cNvSpPr>
          <p:nvPr>
            <p:ph idx="1"/>
          </p:nvPr>
        </p:nvSpPr>
        <p:spPr bwMode="auto">
          <a:xfrm>
            <a:off x="457200" y="1447800"/>
            <a:ext cx="8229600" cy="5029200"/>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buFont typeface="Wingdings" charset="2"/>
              <a:buChar char="q"/>
            </a:pPr>
            <a:r>
              <a:rPr lang="en-US" dirty="0">
                <a:solidFill>
                  <a:srgbClr val="000000"/>
                </a:solidFill>
              </a:rPr>
              <a:t>6- to 8-week  elective rotation at CDC headquarters</a:t>
            </a:r>
          </a:p>
          <a:p>
            <a:pPr>
              <a:spcAft>
                <a:spcPts val="1200"/>
              </a:spcAft>
              <a:buFont typeface="Wingdings" charset="2"/>
              <a:buChar char="q"/>
            </a:pPr>
            <a:r>
              <a:rPr lang="en-US" dirty="0">
                <a:solidFill>
                  <a:srgbClr val="000000"/>
                </a:solidFill>
              </a:rPr>
              <a:t>4</a:t>
            </a:r>
            <a:r>
              <a:rPr lang="en-US" baseline="30000" dirty="0">
                <a:solidFill>
                  <a:srgbClr val="000000"/>
                </a:solidFill>
              </a:rPr>
              <a:t>th</a:t>
            </a:r>
            <a:r>
              <a:rPr lang="en-US" dirty="0">
                <a:solidFill>
                  <a:srgbClr val="000000"/>
                </a:solidFill>
              </a:rPr>
              <a:t>-year medical and veterinary students </a:t>
            </a:r>
          </a:p>
          <a:p>
            <a:pPr>
              <a:spcBef>
                <a:spcPts val="600"/>
              </a:spcBef>
              <a:spcAft>
                <a:spcPts val="300"/>
              </a:spcAft>
              <a:buFont typeface="Wingdings" charset="2"/>
              <a:buChar char="q"/>
            </a:pPr>
            <a:r>
              <a:rPr lang="en-US" dirty="0">
                <a:solidFill>
                  <a:srgbClr val="000000"/>
                </a:solidFill>
              </a:rPr>
              <a:t>Gives senior medical and veterinary students an introduction to:</a:t>
            </a:r>
          </a:p>
          <a:p>
            <a:pPr lvl="1">
              <a:spcBef>
                <a:spcPts val="300"/>
              </a:spcBef>
              <a:spcAft>
                <a:spcPts val="600"/>
              </a:spcAft>
              <a:buSzTx/>
              <a:buFont typeface="Wingdings" charset="2"/>
              <a:buChar char="§"/>
            </a:pPr>
            <a:r>
              <a:rPr lang="en-US" sz="2400" dirty="0">
                <a:solidFill>
                  <a:srgbClr val="000000"/>
                </a:solidFill>
              </a:rPr>
              <a:t>Preventive medicine</a:t>
            </a:r>
          </a:p>
          <a:p>
            <a:pPr lvl="1">
              <a:spcBef>
                <a:spcPts val="300"/>
              </a:spcBef>
              <a:spcAft>
                <a:spcPts val="600"/>
              </a:spcAft>
              <a:buSzTx/>
              <a:buFont typeface="Wingdings" charset="2"/>
              <a:buChar char="§"/>
            </a:pPr>
            <a:r>
              <a:rPr lang="en-US" sz="2400" dirty="0">
                <a:solidFill>
                  <a:srgbClr val="000000"/>
                </a:solidFill>
              </a:rPr>
              <a:t>Public health</a:t>
            </a:r>
          </a:p>
          <a:p>
            <a:pPr lvl="1">
              <a:spcBef>
                <a:spcPts val="300"/>
              </a:spcBef>
              <a:spcAft>
                <a:spcPts val="1200"/>
              </a:spcAft>
              <a:buSzTx/>
              <a:buFont typeface="Wingdings" charset="2"/>
              <a:buChar char="§"/>
            </a:pPr>
            <a:r>
              <a:rPr lang="en-US" sz="2400" dirty="0">
                <a:solidFill>
                  <a:srgbClr val="000000"/>
                </a:solidFill>
              </a:rPr>
              <a:t>Applied epidemiology</a:t>
            </a:r>
          </a:p>
        </p:txBody>
      </p:sp>
      <p:sp>
        <p:nvSpPr>
          <p:cNvPr id="10243"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r>
              <a:rPr lang="en-US"/>
              <a:t>CDC Epidemiology Elective Program</a:t>
            </a:r>
          </a:p>
        </p:txBody>
      </p:sp>
      <p:pic>
        <p:nvPicPr>
          <p:cNvPr id="10244" name="Picture 4"/>
          <p:cNvPicPr>
            <a:picLocks noChangeAspect="1" noChangeArrowheads="1"/>
          </p:cNvPicPr>
          <p:nvPr/>
        </p:nvPicPr>
        <p:blipFill>
          <a:blip r:embed="rId2"/>
          <a:srcRect/>
          <a:stretch>
            <a:fillRect/>
          </a:stretch>
        </p:blipFill>
        <p:spPr bwMode="auto">
          <a:xfrm>
            <a:off x="7620000" y="5592763"/>
            <a:ext cx="1066800" cy="80803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1266" name="Content Placeholder 2"/>
          <p:cNvSpPr>
            <a:spLocks noGrp="1"/>
          </p:cNvSpPr>
          <p:nvPr>
            <p:ph idx="1"/>
          </p:nvPr>
        </p:nvSpPr>
        <p:spPr bwMode="auto">
          <a:xfrm>
            <a:off x="457200" y="1524000"/>
            <a:ext cx="8229600" cy="5029200"/>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buFont typeface="Wingdings" charset="2"/>
              <a:buChar char="q"/>
            </a:pPr>
            <a:r>
              <a:rPr lang="en-US" dirty="0">
                <a:solidFill>
                  <a:srgbClr val="000000"/>
                </a:solidFill>
              </a:rPr>
              <a:t>Most assignments in CDC headquarters in Atlanta, GA</a:t>
            </a:r>
          </a:p>
          <a:p>
            <a:pPr>
              <a:spcAft>
                <a:spcPts val="1200"/>
              </a:spcAft>
              <a:buFont typeface="Wingdings" charset="2"/>
              <a:buChar char="q"/>
            </a:pPr>
            <a:r>
              <a:rPr lang="en-US" dirty="0">
                <a:solidFill>
                  <a:srgbClr val="000000"/>
                </a:solidFill>
              </a:rPr>
              <a:t>Short epidemiology project</a:t>
            </a:r>
          </a:p>
          <a:p>
            <a:pPr eaLnBrk="1" hangingPunct="1">
              <a:spcAft>
                <a:spcPct val="20000"/>
              </a:spcAft>
              <a:buFont typeface="Wingdings" charset="2"/>
              <a:buChar char="q"/>
            </a:pPr>
            <a:r>
              <a:rPr lang="en-US" dirty="0">
                <a:solidFill>
                  <a:srgbClr val="000000"/>
                </a:solidFill>
              </a:rPr>
              <a:t>Assist in epidemiologic field investigations  with </a:t>
            </a:r>
            <a:r>
              <a:rPr lang="en-US" dirty="0" err="1">
                <a:solidFill>
                  <a:srgbClr val="000000"/>
                </a:solidFill>
              </a:rPr>
              <a:t>EISOs</a:t>
            </a:r>
            <a:r>
              <a:rPr lang="en-US" dirty="0">
                <a:solidFill>
                  <a:srgbClr val="000000"/>
                </a:solidFill>
              </a:rPr>
              <a:t> (</a:t>
            </a:r>
            <a:r>
              <a:rPr lang="en-US" dirty="0" err="1">
                <a:solidFill>
                  <a:srgbClr val="000000"/>
                </a:solidFill>
              </a:rPr>
              <a:t>Epi</a:t>
            </a:r>
            <a:r>
              <a:rPr lang="en-US" dirty="0">
                <a:solidFill>
                  <a:srgbClr val="000000"/>
                </a:solidFill>
              </a:rPr>
              <a:t>-Aids)</a:t>
            </a:r>
          </a:p>
          <a:p>
            <a:pPr eaLnBrk="1" hangingPunct="1">
              <a:spcAft>
                <a:spcPct val="20000"/>
              </a:spcAft>
              <a:buFont typeface="Wingdings" charset="2"/>
              <a:buChar char="q"/>
            </a:pPr>
            <a:r>
              <a:rPr lang="en-US" dirty="0">
                <a:solidFill>
                  <a:srgbClr val="000000"/>
                </a:solidFill>
              </a:rPr>
              <a:t>Attend CDC talks and seminars</a:t>
            </a:r>
          </a:p>
          <a:p>
            <a:pPr eaLnBrk="1" hangingPunct="1">
              <a:spcAft>
                <a:spcPct val="20000"/>
              </a:spcAft>
              <a:buFont typeface="Wingdings" charset="2"/>
              <a:buChar char="q"/>
            </a:pPr>
            <a:r>
              <a:rPr lang="en-US" dirty="0">
                <a:solidFill>
                  <a:srgbClr val="000000"/>
                </a:solidFill>
              </a:rPr>
              <a:t>EIS Tuesday Morning Seminar (</a:t>
            </a:r>
            <a:r>
              <a:rPr lang="en-US" dirty="0" err="1">
                <a:solidFill>
                  <a:srgbClr val="000000"/>
                </a:solidFill>
              </a:rPr>
              <a:t>Epi</a:t>
            </a:r>
            <a:r>
              <a:rPr lang="en-US" dirty="0">
                <a:solidFill>
                  <a:srgbClr val="000000"/>
                </a:solidFill>
              </a:rPr>
              <a:t> grand rounds)</a:t>
            </a:r>
          </a:p>
          <a:p>
            <a:pPr eaLnBrk="1" hangingPunct="1">
              <a:spcAft>
                <a:spcPct val="20000"/>
              </a:spcAft>
              <a:buFont typeface="Wingdings" charset="2"/>
              <a:buChar char="q"/>
            </a:pPr>
            <a:r>
              <a:rPr lang="en-US" dirty="0">
                <a:solidFill>
                  <a:srgbClr val="000000"/>
                </a:solidFill>
              </a:rPr>
              <a:t>Attend seminars specifically for students</a:t>
            </a:r>
          </a:p>
          <a:p>
            <a:pPr eaLnBrk="1" hangingPunct="1">
              <a:spcAft>
                <a:spcPct val="20000"/>
              </a:spcAft>
              <a:buFont typeface="Wingdings" charset="2"/>
              <a:buChar char="q"/>
            </a:pPr>
            <a:r>
              <a:rPr lang="en-US" dirty="0">
                <a:solidFill>
                  <a:srgbClr val="000000"/>
                </a:solidFill>
              </a:rPr>
              <a:t>Some have co-authored publications</a:t>
            </a:r>
          </a:p>
        </p:txBody>
      </p:sp>
      <p:sp>
        <p:nvSpPr>
          <p:cNvPr id="11267"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r>
              <a:rPr lang="en-US"/>
              <a:t>CDC Epidemiology Elective Program Activities</a:t>
            </a:r>
          </a:p>
        </p:txBody>
      </p:sp>
      <p:pic>
        <p:nvPicPr>
          <p:cNvPr id="11268" name="Picture 2"/>
          <p:cNvPicPr>
            <a:picLocks noChangeAspect="1" noChangeArrowheads="1"/>
          </p:cNvPicPr>
          <p:nvPr/>
        </p:nvPicPr>
        <p:blipFill>
          <a:blip r:embed="rId2"/>
          <a:srcRect/>
          <a:stretch>
            <a:fillRect/>
          </a:stretch>
        </p:blipFill>
        <p:spPr bwMode="auto">
          <a:xfrm>
            <a:off x="7620000" y="5595938"/>
            <a:ext cx="1066800" cy="80486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r>
              <a:rPr lang="en-US"/>
              <a:t>CDC Epidemiology Elective Program</a:t>
            </a:r>
          </a:p>
        </p:txBody>
      </p:sp>
      <p:sp>
        <p:nvSpPr>
          <p:cNvPr id="9219" name="Rectangle 3"/>
          <p:cNvSpPr>
            <a:spLocks noChangeArrowheads="1"/>
          </p:cNvSpPr>
          <p:nvPr/>
        </p:nvSpPr>
        <p:spPr bwMode="auto">
          <a:xfrm>
            <a:off x="1066800" y="1600200"/>
            <a:ext cx="7010400" cy="1538288"/>
          </a:xfrm>
          <a:prstGeom prst="rect">
            <a:avLst/>
          </a:prstGeom>
          <a:noFill/>
          <a:ln w="9525">
            <a:noFill/>
            <a:miter lim="800000"/>
            <a:headEnd/>
            <a:tailEnd/>
          </a:ln>
        </p:spPr>
        <p:txBody>
          <a:bodyPr>
            <a:prstTxWarp prst="textNoShape">
              <a:avLst/>
            </a:prstTxWarp>
            <a:spAutoFit/>
          </a:bodyPr>
          <a:lstStyle/>
          <a:p>
            <a:pPr>
              <a:spcBef>
                <a:spcPts val="600"/>
              </a:spcBef>
              <a:spcAft>
                <a:spcPts val="600"/>
              </a:spcAft>
            </a:pPr>
            <a:r>
              <a:rPr lang="en-US" sz="2800" b="1" dirty="0">
                <a:solidFill>
                  <a:srgbClr val="000000"/>
                </a:solidFill>
                <a:latin typeface="Myriad Web Pro" charset="0"/>
              </a:rPr>
              <a:t>For more information and to apply online, visit us at:</a:t>
            </a:r>
          </a:p>
          <a:p>
            <a:pPr>
              <a:spcBef>
                <a:spcPts val="600"/>
              </a:spcBef>
              <a:spcAft>
                <a:spcPts val="600"/>
              </a:spcAft>
            </a:pPr>
            <a:r>
              <a:rPr lang="en-US" sz="2800" b="1" dirty="0" err="1">
                <a:solidFill>
                  <a:srgbClr val="000000"/>
                </a:solidFill>
                <a:latin typeface="Myriad Web Pro" charset="0"/>
              </a:rPr>
              <a:t>www.cdc.gov/EpiElective</a:t>
            </a:r>
            <a:endParaRPr lang="en-US" sz="2800" b="1" dirty="0">
              <a:solidFill>
                <a:srgbClr val="000000"/>
              </a:solidFill>
              <a:latin typeface="Myriad Web Pro" charset="0"/>
            </a:endParaRPr>
          </a:p>
        </p:txBody>
      </p:sp>
      <p:pic>
        <p:nvPicPr>
          <p:cNvPr id="12292" name="Picture 3"/>
          <p:cNvPicPr>
            <a:picLocks noChangeAspect="1" noChangeArrowheads="1"/>
          </p:cNvPicPr>
          <p:nvPr/>
        </p:nvPicPr>
        <p:blipFill>
          <a:blip r:embed="rId2"/>
          <a:srcRect/>
          <a:stretch>
            <a:fillRect/>
          </a:stretch>
        </p:blipFill>
        <p:spPr bwMode="auto">
          <a:xfrm>
            <a:off x="2667000" y="3505200"/>
            <a:ext cx="3429000" cy="2590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r>
              <a:rPr lang="en-US"/>
              <a:t>Epidemic Intelligence Service (EIS)</a:t>
            </a:r>
          </a:p>
        </p:txBody>
      </p:sp>
      <p:sp>
        <p:nvSpPr>
          <p:cNvPr id="13315" name="Content Placeholder 2"/>
          <p:cNvSpPr>
            <a:spLocks noGrp="1"/>
          </p:cNvSpPr>
          <p:nvPr>
            <p:ph idx="1"/>
          </p:nvPr>
        </p:nvSpPr>
        <p:spPr bwMode="auto">
          <a:xfrm>
            <a:off x="457200" y="16002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charset="2"/>
              <a:buChar char="q"/>
            </a:pPr>
            <a:r>
              <a:rPr lang="en-US" dirty="0">
                <a:solidFill>
                  <a:srgbClr val="000000"/>
                </a:solidFill>
              </a:rPr>
              <a:t>Unique 2-year post-graduate training program </a:t>
            </a:r>
          </a:p>
          <a:p>
            <a:pPr lvl="1">
              <a:buSzTx/>
              <a:buFont typeface="Wingdings" charset="2"/>
              <a:buChar char="§"/>
            </a:pPr>
            <a:r>
              <a:rPr lang="en-US" dirty="0">
                <a:solidFill>
                  <a:srgbClr val="000000"/>
                </a:solidFill>
              </a:rPr>
              <a:t>Service and on-the-job learning </a:t>
            </a:r>
          </a:p>
          <a:p>
            <a:pPr lvl="1">
              <a:spcAft>
                <a:spcPts val="600"/>
              </a:spcAft>
              <a:buSzTx/>
              <a:buFont typeface="Wingdings" charset="2"/>
              <a:buChar char="§"/>
            </a:pPr>
            <a:r>
              <a:rPr lang="en-US" dirty="0">
                <a:solidFill>
                  <a:srgbClr val="000000"/>
                </a:solidFill>
              </a:rPr>
              <a:t>Health professionals interested in applied epidemiology</a:t>
            </a:r>
          </a:p>
          <a:p>
            <a:pPr>
              <a:buFont typeface="Wingdings" charset="2"/>
              <a:buChar char="q"/>
            </a:pPr>
            <a:r>
              <a:rPr lang="en-US" dirty="0">
                <a:solidFill>
                  <a:srgbClr val="000000"/>
                </a:solidFill>
              </a:rPr>
              <a:t>EIS officers are CDC employees </a:t>
            </a:r>
          </a:p>
          <a:p>
            <a:pPr lvl="1">
              <a:buSzTx/>
              <a:buFont typeface="Wingdings" charset="2"/>
              <a:buChar char="§"/>
            </a:pPr>
            <a:r>
              <a:rPr lang="en-US" dirty="0">
                <a:solidFill>
                  <a:srgbClr val="000000"/>
                </a:solidFill>
              </a:rPr>
              <a:t>Receive salary and benefits</a:t>
            </a:r>
          </a:p>
          <a:p>
            <a:pPr lvl="1">
              <a:spcAft>
                <a:spcPts val="600"/>
              </a:spcAft>
              <a:buSzTx/>
              <a:buFont typeface="Wingdings" charset="2"/>
              <a:buChar char="§"/>
            </a:pPr>
            <a:r>
              <a:rPr lang="en-US" dirty="0">
                <a:solidFill>
                  <a:srgbClr val="000000"/>
                </a:solidFill>
              </a:rPr>
              <a:t>Salaries range from $55,000 to $75,000 per year, based on qualifications and experience</a:t>
            </a:r>
          </a:p>
          <a:p>
            <a:pPr>
              <a:spcAft>
                <a:spcPts val="600"/>
              </a:spcAft>
              <a:buFont typeface="Wingdings" charset="2"/>
              <a:buChar char="q"/>
            </a:pPr>
            <a:r>
              <a:rPr lang="en-US" dirty="0">
                <a:solidFill>
                  <a:srgbClr val="000000"/>
                </a:solidFill>
              </a:rPr>
              <a:t>Assignments at CDC HQ and state/local HD</a:t>
            </a:r>
          </a:p>
          <a:p>
            <a:pPr>
              <a:buFont typeface="Wingdings" charset="2"/>
              <a:buChar char="q"/>
            </a:pPr>
            <a:r>
              <a:rPr lang="en-US" dirty="0">
                <a:solidFill>
                  <a:srgbClr val="000000"/>
                </a:solidFill>
              </a:rPr>
              <a:t>75% of EIS graduates remain in public health; many become leaders in public health throughout the world</a:t>
            </a:r>
          </a:p>
          <a:p>
            <a:pPr>
              <a:buFont typeface="Wingdings" charset="2"/>
              <a:buChar char="q"/>
            </a:pPr>
            <a:endParaRPr lang="en-US"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r>
              <a:rPr lang="en-US"/>
              <a:t>EIS Eligibility Criteria</a:t>
            </a:r>
          </a:p>
        </p:txBody>
      </p:sp>
      <p:sp>
        <p:nvSpPr>
          <p:cNvPr id="14339" name="Content Placeholder 2"/>
          <p:cNvSpPr>
            <a:spLocks noGrp="1"/>
          </p:cNvSpPr>
          <p:nvPr>
            <p:ph idx="1"/>
          </p:nvPr>
        </p:nvSpPr>
        <p:spPr bwMode="auto">
          <a:xfrm>
            <a:off x="457200" y="16002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buFont typeface="Wingdings" charset="2"/>
              <a:buChar char="q"/>
            </a:pPr>
            <a:r>
              <a:rPr lang="en-US" dirty="0">
                <a:solidFill>
                  <a:srgbClr val="000000"/>
                </a:solidFill>
              </a:rPr>
              <a:t>Veterinarians must have either a MPH (or equivalent degree), or relevant public health experience</a:t>
            </a:r>
          </a:p>
          <a:p>
            <a:pPr>
              <a:spcAft>
                <a:spcPts val="1200"/>
              </a:spcAft>
              <a:buFont typeface="Wingdings" charset="2"/>
              <a:buChar char="q"/>
            </a:pPr>
            <a:r>
              <a:rPr lang="en-US" dirty="0">
                <a:solidFill>
                  <a:srgbClr val="000000"/>
                </a:solidFill>
              </a:rPr>
              <a:t>Commit to a 2-year full-time program starting in July </a:t>
            </a:r>
          </a:p>
          <a:p>
            <a:pPr>
              <a:spcAft>
                <a:spcPts val="1200"/>
              </a:spcAft>
              <a:buFont typeface="Wingdings" charset="2"/>
              <a:buChar char="q"/>
            </a:pPr>
            <a:r>
              <a:rPr lang="en-US" dirty="0">
                <a:solidFill>
                  <a:srgbClr val="000000"/>
                </a:solidFill>
              </a:rPr>
              <a:t>Willing to relocate </a:t>
            </a:r>
          </a:p>
          <a:p>
            <a:pPr>
              <a:spcAft>
                <a:spcPts val="1200"/>
              </a:spcAft>
              <a:buFont typeface="Wingdings" charset="2"/>
              <a:buChar char="q"/>
            </a:pPr>
            <a:r>
              <a:rPr lang="en-US" dirty="0">
                <a:solidFill>
                  <a:srgbClr val="000000"/>
                </a:solidFill>
              </a:rPr>
              <a:t>U.S. citizens and U.S. permanent residents must have an active, unrestricted, U.S. license</a:t>
            </a:r>
          </a:p>
          <a:p>
            <a:pPr>
              <a:spcAft>
                <a:spcPts val="1200"/>
              </a:spcAft>
              <a:buFont typeface="Wingdings" charset="2"/>
              <a:buChar char="q"/>
            </a:pPr>
            <a:r>
              <a:rPr lang="en-US" dirty="0">
                <a:solidFill>
                  <a:srgbClr val="000000"/>
                </a:solidFill>
              </a:rPr>
              <a:t>Non-U.S. citizens must be legal permanent residents or eligible for J-1 status prior to program’s start date</a:t>
            </a:r>
          </a:p>
          <a:p>
            <a:pPr>
              <a:buFont typeface="Wingdings" charset="2"/>
              <a:buChar char="q"/>
            </a:pPr>
            <a:endParaRPr lang="en-US" dirty="0">
              <a:solidFill>
                <a:srgbClr val="000000"/>
              </a:solidFill>
            </a:endParaRPr>
          </a:p>
          <a:p>
            <a:pPr>
              <a:buFont typeface="Wingdings" charset="2"/>
              <a:buChar char="q"/>
            </a:pPr>
            <a:endParaRPr lang="en-US" dirty="0">
              <a:solidFill>
                <a:srgbClr val="000000"/>
              </a:solidFill>
            </a:endParaRPr>
          </a:p>
        </p:txBody>
      </p:sp>
      <p:pic>
        <p:nvPicPr>
          <p:cNvPr id="14340" name="Picture 2"/>
          <p:cNvPicPr>
            <a:picLocks noChangeAspect="1" noChangeArrowheads="1"/>
          </p:cNvPicPr>
          <p:nvPr/>
        </p:nvPicPr>
        <p:blipFill>
          <a:blip r:embed="rId2"/>
          <a:srcRect/>
          <a:stretch>
            <a:fillRect/>
          </a:stretch>
        </p:blipFill>
        <p:spPr bwMode="auto">
          <a:xfrm>
            <a:off x="8023225" y="5645150"/>
            <a:ext cx="739775" cy="7556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r>
              <a:rPr lang="en-US"/>
              <a:t>EIS Officer Activities</a:t>
            </a:r>
          </a:p>
        </p:txBody>
      </p:sp>
      <p:sp>
        <p:nvSpPr>
          <p:cNvPr id="15363" name="Content Placeholder 2"/>
          <p:cNvSpPr>
            <a:spLocks noGrp="1"/>
          </p:cNvSpPr>
          <p:nvPr>
            <p:ph idx="1"/>
          </p:nvPr>
        </p:nvSpPr>
        <p:spPr bwMode="auto">
          <a:xfrm>
            <a:off x="457200" y="16002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buFont typeface="Wingdings" charset="2"/>
              <a:buChar char="q"/>
            </a:pPr>
            <a:r>
              <a:rPr lang="en-US" dirty="0">
                <a:solidFill>
                  <a:srgbClr val="000000"/>
                </a:solidFill>
              </a:rPr>
              <a:t>Competency-based training in both the classroom and through on-the-job learning activities</a:t>
            </a:r>
          </a:p>
          <a:p>
            <a:pPr>
              <a:buFont typeface="Wingdings" charset="2"/>
              <a:buChar char="q"/>
            </a:pPr>
            <a:r>
              <a:rPr lang="en-US" dirty="0">
                <a:solidFill>
                  <a:srgbClr val="000000"/>
                </a:solidFill>
              </a:rPr>
              <a:t>Classroom instruction </a:t>
            </a:r>
          </a:p>
          <a:p>
            <a:pPr lvl="1">
              <a:buSzTx/>
              <a:buFont typeface="Wingdings" charset="2"/>
              <a:buChar char="§"/>
            </a:pPr>
            <a:r>
              <a:rPr lang="en-US" sz="2400" dirty="0">
                <a:solidFill>
                  <a:srgbClr val="000000"/>
                </a:solidFill>
              </a:rPr>
              <a:t>Topics include applied epidemiology, biostatistics, public health surveillance, scientific writing, working with the media </a:t>
            </a:r>
          </a:p>
          <a:p>
            <a:pPr lvl="1">
              <a:buSzTx/>
              <a:buFont typeface="Wingdings" charset="2"/>
              <a:buChar char="§"/>
            </a:pPr>
            <a:r>
              <a:rPr lang="en-US" sz="2400" dirty="0">
                <a:solidFill>
                  <a:srgbClr val="000000"/>
                </a:solidFill>
              </a:rPr>
              <a:t>Each EIS class begins with a 1-month course, starting in July each year in Atlanta</a:t>
            </a:r>
          </a:p>
          <a:p>
            <a:pPr lvl="1">
              <a:buSzTx/>
              <a:buFont typeface="Wingdings" charset="2"/>
              <a:buChar char="§"/>
            </a:pPr>
            <a:r>
              <a:rPr lang="en-US" sz="2400" dirty="0">
                <a:solidFill>
                  <a:srgbClr val="000000"/>
                </a:solidFill>
              </a:rPr>
              <a:t>Fall course each year</a:t>
            </a:r>
          </a:p>
          <a:p>
            <a:pPr>
              <a:buFont typeface="Wingdings" charset="2"/>
              <a:buChar char="q"/>
            </a:pPr>
            <a:endParaRPr lang="en-US" dirty="0">
              <a:solidFill>
                <a:srgbClr val="000000"/>
              </a:solidFill>
            </a:endParaRPr>
          </a:p>
        </p:txBody>
      </p:sp>
      <p:pic>
        <p:nvPicPr>
          <p:cNvPr id="15364" name="Picture 2"/>
          <p:cNvPicPr>
            <a:picLocks noChangeAspect="1" noChangeArrowheads="1"/>
          </p:cNvPicPr>
          <p:nvPr/>
        </p:nvPicPr>
        <p:blipFill>
          <a:blip r:embed="rId2"/>
          <a:srcRect/>
          <a:stretch>
            <a:fillRect/>
          </a:stretch>
        </p:blipFill>
        <p:spPr bwMode="auto">
          <a:xfrm>
            <a:off x="8024813" y="5651500"/>
            <a:ext cx="738187" cy="7493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123556"/>
            <a:ext cx="8229600" cy="1143000"/>
          </a:xfrm>
          <a:noFill/>
          <a:ln>
            <a:miter lim="800000"/>
            <a:headEnd/>
            <a:tailEnd/>
          </a:ln>
        </p:spPr>
        <p:txBody>
          <a:bodyPr vert="horz" wrap="square" lIns="91440" tIns="45720" rIns="91440" bIns="45720" numCol="1" compatLnSpc="1">
            <a:prstTxWarp prst="textNoShape">
              <a:avLst/>
            </a:prstTxWarp>
          </a:bodyPr>
          <a:lstStyle/>
          <a:p>
            <a:r>
              <a:rPr lang="en-US" dirty="0"/>
              <a:t>EIS Officer On-the-Job Activities</a:t>
            </a:r>
          </a:p>
        </p:txBody>
      </p:sp>
      <p:sp>
        <p:nvSpPr>
          <p:cNvPr id="16387" name="Content Placeholder 2"/>
          <p:cNvSpPr>
            <a:spLocks noGrp="1"/>
          </p:cNvSpPr>
          <p:nvPr>
            <p:ph idx="1"/>
          </p:nvPr>
        </p:nvSpPr>
        <p:spPr bwMode="auto">
          <a:xfrm>
            <a:off x="457200" y="1126672"/>
            <a:ext cx="8229600" cy="419100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charset="2"/>
              <a:buChar char="q"/>
            </a:pPr>
            <a:r>
              <a:rPr lang="en-US" dirty="0">
                <a:solidFill>
                  <a:srgbClr val="000000"/>
                </a:solidFill>
              </a:rPr>
              <a:t>Conduct or participate in a field investigation </a:t>
            </a:r>
          </a:p>
          <a:p>
            <a:pPr>
              <a:buFont typeface="Wingdings" charset="2"/>
              <a:buChar char="q"/>
            </a:pPr>
            <a:r>
              <a:rPr lang="en-US" dirty="0">
                <a:solidFill>
                  <a:srgbClr val="000000"/>
                </a:solidFill>
              </a:rPr>
              <a:t>Conduct epidemiologic analysis on public health data</a:t>
            </a:r>
          </a:p>
          <a:p>
            <a:pPr>
              <a:buFont typeface="Wingdings" charset="2"/>
              <a:buChar char="q"/>
            </a:pPr>
            <a:r>
              <a:rPr lang="en-US" dirty="0">
                <a:solidFill>
                  <a:srgbClr val="000000"/>
                </a:solidFill>
              </a:rPr>
              <a:t>Evaluate a public health surveillance system</a:t>
            </a:r>
          </a:p>
          <a:p>
            <a:pPr>
              <a:buFont typeface="Wingdings" charset="2"/>
              <a:buChar char="q"/>
            </a:pPr>
            <a:r>
              <a:rPr lang="en-US" dirty="0">
                <a:solidFill>
                  <a:srgbClr val="000000"/>
                </a:solidFill>
              </a:rPr>
              <a:t>Write scientific manuscript for a peer-reviewed journal</a:t>
            </a:r>
          </a:p>
          <a:p>
            <a:pPr>
              <a:buFont typeface="Wingdings" charset="2"/>
              <a:buChar char="q"/>
            </a:pPr>
            <a:r>
              <a:rPr lang="en-US" dirty="0">
                <a:solidFill>
                  <a:srgbClr val="000000"/>
                </a:solidFill>
              </a:rPr>
              <a:t>Write and submit a report to the MMWR</a:t>
            </a:r>
          </a:p>
          <a:p>
            <a:pPr>
              <a:buFont typeface="Wingdings" charset="2"/>
              <a:buChar char="q"/>
            </a:pPr>
            <a:r>
              <a:rPr lang="en-US" dirty="0">
                <a:solidFill>
                  <a:srgbClr val="000000"/>
                </a:solidFill>
              </a:rPr>
              <a:t>Present a paper or poster at the annual EIS Conference</a:t>
            </a:r>
          </a:p>
          <a:p>
            <a:pPr>
              <a:buFont typeface="Wingdings" charset="2"/>
              <a:buChar char="q"/>
            </a:pPr>
            <a:r>
              <a:rPr lang="en-US" dirty="0">
                <a:solidFill>
                  <a:srgbClr val="000000"/>
                </a:solidFill>
              </a:rPr>
              <a:t>Give an oral presentation at CDC’s Epidemiology Grand Rounds (Tuesday Morning Seminar) or at a national or international scientific meeting</a:t>
            </a:r>
          </a:p>
          <a:p>
            <a:pPr>
              <a:buFont typeface="Wingdings" charset="2"/>
              <a:buChar char="q"/>
            </a:pPr>
            <a:r>
              <a:rPr lang="en-US" dirty="0">
                <a:solidFill>
                  <a:srgbClr val="000000"/>
                </a:solidFill>
              </a:rPr>
              <a:t>Respond appropriately to written or oral public health inquiries</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r>
              <a:rPr lang="en-US"/>
              <a:t>Epidemic Intelligence Service</a:t>
            </a:r>
          </a:p>
        </p:txBody>
      </p:sp>
      <p:pic>
        <p:nvPicPr>
          <p:cNvPr id="17411" name="Picture 10"/>
          <p:cNvPicPr>
            <a:picLocks noChangeAspect="1" noChangeArrowheads="1"/>
          </p:cNvPicPr>
          <p:nvPr/>
        </p:nvPicPr>
        <p:blipFill>
          <a:blip r:embed="rId2"/>
          <a:srcRect/>
          <a:stretch>
            <a:fillRect/>
          </a:stretch>
        </p:blipFill>
        <p:spPr bwMode="auto">
          <a:xfrm>
            <a:off x="3352800" y="3527425"/>
            <a:ext cx="2514600" cy="2568575"/>
          </a:xfrm>
          <a:prstGeom prst="rect">
            <a:avLst/>
          </a:prstGeom>
          <a:noFill/>
          <a:ln w="9525">
            <a:noFill/>
            <a:miter lim="800000"/>
            <a:headEnd/>
            <a:tailEnd/>
          </a:ln>
          <a:effectLst/>
        </p:spPr>
      </p:pic>
      <p:sp>
        <p:nvSpPr>
          <p:cNvPr id="4" name="Rectangle 3"/>
          <p:cNvSpPr>
            <a:spLocks noChangeArrowheads="1"/>
          </p:cNvSpPr>
          <p:nvPr/>
        </p:nvSpPr>
        <p:spPr bwMode="auto">
          <a:xfrm>
            <a:off x="1066800" y="1600200"/>
            <a:ext cx="7010400" cy="1538288"/>
          </a:xfrm>
          <a:prstGeom prst="rect">
            <a:avLst/>
          </a:prstGeom>
          <a:noFill/>
          <a:ln w="9525">
            <a:noFill/>
            <a:miter lim="800000"/>
            <a:headEnd/>
            <a:tailEnd/>
          </a:ln>
        </p:spPr>
        <p:txBody>
          <a:bodyPr>
            <a:prstTxWarp prst="textNoShape">
              <a:avLst/>
            </a:prstTxWarp>
            <a:spAutoFit/>
          </a:bodyPr>
          <a:lstStyle/>
          <a:p>
            <a:pPr>
              <a:spcBef>
                <a:spcPts val="600"/>
              </a:spcBef>
              <a:spcAft>
                <a:spcPts val="600"/>
              </a:spcAft>
            </a:pPr>
            <a:r>
              <a:rPr lang="en-US" sz="2800" b="1" dirty="0">
                <a:solidFill>
                  <a:srgbClr val="000000"/>
                </a:solidFill>
                <a:latin typeface="Myriad Web Pro" charset="0"/>
              </a:rPr>
              <a:t>For more information and to apply online, visit us at:</a:t>
            </a:r>
          </a:p>
          <a:p>
            <a:pPr>
              <a:spcBef>
                <a:spcPts val="600"/>
              </a:spcBef>
              <a:spcAft>
                <a:spcPts val="600"/>
              </a:spcAft>
            </a:pPr>
            <a:r>
              <a:rPr lang="en-US" sz="2800" b="1" dirty="0" err="1">
                <a:solidFill>
                  <a:srgbClr val="000000"/>
                </a:solidFill>
                <a:latin typeface="Myriad Web Pro" charset="0"/>
              </a:rPr>
              <a:t>www.cdc.gov</a:t>
            </a:r>
            <a:r>
              <a:rPr lang="en-US" sz="2800" b="1" dirty="0">
                <a:solidFill>
                  <a:srgbClr val="000000"/>
                </a:solidFill>
                <a:latin typeface="Myriad Web Pro" charset="0"/>
              </a:rPr>
              <a:t>/EIS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Public Health?</a:t>
            </a:r>
            <a:endParaRPr lang="en-US" dirty="0"/>
          </a:p>
        </p:txBody>
      </p:sp>
      <p:graphicFrame>
        <p:nvGraphicFramePr>
          <p:cNvPr id="4" name="Content Placeholder 3"/>
          <p:cNvGraphicFramePr>
            <a:graphicFrameLocks noGrp="1"/>
          </p:cNvGraphicFramePr>
          <p:nvPr>
            <p:ph idx="1"/>
          </p:nvPr>
        </p:nvGraphicFramePr>
        <p:xfrm>
          <a:off x="457200" y="1360473"/>
          <a:ext cx="8229600" cy="462597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41829" y="6081486"/>
            <a:ext cx="6226628" cy="400110"/>
          </a:xfrm>
          <a:prstGeom prst="rect">
            <a:avLst/>
          </a:prstGeom>
          <a:noFill/>
        </p:spPr>
        <p:txBody>
          <a:bodyPr wrap="square" rtlCol="0">
            <a:spAutoFit/>
          </a:bodyPr>
          <a:lstStyle/>
          <a:p>
            <a:r>
              <a:rPr lang="en-US" sz="1000" dirty="0" smtClean="0">
                <a:solidFill>
                  <a:schemeClr val="tx1"/>
                </a:solidFill>
              </a:rPr>
              <a:t>Adapted from:  </a:t>
            </a:r>
            <a:r>
              <a:rPr lang="en-US" sz="1000" b="0" dirty="0" smtClean="0">
                <a:solidFill>
                  <a:schemeClr val="tx1"/>
                </a:solidFill>
                <a:hlinkClick r:id="rId8"/>
              </a:rPr>
              <a:t>www.whatispublichealth.org</a:t>
            </a:r>
            <a:r>
              <a:rPr lang="en-US" sz="1000" b="0" dirty="0" smtClean="0">
                <a:solidFill>
                  <a:schemeClr val="tx1"/>
                </a:solidFill>
              </a:rPr>
              <a:t>: </a:t>
            </a:r>
            <a:r>
              <a:rPr lang="en-US" sz="1000" b="0" dirty="0" smtClean="0">
                <a:solidFill>
                  <a:schemeClr val="tx1"/>
                </a:solidFill>
                <a:hlinkClick r:id="rId9"/>
              </a:rPr>
              <a:t>http://www.whatispublichealth.org/what/index.html</a:t>
            </a:r>
            <a:endParaRPr lang="en-US" sz="1000" b="0" dirty="0" smtClean="0">
              <a:solidFill>
                <a:schemeClr val="tx1"/>
              </a:solidFill>
            </a:endParaRPr>
          </a:p>
          <a:p>
            <a:endParaRPr lang="en-US" sz="1000" dirty="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r>
              <a:rPr lang="en-US"/>
              <a:t>Other CDC Student Opportunities</a:t>
            </a:r>
          </a:p>
        </p:txBody>
      </p:sp>
      <p:sp>
        <p:nvSpPr>
          <p:cNvPr id="18435" name="Content Placeholder 2"/>
          <p:cNvSpPr>
            <a:spLocks noGrp="1"/>
          </p:cNvSpPr>
          <p:nvPr>
            <p:ph idx="1"/>
          </p:nvPr>
        </p:nvSpPr>
        <p:spPr bwMode="auto">
          <a:xfrm>
            <a:off x="457200" y="16002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buFont typeface="Wingdings" charset="2"/>
              <a:buChar char="q"/>
            </a:pPr>
            <a:r>
              <a:rPr lang="en-US" dirty="0">
                <a:solidFill>
                  <a:srgbClr val="000000"/>
                </a:solidFill>
              </a:rPr>
              <a:t>For more information about other CDC training programs, visit </a:t>
            </a:r>
            <a:r>
              <a:rPr lang="en-US" u="sng" dirty="0">
                <a:hlinkClick r:id="rId2"/>
              </a:rPr>
              <a:t>www.cdc.gov/fellowships</a:t>
            </a:r>
            <a:endParaRPr lang="en-US" u="sng" dirty="0"/>
          </a:p>
          <a:p>
            <a:pPr>
              <a:spcAft>
                <a:spcPts val="1200"/>
              </a:spcAft>
              <a:buFont typeface="Wingdings" charset="2"/>
              <a:buChar char="q"/>
            </a:pPr>
            <a:r>
              <a:rPr lang="en-US" dirty="0">
                <a:solidFill>
                  <a:srgbClr val="000000"/>
                </a:solidFill>
              </a:rPr>
              <a:t>For more information about CDC student employment and volunteer programs, visit </a:t>
            </a:r>
            <a:r>
              <a:rPr lang="en-US" dirty="0">
                <a:hlinkClick r:id="rId3"/>
              </a:rPr>
              <a:t>http://www.cdc.gov/employment/menu_student.html</a:t>
            </a:r>
            <a:endParaRPr lang="en-US" dirty="0"/>
          </a:p>
          <a:p>
            <a:pPr>
              <a:buFont typeface="Wingdings" charset="2"/>
              <a:buChar char="q"/>
            </a:pPr>
            <a:endParaRPr lang="en-US" dirty="0"/>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1"/>
        </a:solidFill>
        <a:effectLst/>
      </p:bgPr>
    </p:bg>
    <p:spTree>
      <p:nvGrpSpPr>
        <p:cNvPr id="1" name=""/>
        <p:cNvGrpSpPr/>
        <p:nvPr/>
      </p:nvGrpSpPr>
      <p:grpSpPr>
        <a:xfrm>
          <a:off x="0" y="0"/>
          <a:ext cx="0" cy="0"/>
          <a:chOff x="0" y="0"/>
          <a:chExt cx="0" cy="0"/>
        </a:xfrm>
      </p:grpSpPr>
      <p:sp>
        <p:nvSpPr>
          <p:cNvPr id="19458" name="Content Placeholder 6"/>
          <p:cNvSpPr>
            <a:spLocks noGrp="1"/>
          </p:cNvSpPr>
          <p:nvPr>
            <p:ph type="subTitle" idx="1"/>
          </p:nvPr>
        </p:nvSpPr>
        <p:spPr bwMode="auto">
          <a:xfrm>
            <a:off x="838200" y="1981200"/>
            <a:ext cx="7315200" cy="3657600"/>
          </a:xfrm>
          <a:noFill/>
          <a:ln>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a:p>
            <a:pPr>
              <a:spcBef>
                <a:spcPts val="600"/>
              </a:spcBef>
              <a:spcAft>
                <a:spcPts val="600"/>
              </a:spcAft>
            </a:pPr>
            <a:r>
              <a:rPr lang="en-US" sz="2800" dirty="0">
                <a:solidFill>
                  <a:srgbClr val="000000"/>
                </a:solidFill>
              </a:rPr>
              <a:t>Larry Cohen, MD, MPH</a:t>
            </a:r>
          </a:p>
          <a:p>
            <a:pPr>
              <a:spcBef>
                <a:spcPct val="0"/>
              </a:spcBef>
            </a:pPr>
            <a:r>
              <a:rPr lang="en-US" sz="2800" dirty="0">
                <a:solidFill>
                  <a:srgbClr val="000000"/>
                </a:solidFill>
              </a:rPr>
              <a:t>Lead Medical Epidemiologist </a:t>
            </a:r>
          </a:p>
          <a:p>
            <a:pPr>
              <a:spcBef>
                <a:spcPct val="0"/>
              </a:spcBef>
            </a:pPr>
            <a:r>
              <a:rPr lang="en-US" sz="2800" dirty="0">
                <a:solidFill>
                  <a:srgbClr val="000000"/>
                </a:solidFill>
              </a:rPr>
              <a:t>Student Programs</a:t>
            </a:r>
          </a:p>
          <a:p>
            <a:pPr>
              <a:spcBef>
                <a:spcPct val="0"/>
              </a:spcBef>
            </a:pPr>
            <a:r>
              <a:rPr lang="en-US" sz="2800" dirty="0">
                <a:solidFill>
                  <a:srgbClr val="000000"/>
                </a:solidFill>
              </a:rPr>
              <a:t>Centers for Disease Control and Prevention</a:t>
            </a:r>
          </a:p>
          <a:p>
            <a:pPr>
              <a:spcBef>
                <a:spcPts val="600"/>
              </a:spcBef>
              <a:spcAft>
                <a:spcPts val="600"/>
              </a:spcAft>
            </a:pPr>
            <a:r>
              <a:rPr lang="en-US" sz="2800" dirty="0">
                <a:solidFill>
                  <a:srgbClr val="000000"/>
                </a:solidFill>
                <a:hlinkClick r:id="rId3"/>
              </a:rPr>
              <a:t>LCohen1@cdc.gov</a:t>
            </a:r>
            <a:endParaRPr lang="en-US" sz="2800" dirty="0">
              <a:solidFill>
                <a:srgbClr val="000000"/>
              </a:solidFill>
            </a:endParaRPr>
          </a:p>
          <a:p>
            <a:pPr>
              <a:spcBef>
                <a:spcPts val="600"/>
              </a:spcBef>
              <a:spcAft>
                <a:spcPts val="600"/>
              </a:spcAft>
            </a:pPr>
            <a:r>
              <a:rPr lang="en-US" sz="2800" dirty="0">
                <a:solidFill>
                  <a:srgbClr val="000000"/>
                </a:solidFill>
              </a:rPr>
              <a:t>404-498-6128</a:t>
            </a:r>
          </a:p>
        </p:txBody>
      </p:sp>
      <p:sp>
        <p:nvSpPr>
          <p:cNvPr id="19459" name="Title 5"/>
          <p:cNvSpPr>
            <a:spLocks noGrp="1"/>
          </p:cNvSpPr>
          <p:nvPr>
            <p:ph type="title"/>
          </p:nvPr>
        </p:nvSpPr>
        <p:spPr bwMode="auto">
          <a:xfrm>
            <a:off x="457200" y="533400"/>
            <a:ext cx="8229600" cy="609600"/>
          </a:xfrm>
          <a:noFill/>
          <a:ln>
            <a:miter lim="800000"/>
            <a:headEnd/>
            <a:tailEnd/>
          </a:ln>
        </p:spPr>
        <p:txBody>
          <a:bodyPr vert="horz" wrap="square" lIns="91440" tIns="45720" rIns="91440" bIns="45720" numCol="1" anchor="t" anchorCtr="0" compatLnSpc="1">
            <a:prstTxWarp prst="textNoShape">
              <a:avLst/>
            </a:prstTxWarp>
          </a:bodyPr>
          <a:lstStyle/>
          <a:p>
            <a:r>
              <a:rPr lang="en-US"/>
              <a:t>Questions?</a:t>
            </a:r>
          </a:p>
        </p:txBody>
      </p:sp>
      <p:sp>
        <p:nvSpPr>
          <p:cNvPr id="19460" name="Text Placeholder 9"/>
          <p:cNvSpPr>
            <a:spLocks noGrp="1"/>
          </p:cNvSpPr>
          <p:nvPr>
            <p:ph type="body" sz="quarter" idx="11"/>
          </p:nvPr>
        </p:nvSpPr>
        <p:spPr bwMode="auto">
          <a:xfrm>
            <a:off x="2286000" y="6272213"/>
            <a:ext cx="5105400" cy="184150"/>
          </a:xfrm>
          <a:noFill/>
          <a:ln>
            <a:miter lim="800000"/>
            <a:headEnd/>
            <a:tailEnd/>
          </a:ln>
        </p:spPr>
        <p:txBody>
          <a:bodyPr vert="horz" wrap="square" lIns="91440" tIns="45720" rIns="91440" bIns="45720" numCol="1" anchor="t" anchorCtr="0" compatLnSpc="1">
            <a:prstTxWarp prst="textNoShape">
              <a:avLst/>
            </a:prstTxWarp>
          </a:bodyPr>
          <a:lstStyle/>
          <a:p>
            <a:r>
              <a:rPr lang="en-US" b="1">
                <a:solidFill>
                  <a:srgbClr val="000000"/>
                </a:solidFill>
              </a:rPr>
              <a:t>Office of Surveillance, Epidemiology, and Laboratory Services</a:t>
            </a:r>
          </a:p>
          <a:p>
            <a:endParaRPr lang="en-US">
              <a:solidFill>
                <a:srgbClr val="000000"/>
              </a:solidFill>
            </a:endParaRPr>
          </a:p>
        </p:txBody>
      </p:sp>
      <p:sp>
        <p:nvSpPr>
          <p:cNvPr id="19461" name="Text Placeholder 10"/>
          <p:cNvSpPr>
            <a:spLocks noGrp="1"/>
          </p:cNvSpPr>
          <p:nvPr>
            <p:ph type="body" sz="quarter" idx="12"/>
          </p:nvPr>
        </p:nvSpPr>
        <p:spPr bwMode="auto">
          <a:xfrm>
            <a:off x="2286000" y="6464300"/>
            <a:ext cx="5105400" cy="228600"/>
          </a:xfrm>
          <a:noFill/>
          <a:ln>
            <a:miter lim="800000"/>
            <a:headEnd/>
            <a:tailEnd/>
          </a:ln>
        </p:spPr>
        <p:txBody>
          <a:bodyPr vert="horz" wrap="square" lIns="91440" tIns="45720" rIns="91440" bIns="45720" numCol="1" anchor="t" anchorCtr="0" compatLnSpc="1">
            <a:prstTxWarp prst="textNoShape">
              <a:avLst/>
            </a:prstTxWarp>
          </a:bodyPr>
          <a:lstStyle/>
          <a:p>
            <a:r>
              <a:rPr lang="en-US" b="1">
                <a:solidFill>
                  <a:srgbClr val="000000"/>
                </a:solidFill>
              </a:rPr>
              <a:t>Scientific Education and Professional Development Program Office</a:t>
            </a:r>
          </a:p>
          <a:p>
            <a:endParaRPr lang="en-US">
              <a:solidFill>
                <a:srgbClr val="000000"/>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Top10AchievementsPH.jpg"/>
          <p:cNvPicPr>
            <a:picLocks noGrp="1" noChangeAspect="1"/>
          </p:cNvPicPr>
          <p:nvPr>
            <p:ph idx="1"/>
          </p:nvPr>
        </p:nvPicPr>
        <p:blipFill>
          <a:blip r:embed="rId3" cstate="print"/>
          <a:stretch>
            <a:fillRect/>
          </a:stretch>
        </p:blipFill>
        <p:spPr>
          <a:xfrm>
            <a:off x="172192" y="1263865"/>
            <a:ext cx="8822595" cy="4513546"/>
          </a:xfrm>
        </p:spPr>
      </p:pic>
      <p:sp>
        <p:nvSpPr>
          <p:cNvPr id="3" name="TextBox 2"/>
          <p:cNvSpPr txBox="1"/>
          <p:nvPr/>
        </p:nvSpPr>
        <p:spPr>
          <a:xfrm>
            <a:off x="78798" y="5754662"/>
            <a:ext cx="8490857" cy="246221"/>
          </a:xfrm>
          <a:prstGeom prst="rect">
            <a:avLst/>
          </a:prstGeom>
          <a:noFill/>
        </p:spPr>
        <p:txBody>
          <a:bodyPr wrap="square" rtlCol="0">
            <a:spAutoFit/>
          </a:bodyPr>
          <a:lstStyle/>
          <a:p>
            <a:r>
              <a:rPr lang="en-US" sz="1000" b="0" dirty="0" smtClean="0">
                <a:solidFill>
                  <a:schemeClr val="tx1"/>
                </a:solidFill>
              </a:rPr>
              <a:t>Image Source: </a:t>
            </a:r>
            <a:r>
              <a:rPr lang="en-US" sz="1000" b="0" dirty="0" smtClean="0">
                <a:solidFill>
                  <a:schemeClr val="tx1"/>
                </a:solidFill>
                <a:hlinkClick r:id="rId4"/>
              </a:rPr>
              <a:t>www.whatispublichealth.org</a:t>
            </a:r>
            <a:r>
              <a:rPr lang="en-US" sz="1000" b="0" dirty="0" smtClean="0">
                <a:solidFill>
                  <a:schemeClr val="tx1"/>
                </a:solidFill>
              </a:rPr>
              <a:t> ; CDC.  Ten great public health achievements – United States, 1900-1999. </a:t>
            </a:r>
            <a:r>
              <a:rPr lang="en-US" sz="1000" b="0" i="1" dirty="0" smtClean="0">
                <a:solidFill>
                  <a:schemeClr val="tx1"/>
                </a:solidFill>
              </a:rPr>
              <a:t>MMWR</a:t>
            </a:r>
            <a:r>
              <a:rPr lang="en-US" sz="1000" b="0" dirty="0" smtClean="0">
                <a:solidFill>
                  <a:schemeClr val="tx1"/>
                </a:solidFill>
              </a:rPr>
              <a:t>.  1999; 48(12):241-3.</a:t>
            </a:r>
            <a:endParaRPr lang="en-US" sz="1000" b="0" dirty="0">
              <a:solidFill>
                <a:schemeClr val="tx1"/>
              </a:solidFill>
            </a:endParaRPr>
          </a:p>
        </p:txBody>
      </p:sp>
      <p:sp>
        <p:nvSpPr>
          <p:cNvPr id="5" name="TextBox 4"/>
          <p:cNvSpPr txBox="1"/>
          <p:nvPr/>
        </p:nvSpPr>
        <p:spPr>
          <a:xfrm>
            <a:off x="408971" y="64569"/>
            <a:ext cx="8265520" cy="1200329"/>
          </a:xfrm>
          <a:prstGeom prst="rect">
            <a:avLst/>
          </a:prstGeom>
          <a:noFill/>
        </p:spPr>
        <p:txBody>
          <a:bodyPr wrap="square" rtlCol="0">
            <a:spAutoFit/>
          </a:bodyPr>
          <a:lstStyle/>
          <a:p>
            <a:pPr algn="ctr"/>
            <a:r>
              <a:rPr lang="en-US" sz="3600" b="0" dirty="0" smtClean="0">
                <a:solidFill>
                  <a:schemeClr val="tx1"/>
                </a:solidFill>
                <a:latin typeface="+mj-lt"/>
              </a:rPr>
              <a:t>Ten Great Public Health </a:t>
            </a:r>
          </a:p>
          <a:p>
            <a:pPr algn="ctr"/>
            <a:r>
              <a:rPr lang="en-US" sz="3600" b="0" dirty="0" smtClean="0">
                <a:solidFill>
                  <a:schemeClr val="tx1"/>
                </a:solidFill>
                <a:latin typeface="+mj-lt"/>
              </a:rPr>
              <a:t>Achievements—U.S. 1900-1999</a:t>
            </a:r>
            <a:endParaRPr lang="en-US" sz="36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pPr algn="ctr"/>
            <a:r>
              <a:rPr lang="en-US" dirty="0" smtClean="0"/>
              <a:t>Ten Great Public Health Achievements—U.S. 2001-2010</a:t>
            </a:r>
            <a:endParaRPr lang="en-US" dirty="0"/>
          </a:p>
        </p:txBody>
      </p:sp>
      <p:sp>
        <p:nvSpPr>
          <p:cNvPr id="5" name="Content Placeholder 4"/>
          <p:cNvSpPr>
            <a:spLocks noGrp="1"/>
          </p:cNvSpPr>
          <p:nvPr>
            <p:ph idx="1"/>
          </p:nvPr>
        </p:nvSpPr>
        <p:spPr>
          <a:xfrm>
            <a:off x="581025" y="1545547"/>
            <a:ext cx="7988300" cy="4767262"/>
          </a:xfrm>
        </p:spPr>
        <p:txBody>
          <a:bodyPr/>
          <a:lstStyle/>
          <a:p>
            <a:pPr lvl="0">
              <a:buFont typeface="Arial"/>
              <a:buChar char="•"/>
            </a:pPr>
            <a:r>
              <a:rPr lang="en-US" sz="2000" dirty="0" smtClean="0"/>
              <a:t>Vaccine-Preventable Diseases</a:t>
            </a:r>
          </a:p>
          <a:p>
            <a:pPr lvl="0">
              <a:buFont typeface="Arial"/>
              <a:buChar char="•"/>
            </a:pPr>
            <a:r>
              <a:rPr lang="en-US" sz="2000" dirty="0" smtClean="0"/>
              <a:t>Prevention and Control of Infectious Diseases</a:t>
            </a:r>
          </a:p>
          <a:p>
            <a:pPr lvl="0">
              <a:buFont typeface="Arial"/>
              <a:buChar char="•"/>
            </a:pPr>
            <a:r>
              <a:rPr lang="en-US" sz="2000" dirty="0" smtClean="0"/>
              <a:t>Tobacco Control</a:t>
            </a:r>
          </a:p>
          <a:p>
            <a:pPr lvl="0">
              <a:buFont typeface="Arial"/>
              <a:buChar char="•"/>
            </a:pPr>
            <a:r>
              <a:rPr lang="en-US" sz="2000" dirty="0" smtClean="0"/>
              <a:t>Maternal and Infant Health</a:t>
            </a:r>
          </a:p>
          <a:p>
            <a:pPr lvl="0">
              <a:buFont typeface="Arial"/>
              <a:buChar char="•"/>
            </a:pPr>
            <a:r>
              <a:rPr lang="en-US" sz="2000" dirty="0" smtClean="0"/>
              <a:t>Motor Vehicle Safety</a:t>
            </a:r>
          </a:p>
          <a:p>
            <a:pPr lvl="0">
              <a:buFont typeface="Arial"/>
              <a:buChar char="•"/>
            </a:pPr>
            <a:r>
              <a:rPr lang="en-US" sz="2000" dirty="0" smtClean="0"/>
              <a:t>Cardiovascular Disease Prevention</a:t>
            </a:r>
          </a:p>
          <a:p>
            <a:pPr lvl="0">
              <a:buFont typeface="Arial"/>
              <a:buChar char="•"/>
            </a:pPr>
            <a:r>
              <a:rPr lang="en-US" sz="2000" dirty="0" smtClean="0"/>
              <a:t>Occupational Safety</a:t>
            </a:r>
          </a:p>
          <a:p>
            <a:pPr lvl="0">
              <a:buFont typeface="Arial"/>
              <a:buChar char="•"/>
            </a:pPr>
            <a:r>
              <a:rPr lang="en-US" sz="2000" dirty="0" smtClean="0"/>
              <a:t>Cancer Prevention</a:t>
            </a:r>
          </a:p>
          <a:p>
            <a:pPr lvl="0">
              <a:buFont typeface="Arial"/>
              <a:buChar char="•"/>
            </a:pPr>
            <a:r>
              <a:rPr lang="en-US" sz="2000" dirty="0" smtClean="0"/>
              <a:t>Childhood Lead Poisoning Prevention</a:t>
            </a:r>
          </a:p>
          <a:p>
            <a:pPr lvl="0">
              <a:buFont typeface="Arial"/>
              <a:buChar char="•"/>
            </a:pPr>
            <a:r>
              <a:rPr lang="en-US" sz="2000" dirty="0" smtClean="0"/>
              <a:t>Public Health Preparedness and Response</a:t>
            </a:r>
          </a:p>
          <a:p>
            <a:endParaRPr lang="en-US" sz="1200" dirty="0" smtClean="0"/>
          </a:p>
          <a:p>
            <a:r>
              <a:rPr lang="en-US" sz="1200" dirty="0" smtClean="0"/>
              <a:t>Ten Great Public Health Achievements--United States, 2001—2010. </a:t>
            </a:r>
            <a:r>
              <a:rPr lang="en-US" sz="1200" i="1" dirty="0" smtClean="0"/>
              <a:t>MMWR.  </a:t>
            </a:r>
            <a:r>
              <a:rPr lang="en-US" sz="1200" dirty="0" smtClean="0"/>
              <a:t>2011; </a:t>
            </a:r>
            <a:r>
              <a:rPr lang="en-US" sz="1200" b="1" dirty="0" smtClean="0"/>
              <a:t>60(19);619-623.</a:t>
            </a:r>
            <a:r>
              <a:rPr lang="en-US" sz="1200" dirty="0" smtClean="0"/>
              <a:t/>
            </a:r>
            <a:br>
              <a:rPr lang="en-US" sz="1200" dirty="0" smtClean="0"/>
            </a:br>
            <a:r>
              <a:rPr lang="en-US" sz="1200" dirty="0" smtClean="0"/>
              <a:t/>
            </a:r>
            <a:br>
              <a:rPr lang="en-US" sz="1200" dirty="0" smtClean="0"/>
            </a:br>
            <a:endParaRPr lang="en-US" sz="1200" dirty="0" smtClean="0"/>
          </a:p>
          <a:p>
            <a:pPr>
              <a:buFont typeface="Arial"/>
              <a:buChar char="•"/>
            </a:pPr>
            <a:endParaRPr lang="en-US" sz="2000"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DVSETTINGS" val="1"/>
  <p:tag name="ADVSHOWMETER" val="0"/>
  <p:tag name="ADVGLOBALTRANSITION" val="-1"/>
  <p:tag name="ADVSCREENWIDTH" val="800"/>
  <p:tag name="ADVSCREENHEIGHT" val="600"/>
  <p:tag name="ADVFASTTRANSITIONS" val="1"/>
  <p:tag name="ADVGAMMA" val="0.000000"/>
  <p:tag name="ADVDIMBULLETS" val="0"/>
  <p:tag name="ADVPANSCAN" val="0"/>
  <p:tag name="ADVBEVELING" val="0"/>
  <p:tag name="ADVSHADOWS" val="1"/>
  <p:tag name="ADVAATEXT" val="1"/>
  <p:tag name="ADVAASHAPES" val="1"/>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Add Chart title&amp;quot;&quot;/&gt;&lt;property id=&quot;20307&quot; value=&quot;566&quot;/&gt;&lt;/object&gt;&lt;object type=&quot;3&quot; unique_id=&quot;10006&quot;&gt;&lt;property id=&quot;20148&quot; value=&quot;5&quot;/&gt;&lt;property id=&quot;20300&quot; value=&quot;Slide 3 - &amp;quot;Chart template&amp;quot;&quot;/&gt;&lt;property id=&quot;20307&quot; value=&quot;567&quot;/&gt;&lt;/object&gt;&lt;object type=&quot;3&quot; unique_id=&quot;10007&quot;&gt;&lt;property id=&quot;20148&quot; value=&quot;5&quot;/&gt;&lt;property id=&quot;20300&quot; value=&quot;Slide 4&quot;/&gt;&lt;property id=&quot;20307&quot; value=&quot;561&quot;/&gt;&lt;/object&gt;&lt;/object&gt;&lt;/object&gt;&lt;/database&gt;"/>
  <p:tag name="ARTICULATE_PROJECT_OPEN" val="0"/>
  <p:tag name="SECTOMILLISECCONVERTED" val="1"/>
</p:tagLst>
</file>

<file path=ppt/theme/theme1.xml><?xml version="1.0" encoding="utf-8"?>
<a:theme xmlns:a="http://schemas.openxmlformats.org/drawingml/2006/main" name="AAMC CDC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23992</TotalTime>
  <Words>9860</Words>
  <Application>Microsoft Macintosh PowerPoint</Application>
  <PresentationFormat>On-screen Show (4:3)</PresentationFormat>
  <Paragraphs>826</Paragraphs>
  <Slides>71</Slides>
  <Notes>47</Notes>
  <HiddenSlides>0</HiddenSlides>
  <MMClips>1</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AAMC CDC Template</vt:lpstr>
      <vt:lpstr>Acrobat Document</vt:lpstr>
      <vt:lpstr>Understanding Public Health in  Medical Education</vt:lpstr>
      <vt:lpstr>Purpose</vt:lpstr>
      <vt:lpstr>Sections</vt:lpstr>
      <vt:lpstr>Did You Choose Medicine Because You Wanted To…</vt:lpstr>
      <vt:lpstr>What is public health? What is the relationship between medicine and public health?</vt:lpstr>
      <vt:lpstr>Public Health… What Comes to Mind?</vt:lpstr>
      <vt:lpstr>What is Public Health?</vt:lpstr>
      <vt:lpstr>Slide 8</vt:lpstr>
      <vt:lpstr>Ten Great Public Health Achievements—U.S. 2001-2010</vt:lpstr>
      <vt:lpstr>10 Essential Public Health Services</vt:lpstr>
      <vt:lpstr>The Disciplines of Public Health*</vt:lpstr>
      <vt:lpstr>Perspectives of  Public Health and Medicine</vt:lpstr>
      <vt:lpstr>Perspectives of  Public Health and Medicine</vt:lpstr>
      <vt:lpstr>Perspectives of  Public Health and Medicine</vt:lpstr>
      <vt:lpstr>What determines health?</vt:lpstr>
      <vt:lpstr>Healthy People 2020: Goals</vt:lpstr>
      <vt:lpstr>What are Determinants of Health?</vt:lpstr>
      <vt:lpstr>Slide 18</vt:lpstr>
      <vt:lpstr>Clinical Prevention and Public Health: Actual Causes of Death</vt:lpstr>
      <vt:lpstr>How is public health important to your training and careers?</vt:lpstr>
      <vt:lpstr>Physician Involvement  in Public Health</vt:lpstr>
      <vt:lpstr>Public Health Matters to Medical Care and to Medical Education</vt:lpstr>
      <vt:lpstr>Public Health Matters to Medical Care and to Medical Education</vt:lpstr>
      <vt:lpstr>Is Public Health Relevant to Specialists?</vt:lpstr>
      <vt:lpstr>Slide 25</vt:lpstr>
      <vt:lpstr>Slide 26</vt:lpstr>
      <vt:lpstr>Slide 27</vt:lpstr>
      <vt:lpstr>What Will Medical Practice Look Like In The Future?</vt:lpstr>
      <vt:lpstr>Future Physicians:  What Skills Will You Need?</vt:lpstr>
      <vt:lpstr>What do we know about student perspectives on public health in medical education?</vt:lpstr>
      <vt:lpstr>Canadian Medical Students’ Perceptions of Public Health Education in the Undergraduate Medical Curriculum</vt:lpstr>
      <vt:lpstr>Informal Needs Assessment (2008)</vt:lpstr>
      <vt:lpstr>Informal Needs Assessment</vt:lpstr>
      <vt:lpstr>Graduation Questionnaire:  Time devoted to instruction  in public health topics is inadequate</vt:lpstr>
      <vt:lpstr>Enhancing public health in  your curriculum and training</vt:lpstr>
      <vt:lpstr>How Can You Get Involved?</vt:lpstr>
      <vt:lpstr>How Can You Find a Mentor?</vt:lpstr>
      <vt:lpstr>Want to Learn More? </vt:lpstr>
      <vt:lpstr>Specializing in public health and preventive medicine</vt:lpstr>
      <vt:lpstr>Consider an MPH or  a Preventive Medicine Residency</vt:lpstr>
      <vt:lpstr>What Kinds of Jobs Exist?</vt:lpstr>
      <vt:lpstr>Where Can You Work?</vt:lpstr>
      <vt:lpstr>Resources</vt:lpstr>
      <vt:lpstr>Slide 44</vt:lpstr>
      <vt:lpstr>Specialties Represented by  RMPHEC-GME Sites</vt:lpstr>
      <vt:lpstr>RMPHEC Activities</vt:lpstr>
      <vt:lpstr> RMPHEC Population Health Competencies for Medical Students</vt:lpstr>
      <vt:lpstr> RMPHEC Population Health Competencies for Medical Students</vt:lpstr>
      <vt:lpstr>LCME Standards for Accreditation (June 2010)</vt:lpstr>
      <vt:lpstr>LCME Standards for Accreditation (June 2010)</vt:lpstr>
      <vt:lpstr>Slide 51</vt:lpstr>
      <vt:lpstr>Patients and Populations: Public Health in Medical Education, AJPM Supplement</vt:lpstr>
      <vt:lpstr>Slide 53</vt:lpstr>
      <vt:lpstr>CDC Professional Student Programs and the Epidemic Intelligence Service (EIS)</vt:lpstr>
      <vt:lpstr>CDC Professional Student Programs</vt:lpstr>
      <vt:lpstr>The CDC Experience  Applied Epidemiology Fellowship</vt:lpstr>
      <vt:lpstr>The CDC Experience Fellowship Activities</vt:lpstr>
      <vt:lpstr>The CDC Experience  Applied Epidemiology Fellowship</vt:lpstr>
      <vt:lpstr>CDC-Hubert Global Health Fellowship</vt:lpstr>
      <vt:lpstr>CDC-Hubert Global Health Fellowship Activities</vt:lpstr>
      <vt:lpstr>CDC-Hubert Global Health Fellowship</vt:lpstr>
      <vt:lpstr>CDC Epidemiology Elective Program</vt:lpstr>
      <vt:lpstr>CDC Epidemiology Elective Program Activities</vt:lpstr>
      <vt:lpstr>CDC Epidemiology Elective Program</vt:lpstr>
      <vt:lpstr>Epidemic Intelligence Service (EIS)</vt:lpstr>
      <vt:lpstr>EIS Eligibility Criteria</vt:lpstr>
      <vt:lpstr>EIS Officer Activities</vt:lpstr>
      <vt:lpstr>EIS Officer On-the-Job Activities</vt:lpstr>
      <vt:lpstr>Epidemic Intelligence Service</vt:lpstr>
      <vt:lpstr>Other CDC Student Opportunities</vt:lpstr>
      <vt:lpstr>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Public Health in  Medical Education</dc:title>
  <dc:subject/>
  <dc:creator>Jacqueline Sears</dc:creator>
  <cp:keywords/>
  <dc:description/>
  <cp:lastModifiedBy>Jacqueline Sears</cp:lastModifiedBy>
  <cp:revision>85</cp:revision>
  <cp:lastPrinted>2004-07-27T15:39:03Z</cp:lastPrinted>
  <dcterms:created xsi:type="dcterms:W3CDTF">2012-04-17T18:20:04Z</dcterms:created>
  <dcterms:modified xsi:type="dcterms:W3CDTF">2012-04-17T18:21:14Z</dcterms:modified>
</cp:coreProperties>
</file>